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7FFFFF3D_203A137.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4"/>
    <p:sldMasterId id="2147484229" r:id="rId5"/>
  </p:sldMasterIdLst>
  <p:notesMasterIdLst>
    <p:notesMasterId r:id="rId33"/>
  </p:notesMasterIdLst>
  <p:sldIdLst>
    <p:sldId id="2147479556" r:id="rId6"/>
    <p:sldId id="1489" r:id="rId7"/>
    <p:sldId id="2147482053" r:id="rId8"/>
    <p:sldId id="2147482360" r:id="rId9"/>
    <p:sldId id="2147483439" r:id="rId10"/>
    <p:sldId id="268" r:id="rId11"/>
    <p:sldId id="269" r:id="rId12"/>
    <p:sldId id="2147482362" r:id="rId13"/>
    <p:sldId id="2147482363" r:id="rId14"/>
    <p:sldId id="2147482186" r:id="rId15"/>
    <p:sldId id="2147483429" r:id="rId16"/>
    <p:sldId id="2147483453" r:id="rId17"/>
    <p:sldId id="2147483438" r:id="rId18"/>
    <p:sldId id="2147483638" r:id="rId19"/>
    <p:sldId id="2147483433" r:id="rId20"/>
    <p:sldId id="2147483430" r:id="rId21"/>
    <p:sldId id="2147483440" r:id="rId22"/>
    <p:sldId id="2147483441" r:id="rId23"/>
    <p:sldId id="2147483437" r:id="rId24"/>
    <p:sldId id="279" r:id="rId25"/>
    <p:sldId id="2147482364" r:id="rId26"/>
    <p:sldId id="2147483449" r:id="rId27"/>
    <p:sldId id="2147483452" r:id="rId28"/>
    <p:sldId id="276" r:id="rId29"/>
    <p:sldId id="275" r:id="rId30"/>
    <p:sldId id="2147483428" r:id="rId31"/>
    <p:sldId id="214748344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CE2F997-A563-C344-8C63-5628CF42E40F}">
          <p14:sldIdLst>
            <p14:sldId id="2147479556"/>
            <p14:sldId id="1489"/>
            <p14:sldId id="2147482053"/>
            <p14:sldId id="2147482360"/>
            <p14:sldId id="2147483439"/>
            <p14:sldId id="268"/>
            <p14:sldId id="269"/>
            <p14:sldId id="2147482362"/>
            <p14:sldId id="2147482363"/>
            <p14:sldId id="2147482186"/>
            <p14:sldId id="2147483429"/>
            <p14:sldId id="2147483453"/>
            <p14:sldId id="2147483438"/>
            <p14:sldId id="2147483638"/>
            <p14:sldId id="2147483433"/>
            <p14:sldId id="2147483430"/>
            <p14:sldId id="2147483440"/>
            <p14:sldId id="2147483441"/>
            <p14:sldId id="2147483437"/>
            <p14:sldId id="279"/>
            <p14:sldId id="2147482364"/>
            <p14:sldId id="2147483449"/>
            <p14:sldId id="2147483452"/>
            <p14:sldId id="276"/>
            <p14:sldId id="275"/>
            <p14:sldId id="2147483428"/>
            <p14:sldId id="214748344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6EC0854C-6955-A031-D8D0-49CFE10FFAC9}" name="Daniel Carrasco" initials="DC" userId="S::dacarras@microsoft.com::31226689-1cb5-48e6-807e-530aff4a6828" providerId="AD"/>
  <p188:author id="{EA70176B-47E9-91C7-9933-55FB4B1985B4}" name="Garry Trinder" initials="GT" userId="S::garrytrinder@microsoft.com::07fd99cb-e781-429f-9145-ef70b41dac11" providerId="AD"/>
  <p188:author id="{1A78ABA2-DE83-C1AD-E092-2A82254C7AF0}" name="Jeremy Thake" initials="JT" userId="S::jthake@microsoft.com::c48f79f4-761e-4a08-9b75-642d2b276241" providerId="AD"/>
  <p188:author id="{EBF33DBA-799E-4F1F-5AF9-B94D354F3A2E}" name="Ayca Bas" initials="AB" userId="S::aycabas@microsoft.com::d5a7dadb-f04d-4f30-920f-4a45336a6ebf"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6AB9"/>
    <a:srgbClr val="000000"/>
    <a:srgbClr val="73391D"/>
    <a:srgbClr val="8661C5"/>
    <a:srgbClr val="702473"/>
    <a:srgbClr val="D59FD7"/>
    <a:srgbClr val="07641D"/>
    <a:srgbClr val="BF9474"/>
    <a:srgbClr val="FFE399"/>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59239C-C3B8-4248-BB49-3BB7D6EF5369}" v="4" dt="2024-09-27T16:02:15.601"/>
    <p1510:client id="{2AE441E0-7BBF-41E9-AD3F-9CF3A67B436B}" v="1112" dt="2024-09-27T15:53:17.928"/>
    <p1510:client id="{419C832E-975D-1943-8089-9778BFF4C09F}" v="842" dt="2024-09-27T05:53:19.830"/>
    <p1510:client id="{7220653C-FA0F-610E-3CFE-C4ABA08B2BD9}" v="11" dt="2024-09-27T05:07:03.798"/>
    <p1510:client id="{E52F4992-6B95-B358-586D-E7C2D12DC89A}" v="1" dt="2024-09-27T09:20:00.100"/>
    <p1510:client id="{F30D3B4E-6273-C84E-A6A6-666CFF4F11C6}" v="133" dt="2024-09-26T23:18:24.9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40"/>
    <p:restoredTop sz="60884"/>
  </p:normalViewPr>
  <p:slideViewPr>
    <p:cSldViewPr snapToGrid="0">
      <p:cViewPr varScale="1">
        <p:scale>
          <a:sx n="119" d="100"/>
          <a:sy n="119" d="100"/>
        </p:scale>
        <p:origin x="4744"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8/10/relationships/authors" Target="authors.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s>
</file>

<file path=ppt/comments/modernComment_7FFFFF3D_203A137.xml><?xml version="1.0" encoding="utf-8"?>
<p188:cmLst xmlns:a="http://schemas.openxmlformats.org/drawingml/2006/main" xmlns:r="http://schemas.openxmlformats.org/officeDocument/2006/relationships" xmlns:p188="http://schemas.microsoft.com/office/powerpoint/2018/8/main">
  <p188:cm id="{8C9CFF7C-ED94-4243-B1EA-C29D2AA3B228}" authorId="{EBF33DBA-799E-4F1F-5AF9-B94D354F3A2E}" status="resolved" created="2024-10-03T09:41:44.315">
    <pc:sldMkLst xmlns:pc="http://schemas.microsoft.com/office/powerpoint/2013/main/command">
      <pc:docMk/>
      <pc:sldMk cId="2122540599" sldId="2147482186"/>
    </pc:sldMkLst>
    <p188:txBody>
      <a:bodyPr/>
      <a:lstStyle/>
      <a:p>
        <a:r>
          <a:rPr lang="en-AE"/>
          <a:t>[@Garry Trinder] added this slide from ground school </a:t>
        </a:r>
      </a:p>
    </p188:txBody>
    <p188:extLst>
      <p:ext xmlns:p="http://schemas.openxmlformats.org/presentationml/2006/main" uri="{57CB4572-C831-44C2-8A1C-0ADB6CCDFE69}">
        <p223:reactions xmlns:p223="http://schemas.microsoft.com/office/powerpoint/2022/03/main">
          <p223:rxn type="👍">
            <p223:instance time="2024-10-03T09:49:26.684" authorId="{EA70176B-47E9-91C7-9933-55FB4B1985B4}"/>
          </p223:rxn>
        </p223:reactions>
      </p:ext>
    </p188:extLst>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1-05T20:02:29.532"/>
    </inkml:context>
    <inkml:brush xml:id="br0">
      <inkml:brushProperty name="width" value="0.05" units="cm"/>
      <inkml:brushProperty name="height" value="0.05" units="cm"/>
      <inkml:brushProperty name="color" value="#AE198D"/>
      <inkml:brushProperty name="inkEffects" value="galaxy"/>
      <inkml:brushProperty name="anchorX" value="-50462.44531"/>
      <inkml:brushProperty name="anchorY" value="-19830.80469"/>
      <inkml:brushProperty name="scaleFactor" value="0.5"/>
    </inkml:brush>
  </inkml:definitions>
  <inkml:trace contextRef="#ctx0" brushRef="#br0">1122 2663 24575,'-9'0'0,"0"0"0,-1 0 0,0 0 0,0 0 0,1 0 0,-1 0 0,1 0 0,-1 0 0,5-4 0,-12 2 0,5-2 0,-13 4 0,11 0 0,0 0 0,5-4 0,-6-1 0,5-1 0,-8 1 0,7 1 0,-7 3 0,7-4 0,-7 1 0,6 3 0,-1-2 0,4-2 0,-1 4 0,-4-3 0,3 4 0,-3-4 0,5 3 0,-15-12 0,8 5 0,-8-1 0,-18-11 0,24 11 0,-20-9 0,28 10 0,1 7 0,-5-8 0,3 8 0,-7-11 0,7 9 0,-3-10 0,0 7 0,4-2 0,-17-9 0,14 10 0,-18-13 0,19 13 0,-10-7 0,15 5 0,-14-6 0,13 5 0,-14-8 0,11 11 0,-3-11 0,5 13 0,-1-13 0,0 7 0,-4-7 0,4 11 0,-4-10 0,8 11 0,-11-21 0,10 10 0,-11-8 0,8 8 0,-15-20 0,15 13 0,-20-30 0,24 36 0,-11-27 0,7 32 0,-1-23 0,5 25 0,-2-11 0,2 6 0,1-7 0,1 7 0,-1-2 0,4 4 0,-3-5 0,4 3 0,-6-25 0,5 27 0,-5-38 0,6 32 0,0-50 0,0 35 0,0-16 0,0 24 0,0 12 0,0-5 0,0 6 0,0-4 0,0 7 0,0-16 0,0 15 0,0-11 0,11-48 0,-8 42 0,14-56 0,-16 64 0,5-3 0,2-18 0,-6 25 0,15-51 0,-11 43 0,3-29 0,0 33 0,-8-15 0,8 24 0,-8-11 0,7 8 0,-7 6 0,12-10 0,-11 9 0,15-13 0,-14 11 0,9-6 0,-6 8 0,3-8 0,1 7 0,4-13 0,-8 14 0,12-12 0,-13 10 0,10-10 0,-5 11 0,4-7 0,-4 3 0,8-9 0,-11 8 0,10-11 0,-11 11 0,8-8 0,-4 9 0,0 2 0,-5 3 0,4 0 0,-8 1 0,7-1 0,-7 0 0,8 5 0,-4-4 0,1 4 0,2-5 0,-7 1 0,8 3 0,-8-2 0,8 2 0,-8-3 0,7 3 0,-7-2 0,8 7 0,-8-8 0,7 4 0,-2-5 0,-1 1 0,3-1 0,-2 0 0,-1 1 0,4-1 0,-8 0 0,8 5 0,-8-4 0,-1 8 0,-6-3 0,-3 4 0,-1 0 0,-4 0 0,3 0 0,-7 0 0,8 0 0,-9 0 0,9 0 0,-4 0 0,4 4 0,0 2 0,1-1 0,-1 4 0,-12-3 0,-4 9 0,0-3 0,-1 2 0,12-6 0,0 3 0,1-6 0,5 4 0,-1-4 0,-4 5 0,4-5 0,-4 4 0,4-8 0,0 8 0,5-4 0,-12 5 0,9-1 0,-10 1 0,8-5 0,1 4 0,-1-8 0,5 7 0,-4-6 0,12-2 0,3-2 0,5-10 0,7 9 0,-8-9 0,25-14 0,-16 11 0,17-20 0,-13 25 0,6-12 0,5 7 0,-8 1 0,-3 1 0,-14 12 0,1-7 0,0 7 0,-1-4 0,-3 1 0,2 3 0,-2-8 0,3 8 0,1-3 0,-5 0 0,4 3 0,9-12 0,-5 11 0,14-15 0,-17 14 0,9-14 0,-9 15 0,13-15 0,-11 15 0,2-11 0,-6 12 0,-3-8 0,5 8 0,-1-7 0,1 7 0,-4-8 0,2 8 0,-2-3 0,-1-1 0,4 4 0,-4-3 0,-5 4 0,0 0 0,-10 0 0,5 4 0,-4-3 0,4 4 0,0-1 0,-4-3 0,8 8 0,-4-4 0,5 5 0,0-1 0,0 5 0,0-3 0,0 3 0,0 17 0,5-12 0,2 30 0,-2-30 0,1 7 0,-6-16 0,0 0 0,4-1 0,2 1 0,-1 0 0,5 16 0,-9-12 0,10 22 0,-6-20 0,0 7 0,4-3 0,-8-5 0,3-2 0,-4-3 0,5-5 0,-4 4 0,3-4 0,0 1 0,-3 2 0,3-2 0,1-1 0,-4 4 0,3-4 0,-4 5 0,0-1 0,4-3 0,-2 2 0,2-7 0,-4 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D3FDBA-C8A3-4EB5-BCF6-8F9E55548CE9}" type="datetimeFigureOut">
              <a:rPr lang="en-US" smtClean="0"/>
              <a:t>11/29/24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1C191A-09E7-4A6E-B0D6-B2651D702035}" type="slidenum">
              <a:rPr lang="en-US" smtClean="0"/>
              <a:t>‹#›</a:t>
            </a:fld>
            <a:endParaRPr lang="en-US"/>
          </a:p>
        </p:txBody>
      </p:sp>
    </p:spTree>
    <p:extLst>
      <p:ext uri="{BB962C8B-B14F-4D97-AF65-F5344CB8AC3E}">
        <p14:creationId xmlns:p14="http://schemas.microsoft.com/office/powerpoint/2010/main" val="2404962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Welcome!</a:t>
            </a:r>
          </a:p>
          <a:p>
            <a:endParaRPr lang="en-US"/>
          </a:p>
          <a:p>
            <a:pPr>
              <a:spcAft>
                <a:spcPts val="0"/>
              </a:spcAft>
            </a:pPr>
            <a:r>
              <a:rPr lang="en-US" sz="1200">
                <a:latin typeface="Calibri" panose="020F0502020204030204" pitchFamily="34" charset="0"/>
              </a:rPr>
              <a:t>On September 16, Satya Nadella and Jared Spataro announced Wave 2 of Microsoft 365 Copilot.</a:t>
            </a:r>
          </a:p>
          <a:p>
            <a:pPr>
              <a:spcAft>
                <a:spcPts val="0"/>
              </a:spcAft>
            </a:pPr>
            <a:r>
              <a:rPr lang="en-US" sz="1200">
                <a:latin typeface="Calibri" panose="020F0502020204030204" pitchFamily="34" charset="0"/>
              </a:rPr>
              <a:t>One of the big things they announced was the idea of Copilot Agents; in this presentation you’ll learn how to build these agents.</a:t>
            </a:r>
          </a:p>
          <a:p>
            <a:br>
              <a:rPr lang="en-US"/>
            </a:br>
            <a:r>
              <a:rPr lang="en-US"/>
              <a:t>This presentation is focused on </a:t>
            </a:r>
            <a:r>
              <a:rPr lang="en-US" b="1"/>
              <a:t>professional developers</a:t>
            </a:r>
            <a:r>
              <a:rPr lang="en-US" b="0"/>
              <a:t> – that is, people who work in an IDE like Visual Studio Code or Visual Studio; people who are comfortable with programming languages and GitHub; people who want to build scalable, multi-tenant solutions with a controlled software development lifecycle. There is a wonderful tool for “low-code” developers or makers called “Copilot Studio” that can do similar things, but this isn’t a presentation about Copilot Studio.</a:t>
            </a:r>
            <a:endParaRPr lang="en-US"/>
          </a:p>
        </p:txBody>
      </p:sp>
      <p:sp>
        <p:nvSpPr>
          <p:cNvPr id="4" name="Header Placeholder 3"/>
          <p:cNvSpPr>
            <a:spLocks noGrp="1"/>
          </p:cNvSpPr>
          <p:nvPr>
            <p:ph type="hdr" sz="quarter" idx="10"/>
          </p:nvPr>
        </p:nvSpPr>
        <p:spPr/>
        <p:txBody>
          <a:bodyPr/>
          <a:lstStyle/>
          <a:p>
            <a:endParaRPr lang="en-US"/>
          </a:p>
        </p:txBody>
      </p:sp>
      <p:sp>
        <p:nvSpPr>
          <p:cNvPr id="6" name="Date Placeholder 5"/>
          <p:cNvSpPr>
            <a:spLocks noGrp="1"/>
          </p:cNvSpPr>
          <p:nvPr>
            <p:ph type="dt" idx="12"/>
          </p:nvPr>
        </p:nvSpPr>
        <p:spPr/>
        <p:txBody>
          <a:bodyPr/>
          <a:lstStyle/>
          <a:p>
            <a:fld id="{56C2EDE2-D073-4F7E-A469-E134256712C5}" type="datetime8">
              <a:rPr lang="en-US" smtClean="0"/>
              <a:t>11/29/24 11:16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
        <p:nvSpPr>
          <p:cNvPr id="5" name="Footer Placeholder 4"/>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743785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4375" y="1160463"/>
            <a:ext cx="5575300" cy="31369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You can “extend” by adding your own agents on top of Microsoft 365 Copilot. That means the AI and orchestration is part of Microsoft 365 so you don’t need to worry about it. These are called </a:t>
            </a:r>
            <a:r>
              <a:rPr lang="en-US" b="1" dirty="0"/>
              <a:t>Declarative agents</a:t>
            </a:r>
            <a:r>
              <a:rPr lang="en-US" dirty="0"/>
              <a:t>.</a:t>
            </a:r>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Or you can “build” your own AI agents, called </a:t>
            </a:r>
            <a:r>
              <a:rPr lang="en-US" b="1" dirty="0"/>
              <a:t>Custom engine agents</a:t>
            </a:r>
            <a:r>
              <a:rPr lang="en-US" dirty="0"/>
              <a:t>. This is where Microsoft 365 presents your custom chatbot in the </a:t>
            </a:r>
            <a:r>
              <a:rPr lang="en-US" dirty="0" err="1"/>
              <a:t>Bizchat</a:t>
            </a:r>
            <a:r>
              <a:rPr lang="en-US" dirty="0"/>
              <a:t> UI. You control everything – and your responsible for it all as well – you might use AI models in Azure AI Studio along with your own code running in Azure app services.</a:t>
            </a:r>
          </a:p>
          <a:p>
            <a:pPr marL="0" marR="0" lvl="0" indent="0" algn="l" defTabSz="914400" rtl="0" eaLnBrk="1" fontAlgn="auto" latinLnBrk="0" hangingPunct="1">
              <a:lnSpc>
                <a:spcPct val="100000"/>
              </a:lnSpc>
              <a:spcBef>
                <a:spcPts val="0"/>
              </a:spcBef>
              <a:spcAft>
                <a:spcPts val="0"/>
              </a:spcAft>
              <a:buClrTx/>
              <a:buSzTx/>
              <a:buFont typeface="Calibri"/>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These solutions can be developed by what we’re calling “pro </a:t>
            </a:r>
            <a:r>
              <a:rPr lang="en-US" dirty="0" err="1"/>
              <a:t>devs</a:t>
            </a:r>
            <a:r>
              <a:rPr lang="en-US" dirty="0"/>
              <a:t>” – the code jockeys among us – or using a low code tool called Copilot Studio.</a:t>
            </a:r>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I’m going to show you the Pro dev option using Visual Studio Code and a free extension called Teams Toolkit, however most of this can be developed with any tools that can create JSON and Zip files and create an HTTP web service.</a:t>
            </a:r>
          </a:p>
          <a:p>
            <a:pPr marL="0" marR="0" lvl="0" indent="0" algn="l" defTabSz="914400" rtl="0" eaLnBrk="1" fontAlgn="auto" latinLnBrk="0" hangingPunct="1">
              <a:lnSpc>
                <a:spcPct val="100000"/>
              </a:lnSpc>
              <a:spcBef>
                <a:spcPts val="0"/>
              </a:spcBef>
              <a:spcAft>
                <a:spcPts val="0"/>
              </a:spcAft>
              <a:buClrTx/>
              <a:buSzTx/>
              <a:buFont typeface="Calibri"/>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31042"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310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60304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4375" y="1160463"/>
            <a:ext cx="5575300" cy="31369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If you want to use Microsoft Copilot’s model and orchestrator, then you call it a declarative agent</a:t>
            </a:r>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And if you want to use your own model and orchestrator not dependent on Microsoft Copilot then you can call them Custom Engine agents, you are building up from scratch here </a:t>
            </a:r>
            <a:r>
              <a:rPr lang="en-US" dirty="0" err="1"/>
              <a:t>whle</a:t>
            </a:r>
            <a:r>
              <a:rPr lang="en-US" dirty="0"/>
              <a:t> in the declarative agent you are levering existing Microsoft Copilot cos you have already paid license for it. </a:t>
            </a:r>
            <a:br>
              <a:rPr lang="en-US" dirty="0"/>
            </a:br>
            <a:r>
              <a:rPr lang="en-US" dirty="0"/>
              <a:t>Now let me take you through declarative agents.</a:t>
            </a:r>
          </a:p>
          <a:p>
            <a:pPr marL="0" marR="0" lvl="0" indent="0" algn="l" defTabSz="914400" rtl="0" eaLnBrk="1" fontAlgn="auto" latinLnBrk="0" hangingPunct="1">
              <a:lnSpc>
                <a:spcPct val="100000"/>
              </a:lnSpc>
              <a:spcBef>
                <a:spcPts val="0"/>
              </a:spcBef>
              <a:spcAft>
                <a:spcPts val="0"/>
              </a:spcAft>
              <a:buClrTx/>
              <a:buSzTx/>
              <a:buFont typeface="Calibri"/>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You can “extend” by adding your own agents on top of Microsoft 365 Copilot. That means the AI and orchestration is part of Microsoft 365 so you don’t need to worry about it. These are called </a:t>
            </a:r>
            <a:r>
              <a:rPr lang="en-US" b="1" dirty="0"/>
              <a:t>Declarative agents</a:t>
            </a:r>
            <a:r>
              <a:rPr lang="en-US" dirty="0"/>
              <a:t>.</a:t>
            </a:r>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Or you can “build” your own AI agents, called </a:t>
            </a:r>
            <a:r>
              <a:rPr lang="en-US" b="1" dirty="0"/>
              <a:t>Custom engine agents</a:t>
            </a:r>
            <a:r>
              <a:rPr lang="en-US" dirty="0"/>
              <a:t>. This is where Microsoft 365 presents your custom chatbot in the </a:t>
            </a:r>
            <a:r>
              <a:rPr lang="en-US" dirty="0" err="1"/>
              <a:t>Bizchat</a:t>
            </a:r>
            <a:r>
              <a:rPr lang="en-US" dirty="0"/>
              <a:t> UI. You control everything – and your responsible for it all as well – you might use AI models in Azure AI Studio along with your own code running in Azure app services.</a:t>
            </a:r>
          </a:p>
          <a:p>
            <a:pPr marL="0" marR="0" lvl="0" indent="0" algn="l" defTabSz="914400" rtl="0" eaLnBrk="1" fontAlgn="auto" latinLnBrk="0" hangingPunct="1">
              <a:lnSpc>
                <a:spcPct val="100000"/>
              </a:lnSpc>
              <a:spcBef>
                <a:spcPts val="0"/>
              </a:spcBef>
              <a:spcAft>
                <a:spcPts val="0"/>
              </a:spcAft>
              <a:buClrTx/>
              <a:buSzTx/>
              <a:buFont typeface="Calibri"/>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These solutions can be developed by what we’re calling “pro </a:t>
            </a:r>
            <a:r>
              <a:rPr lang="en-US" dirty="0" err="1"/>
              <a:t>devs</a:t>
            </a:r>
            <a:r>
              <a:rPr lang="en-US" dirty="0"/>
              <a:t>” – the code jockeys among us – or using a low code tool called Copilot Studio.</a:t>
            </a:r>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I’m going to show you the Pro dev option using Visual Studio Code and a free extension called Teams Toolkit, however most of this can be developed with any tools that can create JSON and Zip files and create an HTTP web service.</a:t>
            </a:r>
          </a:p>
          <a:p>
            <a:pPr marL="0" marR="0" lvl="0" indent="0" algn="l" defTabSz="914400" rtl="0" eaLnBrk="1" fontAlgn="auto" latinLnBrk="0" hangingPunct="1">
              <a:lnSpc>
                <a:spcPct val="100000"/>
              </a:lnSpc>
              <a:spcBef>
                <a:spcPts val="0"/>
              </a:spcBef>
              <a:spcAft>
                <a:spcPts val="0"/>
              </a:spcAft>
              <a:buClrTx/>
              <a:buSzTx/>
              <a:buFont typeface="Calibri"/>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31042"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310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603048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E98118-D539-47FE-B918-CAEF812569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EE6AA8-37E6-DB8F-8804-C173096305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07AB78-4B49-ABFB-C90A-1C9FE6DC3680}"/>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solidFill>
                  <a:srgbClr val="483668"/>
                </a:solidFill>
                <a:latin typeface="+mj-lt"/>
              </a:rPr>
              <a:t>Workflow instructions</a:t>
            </a:r>
            <a:r>
              <a:rPr lang="en-US" sz="900" b="1"/>
              <a:t> </a:t>
            </a:r>
            <a:r>
              <a:rPr lang="en-US" sz="900"/>
              <a:t>drive the right outcomes and desired responses from copilot, and can include guidelines on how copilot should behave, its scope, and functionalities. – While controlled by DC prompts – For custom engine copilots, controlled by </a:t>
            </a:r>
            <a:r>
              <a:rPr lang="en-US" sz="900" err="1"/>
              <a:t>underying</a:t>
            </a:r>
            <a:r>
              <a:rPr lang="en-US" sz="900"/>
              <a:t> planning</a:t>
            </a:r>
            <a:endParaRPr lang="en-US"/>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solidFill>
                  <a:srgbClr val="483668"/>
                </a:solidFill>
                <a:latin typeface="+mj-lt"/>
              </a:rPr>
              <a:t>Triggers </a:t>
            </a:r>
            <a:r>
              <a:rPr lang="en-US" sz="900"/>
              <a:t>help copilot take reactive, proactive actions and facilitate automation. While M365 Copilot responds to user prompt today, you can build your own agentic workflows with proactive messages through CEC path</a:t>
            </a:r>
            <a:br>
              <a:rPr lang="en-US" sz="900"/>
            </a:br>
            <a:br>
              <a:rPr lang="en-US" sz="900"/>
            </a:br>
            <a:r>
              <a:rPr lang="en-US" sz="900" b="1">
                <a:solidFill>
                  <a:srgbClr val="483668"/>
                </a:solidFill>
                <a:latin typeface="+mj-lt"/>
              </a:rPr>
              <a:t>Actions</a:t>
            </a:r>
            <a:r>
              <a:rPr lang="en-US" sz="900" b="1"/>
              <a:t> </a:t>
            </a:r>
            <a:r>
              <a:rPr lang="en-US" sz="900"/>
              <a:t>are tasks copilot can perform on your behalf, from real-time data lookups to executing changes and updates on behalf of the user.</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solidFill>
                  <a:srgbClr val="483668"/>
                </a:solidFill>
                <a:latin typeface="+mj-lt"/>
              </a:rPr>
              <a:t>Knowledge</a:t>
            </a:r>
            <a:r>
              <a:rPr lang="en-US" sz="900" b="1"/>
              <a:t> </a:t>
            </a:r>
            <a:r>
              <a:rPr lang="en-US" sz="900"/>
              <a:t>is the information copilot can reason over to answer user prompts. Powered by RAG techniques, copilots can expand their native semantic understanding beyond the source data used for their training to provide relevant, contextual responses. </a:t>
            </a:r>
          </a:p>
          <a:p>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solidFill>
                  <a:srgbClr val="483668"/>
                </a:solidFill>
                <a:latin typeface="+mj-lt"/>
              </a:rPr>
              <a:t>Orchestrator</a:t>
            </a:r>
            <a:r>
              <a:rPr lang="en-US" sz="900" b="1"/>
              <a:t> </a:t>
            </a:r>
            <a:r>
              <a:rPr lang="en-US" sz="900"/>
              <a:t>oversees and synchronizes pre and post processing of the user prompt across foundation models, knowledge and actions.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a:solidFill>
                  <a:srgbClr val="483668"/>
                </a:solidFill>
                <a:latin typeface="+mj-lt"/>
              </a:rPr>
              <a:t>Foundation models </a:t>
            </a:r>
            <a:r>
              <a:rPr lang="en-US" sz="900"/>
              <a:t>are AI models that can perform a wide range of tasks, from language processing, visual comprehension, text generation, code writing and more.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a:p>
          <a:p>
            <a:endParaRPr lang="en-US"/>
          </a:p>
        </p:txBody>
      </p:sp>
      <p:sp>
        <p:nvSpPr>
          <p:cNvPr id="4" name="Header Placeholder 3">
            <a:extLst>
              <a:ext uri="{FF2B5EF4-FFF2-40B4-BE49-F238E27FC236}">
                <a16:creationId xmlns:a16="http://schemas.microsoft.com/office/drawing/2014/main" id="{237A9EC9-17CD-8F51-2219-C5B3BC23FD05}"/>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600F1324-4521-2640-54BB-72C4033AF1F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7EDCB68-ED80-CA9B-0836-C555F6C5201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2E0231D8-9D10-4A56-A725-A587A7DED06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11/29/24 11:16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7AC9A352-6B7F-6EEA-02AA-CB5FDD8C5EB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01007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n-US" sz="18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sz="1800" dirty="0">
                <a:solidFill>
                  <a:srgbClr val="A02B93"/>
                </a:solidFill>
                <a:effectLst/>
                <a:latin typeface="Aptos" panose="020B0004020202020204" pitchFamily="34" charset="0"/>
                <a:ea typeface="Aptos" panose="020B0004020202020204" pitchFamily="34" charset="0"/>
                <a:cs typeface="Times New Roman" panose="02020603050405020304" pitchFamily="18" charset="0"/>
              </a:rPr>
              <a:t>They come in all shapes and sizes. But each agent is made up of the same components. </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endParaRPr lang="en-US" sz="1200" b="0" i="0" dirty="0">
              <a:solidFill>
                <a:srgbClr val="000000"/>
              </a:solidFill>
              <a:effectLst/>
              <a:latin typeface="Segoe UI" panose="020B0502040204020203" pitchFamily="34" charset="0"/>
            </a:endParaRPr>
          </a:p>
          <a:p>
            <a:pPr algn="l" rtl="0" fontAlgn="base">
              <a:buFont typeface="Arial" panose="020B0604020202020204" pitchFamily="34" charset="0"/>
              <a:buNone/>
            </a:pPr>
            <a:r>
              <a:rPr lang="en-US" sz="1200" b="1" i="0" dirty="0">
                <a:solidFill>
                  <a:srgbClr val="000000"/>
                </a:solidFill>
                <a:effectLst/>
                <a:latin typeface="Segoe UI" panose="020B0502040204020203" pitchFamily="34" charset="0"/>
              </a:rPr>
              <a:t>Agents anatomy </a:t>
            </a:r>
            <a:r>
              <a:rPr lang="en-US" sz="1200" b="0" i="0" dirty="0">
                <a:solidFill>
                  <a:srgbClr val="000000"/>
                </a:solidFill>
                <a:effectLst/>
                <a:latin typeface="Segoe UI" panose="020B0502040204020203" pitchFamily="34" charset="0"/>
              </a:rPr>
              <a:t>consist of knowledge, skills, autonomous capabilities, orchestrator and foundational models.</a:t>
            </a:r>
          </a:p>
          <a:p>
            <a:pPr algn="l" rtl="0" fontAlgn="base">
              <a:buFont typeface="Arial" panose="020B0604020202020204" pitchFamily="34" charset="0"/>
              <a:buNone/>
            </a:pPr>
            <a:endParaRPr lang="en-US" sz="1200" b="0" i="0" dirty="0">
              <a:solidFill>
                <a:srgbClr val="000000"/>
              </a:solidFill>
              <a:effectLst/>
              <a:latin typeface="Segoe UI" panose="020B0502040204020203" pitchFamily="34" charset="0"/>
            </a:endParaRPr>
          </a:p>
          <a:p>
            <a:pPr algn="l" rtl="0" fontAlgn="base">
              <a:buFont typeface="Arial" panose="020B0604020202020204" pitchFamily="34" charset="0"/>
              <a:buNone/>
            </a:pPr>
            <a:r>
              <a:rPr lang="en-US" sz="1200" b="1" i="0" dirty="0">
                <a:solidFill>
                  <a:srgbClr val="000000"/>
                </a:solidFill>
                <a:effectLst/>
                <a:latin typeface="Segoe UI" panose="020B0502040204020203" pitchFamily="34" charset="0"/>
              </a:rPr>
              <a:t>Microsoft Copilot is one big agent </a:t>
            </a:r>
            <a:r>
              <a:rPr lang="en-US" sz="1200" b="0" i="0" dirty="0">
                <a:solidFill>
                  <a:srgbClr val="000000"/>
                </a:solidFill>
                <a:effectLst/>
                <a:latin typeface="Segoe UI" panose="020B0502040204020203" pitchFamily="34" charset="0"/>
              </a:rPr>
              <a:t>behind the scenes. </a:t>
            </a:r>
          </a:p>
          <a:p>
            <a:pPr algn="l" rtl="0" fontAlgn="base">
              <a:buFont typeface="Arial" panose="020B0604020202020204" pitchFamily="34" charset="0"/>
              <a:buNone/>
            </a:pPr>
            <a:endParaRPr lang="en-US" sz="1200" b="0" i="0" dirty="0">
              <a:solidFill>
                <a:srgbClr val="000000"/>
              </a:solidFill>
              <a:effectLst/>
              <a:latin typeface="Segoe UI" panose="020B0502040204020203" pitchFamily="34" charset="0"/>
            </a:endParaRPr>
          </a:p>
          <a:p>
            <a:pPr algn="l" rtl="0" fontAlgn="base">
              <a:buFont typeface="Arial" panose="020B0604020202020204" pitchFamily="34" charset="0"/>
              <a:buNone/>
            </a:pPr>
            <a:r>
              <a:rPr lang="en-US" sz="1200" b="0" i="0" dirty="0">
                <a:solidFill>
                  <a:srgbClr val="000000"/>
                </a:solidFill>
                <a:effectLst/>
                <a:latin typeface="Segoe UI" panose="020B0502040204020203" pitchFamily="34" charset="0"/>
              </a:rPr>
              <a:t>Agents can call additional agents, referred to multi-agent workflows. For example, Microsoft 365 Copilot may call Copilot agents to bring new skills and knowledge.</a:t>
            </a:r>
          </a:p>
          <a:p>
            <a:pPr algn="l" rtl="0" fontAlgn="base">
              <a:buFont typeface="Arial" panose="020B0604020202020204" pitchFamily="34" charset="0"/>
              <a:buNone/>
            </a:pPr>
            <a:endParaRPr lang="en-US" sz="1200" b="0" i="0" dirty="0">
              <a:solidFill>
                <a:srgbClr val="000000"/>
              </a:solidFill>
              <a:effectLst/>
              <a:latin typeface="Segoe UI" panose="020B0502040204020203" pitchFamily="34" charset="0"/>
            </a:endParaRPr>
          </a:p>
          <a:p>
            <a:pPr algn="l" rtl="0" fontAlgn="base">
              <a:buFont typeface="Arial" panose="020B0604020202020204" pitchFamily="34" charset="0"/>
              <a:buNone/>
            </a:pPr>
            <a:br>
              <a:rPr lang="en-US" sz="1200" dirty="0"/>
            </a:br>
            <a:endParaRPr lang="en-US" sz="1200" dirty="0"/>
          </a:p>
          <a:p>
            <a:pPr algn="l" rtl="0" fontAlgn="base">
              <a:buFont typeface="Arial" panose="020B0604020202020204" pitchFamily="34" charset="0"/>
              <a:buNone/>
            </a:pPr>
            <a:endParaRPr lang="en-US" sz="1200" b="0" i="0" dirty="0">
              <a:solidFill>
                <a:srgbClr val="000000"/>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6EA1AF-0C2A-41B3-B3C0-9CBC242AD0D5}"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51784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C8FD9-C72A-3DFD-C034-DE84427826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7C9700-81F5-12E7-E64F-73E0338DCB21}"/>
              </a:ext>
            </a:extLst>
          </p:cNvPr>
          <p:cNvSpPr>
            <a:spLocks noGrp="1" noRot="1" noChangeAspect="1"/>
          </p:cNvSpPr>
          <p:nvPr>
            <p:ph type="sldImg"/>
          </p:nvPr>
        </p:nvSpPr>
        <p:spPr>
          <a:xfrm>
            <a:off x="714375" y="1160463"/>
            <a:ext cx="5575300" cy="3136900"/>
          </a:xfrm>
        </p:spPr>
      </p:sp>
      <p:sp>
        <p:nvSpPr>
          <p:cNvPr id="3" name="Notes Placeholder 2">
            <a:extLst>
              <a:ext uri="{FF2B5EF4-FFF2-40B4-BE49-F238E27FC236}">
                <a16:creationId xmlns:a16="http://schemas.microsoft.com/office/drawing/2014/main" id="{A5CDB2F9-7B07-AE4C-ED44-0D77896AD39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Calibri"/>
              <a:buNone/>
              <a:tabLst/>
              <a:defRPr/>
            </a:pPr>
            <a:endParaRPr lang="en-US" dirty="0"/>
          </a:p>
        </p:txBody>
      </p:sp>
      <p:sp>
        <p:nvSpPr>
          <p:cNvPr id="4" name="Slide Number Placeholder 3">
            <a:extLst>
              <a:ext uri="{FF2B5EF4-FFF2-40B4-BE49-F238E27FC236}">
                <a16:creationId xmlns:a16="http://schemas.microsoft.com/office/drawing/2014/main" id="{D31D96C0-B3F4-05F3-4123-3954BEC7B196}"/>
              </a:ext>
            </a:extLst>
          </p:cNvPr>
          <p:cNvSpPr>
            <a:spLocks noGrp="1"/>
          </p:cNvSpPr>
          <p:nvPr>
            <p:ph type="sldNum" sz="quarter" idx="10"/>
          </p:nvPr>
        </p:nvSpPr>
        <p:spPr/>
        <p:txBody>
          <a:bodyPr/>
          <a:lstStyle/>
          <a:p>
            <a:pPr marL="0" marR="0" lvl="0" indent="0" algn="r" defTabSz="931042"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310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0511351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B85C7-5CA1-6574-B70E-844B88FE57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67D2E1-13BC-E35B-9E29-3119F557B6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FFD9EB-F865-3136-A0A8-883B6A309850}"/>
              </a:ext>
            </a:extLst>
          </p:cNvPr>
          <p:cNvSpPr>
            <a:spLocks noGrp="1"/>
          </p:cNvSpPr>
          <p:nvPr>
            <p:ph type="body" idx="1"/>
          </p:nvPr>
        </p:nvSpPr>
        <p:spPr/>
        <p:txBody>
          <a:bodyPr/>
          <a:lstStyle/>
          <a:p>
            <a:pPr marL="174570" marR="0" lvl="0" indent="-174570" algn="l" defTabSz="914400" rtl="0" eaLnBrk="1" fontAlgn="auto" latinLnBrk="0" hangingPunct="1">
              <a:lnSpc>
                <a:spcPct val="100000"/>
              </a:lnSpc>
              <a:spcBef>
                <a:spcPts val="0"/>
              </a:spcBef>
              <a:spcAft>
                <a:spcPts val="0"/>
              </a:spcAft>
              <a:buClrTx/>
              <a:buSzTx/>
              <a:buFont typeface="Calibri"/>
              <a:buChar char="-"/>
              <a:tabLst/>
              <a:defRPr/>
            </a:pPr>
            <a:r>
              <a:rPr lang="en-US"/>
              <a:t>First, you have the choice to extend Microsoft’s Copilot. I think about these options as “bringing your app to Microsoft’s AI.” Declarative Copilots , Connectors and Plugins fit this category well where partners declare knowledge sources &amp; APIs and provide a set of instructions that Sydney will execute</a:t>
            </a:r>
            <a:br>
              <a:rPr lang="en-US"/>
            </a:br>
            <a:br>
              <a:rPr lang="en-US"/>
            </a:br>
            <a:r>
              <a:rPr lang="en-US"/>
              <a:t>But of course, you also have the option of building your own copilot, which is the right side of this slide, where the partner can control the full orchestration E2E</a:t>
            </a:r>
          </a:p>
          <a:p>
            <a:endParaRPr lang="en-US"/>
          </a:p>
        </p:txBody>
      </p:sp>
      <p:sp>
        <p:nvSpPr>
          <p:cNvPr id="4" name="Slide Number Placeholder 3">
            <a:extLst>
              <a:ext uri="{FF2B5EF4-FFF2-40B4-BE49-F238E27FC236}">
                <a16:creationId xmlns:a16="http://schemas.microsoft.com/office/drawing/2014/main" id="{B2059323-9891-266C-2CFB-18682125ABA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7A4A14-BED5-4093-A366-2B32FC7F81B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69775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3F79A-C7F6-0F22-AB8F-C6BDCC5571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B7C5AC-AD5C-C903-79D1-2521A99465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5981DA-B93B-9800-EB4B-E9A77CC4C602}"/>
              </a:ext>
            </a:extLst>
          </p:cNvPr>
          <p:cNvSpPr>
            <a:spLocks noGrp="1"/>
          </p:cNvSpPr>
          <p:nvPr>
            <p:ph type="body" idx="1"/>
          </p:nvPr>
        </p:nvSpPr>
        <p:spPr/>
        <p:txBody>
          <a:bodyPr/>
          <a:lstStyle/>
          <a:p>
            <a:pPr marL="174570" marR="0" lvl="0" indent="-174570" algn="l" defTabSz="914400" rtl="0" eaLnBrk="1" fontAlgn="auto" latinLnBrk="0" hangingPunct="1">
              <a:lnSpc>
                <a:spcPct val="100000"/>
              </a:lnSpc>
              <a:spcBef>
                <a:spcPts val="0"/>
              </a:spcBef>
              <a:spcAft>
                <a:spcPts val="0"/>
              </a:spcAft>
              <a:buClrTx/>
              <a:buSzTx/>
              <a:buFont typeface="Calibri"/>
              <a:buChar char="-"/>
              <a:tabLst/>
              <a:defRPr/>
            </a:pPr>
            <a:r>
              <a:rPr lang="en-US"/>
              <a:t>First, you have the choice to extend Microsoft’s Copilot. I think about these options as “bringing your app to Microsoft’s AI.” Declarative Copilots , Connectors and Plugins fit this category well where partners declare knowledge sources &amp; APIs and provide a set of instructions that Sydney will execute</a:t>
            </a:r>
            <a:br>
              <a:rPr lang="en-US"/>
            </a:br>
            <a:br>
              <a:rPr lang="en-US"/>
            </a:br>
            <a:r>
              <a:rPr lang="en-US"/>
              <a:t>But of course, you also have the option of building your own copilot, which is the right side of this slide, where the partner can control the full orchestration E2E</a:t>
            </a:r>
          </a:p>
          <a:p>
            <a:endParaRPr lang="en-US"/>
          </a:p>
        </p:txBody>
      </p:sp>
      <p:sp>
        <p:nvSpPr>
          <p:cNvPr id="4" name="Slide Number Placeholder 3">
            <a:extLst>
              <a:ext uri="{FF2B5EF4-FFF2-40B4-BE49-F238E27FC236}">
                <a16:creationId xmlns:a16="http://schemas.microsoft.com/office/drawing/2014/main" id="{644D2C52-13E2-A2FD-2AB0-26352CC71EC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7A4A14-BED5-4093-A366-2B32FC7F81B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791589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145244-7CA6-81FC-A45F-5E29351CD5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25CB66-8557-158E-2907-7C9894138A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D96866-44D5-5524-49B7-36FE02003418}"/>
              </a:ext>
            </a:extLst>
          </p:cNvPr>
          <p:cNvSpPr>
            <a:spLocks noGrp="1"/>
          </p:cNvSpPr>
          <p:nvPr>
            <p:ph type="body" idx="1"/>
          </p:nvPr>
        </p:nvSpPr>
        <p:spPr/>
        <p:txBody>
          <a:bodyPr/>
          <a:lstStyle/>
          <a:p>
            <a:pPr marL="174570" marR="0" lvl="0" indent="-174570" algn="l" defTabSz="914400" rtl="0" eaLnBrk="1" fontAlgn="auto" latinLnBrk="0" hangingPunct="1">
              <a:lnSpc>
                <a:spcPct val="100000"/>
              </a:lnSpc>
              <a:spcBef>
                <a:spcPts val="0"/>
              </a:spcBef>
              <a:spcAft>
                <a:spcPts val="0"/>
              </a:spcAft>
              <a:buClrTx/>
              <a:buSzTx/>
              <a:buFont typeface="Calibri"/>
              <a:buChar char="-"/>
              <a:tabLst/>
              <a:defRPr/>
            </a:pPr>
            <a:r>
              <a:rPr lang="en-US"/>
              <a:t>First, you have the choice to extend Microsoft’s Copilot. I think about these options as “bringing your app to Microsoft’s AI.” Declarative Copilots , Connectors and Plugins fit this category well where partners declare knowledge sources &amp; APIs and provide a set of instructions that Sydney will execute</a:t>
            </a:r>
            <a:br>
              <a:rPr lang="en-US"/>
            </a:br>
            <a:br>
              <a:rPr lang="en-US"/>
            </a:br>
            <a:r>
              <a:rPr lang="en-US"/>
              <a:t>But of course, you also have the option of building your own copilot, which is the right side of this slide, where the partner can control the full orchestration E2E</a:t>
            </a:r>
          </a:p>
          <a:p>
            <a:endParaRPr lang="en-US"/>
          </a:p>
        </p:txBody>
      </p:sp>
      <p:sp>
        <p:nvSpPr>
          <p:cNvPr id="4" name="Slide Number Placeholder 3">
            <a:extLst>
              <a:ext uri="{FF2B5EF4-FFF2-40B4-BE49-F238E27FC236}">
                <a16:creationId xmlns:a16="http://schemas.microsoft.com/office/drawing/2014/main" id="{DEE05EE8-836D-5329-4C87-1797FC2BAEB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7A4A14-BED5-4093-A366-2B32FC7F81B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99049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21C30-DB2A-ECD9-30DE-9EE298A906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AF145E-9C89-7ABF-04F4-CD99295E52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40A464-407F-F694-CE7A-654637FB4C78}"/>
              </a:ext>
            </a:extLst>
          </p:cNvPr>
          <p:cNvSpPr>
            <a:spLocks noGrp="1"/>
          </p:cNvSpPr>
          <p:nvPr>
            <p:ph type="body" idx="1"/>
          </p:nvPr>
        </p:nvSpPr>
        <p:spPr/>
        <p:txBody>
          <a:bodyPr/>
          <a:lstStyle/>
          <a:p>
            <a:r>
              <a:rPr lang="en-AE"/>
              <a:t>Here are some of the tradeoffs betwe</a:t>
            </a:r>
            <a:r>
              <a:rPr lang="en-US"/>
              <a:t>e</a:t>
            </a:r>
            <a:r>
              <a:rPr lang="en-AE"/>
              <a:t>n “extend”-ing and making a Declarative Agent vs, “build”-ing a Custom Engine Agent.</a:t>
            </a:r>
          </a:p>
        </p:txBody>
      </p:sp>
      <p:sp>
        <p:nvSpPr>
          <p:cNvPr id="4" name="Header Placeholder 3">
            <a:extLst>
              <a:ext uri="{FF2B5EF4-FFF2-40B4-BE49-F238E27FC236}">
                <a16:creationId xmlns:a16="http://schemas.microsoft.com/office/drawing/2014/main" id="{968078AC-B3ED-992B-B238-70693B115297}"/>
              </a:ext>
            </a:extLst>
          </p:cNvPr>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CFA68C4-C7E0-14FF-7D07-18882B2AA484}"/>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9C2D4AA-424E-5032-A79A-566B5D41D12A}"/>
              </a:ext>
            </a:extLst>
          </p:cNvPr>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11/29/24 11:16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77E1E56F-11E9-188F-5E76-E679A6BEDBEA}"/>
              </a:ext>
            </a:extLst>
          </p:cNvPr>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35034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do you decide if you want to Extend or Build, and which specific approach do you want to take?</a:t>
            </a:r>
            <a:br>
              <a:rPr lang="en-US"/>
            </a:br>
            <a:r>
              <a:rPr lang="en-US"/>
              <a:t>This and the next few slides will attempt to help you understand the options.</a:t>
            </a:r>
          </a:p>
          <a:p>
            <a:endParaRPr lang="en-US"/>
          </a:p>
          <a:p>
            <a:r>
              <a:rPr lang="en-US"/>
              <a:t>The “Path E” and “Path B” notes are there to tell about some hands-on labs we have in an online workshop called Copilot Developer Camp.</a:t>
            </a:r>
          </a:p>
          <a:p>
            <a:r>
              <a:rPr lang="en-US"/>
              <a:t>“Path B” is the “Build” path where you build a custom engine agent</a:t>
            </a:r>
          </a:p>
          <a:p>
            <a:r>
              <a:rPr lang="en-US"/>
              <a:t>“Path E” is the “Extend” path where you build a declarative agent and API plugin</a:t>
            </a:r>
          </a:p>
          <a:p>
            <a:endParaRPr lang="en-US"/>
          </a:p>
          <a:p>
            <a:r>
              <a:rPr lang="en-US"/>
              <a:t>And this is the first question… which AI do you want to use?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11/29/24 11:16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0862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08038" y="1219200"/>
            <a:ext cx="5854700" cy="3292475"/>
          </a:xfrm>
        </p:spPr>
      </p:sp>
      <p:sp>
        <p:nvSpPr>
          <p:cNvPr id="3" name="Notes Placeholder 2"/>
          <p:cNvSpPr>
            <a:spLocks noGrp="1"/>
          </p:cNvSpPr>
          <p:nvPr>
            <p:ph type="body" idx="1"/>
          </p:nvPr>
        </p:nvSpPr>
        <p:spPr/>
        <p:txBody>
          <a:bodyPr/>
          <a:lstStyle/>
          <a:p>
            <a:pPr>
              <a:spcAft>
                <a:spcPts val="0"/>
              </a:spcAft>
            </a:pPr>
            <a:r>
              <a:rPr lang="en-US" sz="1900">
                <a:latin typeface="Calibri" panose="020F0502020204030204" pitchFamily="34" charset="0"/>
              </a:rPr>
              <a:t>But first let’s take a step back.</a:t>
            </a:r>
            <a:br>
              <a:rPr lang="en-US" sz="1900">
                <a:latin typeface="Calibri" panose="020F0502020204030204" pitchFamily="34" charset="0"/>
              </a:rPr>
            </a:br>
            <a:r>
              <a:rPr lang="en-US" sz="1900">
                <a:latin typeface="Calibri" panose="020F0502020204030204" pitchFamily="34" charset="0"/>
              </a:rPr>
              <a:t>(Ask audience how many have used Microsoft 365 Copilot; explain as needed)</a:t>
            </a:r>
          </a:p>
          <a:p>
            <a:pPr>
              <a:spcAft>
                <a:spcPts val="0"/>
              </a:spcAft>
            </a:pPr>
            <a:br>
              <a:rPr lang="en-US" sz="1900">
                <a:latin typeface="Calibri" panose="020F0502020204030204" pitchFamily="34" charset="0"/>
              </a:rPr>
            </a:br>
            <a:r>
              <a:rPr lang="en-US" sz="1900">
                <a:latin typeface="Calibri" panose="020F0502020204030204" pitchFamily="34" charset="0"/>
              </a:rPr>
              <a:t>Let me take a moment to point out some of the new features you may not have seen yet – specifically how Copilot agents interact with end users, just to level set.</a:t>
            </a:r>
          </a:p>
        </p:txBody>
      </p:sp>
      <p:sp>
        <p:nvSpPr>
          <p:cNvPr id="4" name="Slide Number Placeholder 3"/>
          <p:cNvSpPr>
            <a:spLocks noGrp="1"/>
          </p:cNvSpPr>
          <p:nvPr>
            <p:ph type="sldNum" sz="quarter" idx="5"/>
          </p:nvPr>
        </p:nvSpPr>
        <p:spPr/>
        <p:txBody>
          <a:bodyPr/>
          <a:lstStyle/>
          <a:p>
            <a:pPr marL="0" marR="0" lvl="0" indent="0" algn="r" defTabSz="984204" rtl="0" eaLnBrk="1" fontAlgn="auto" latinLnBrk="0" hangingPunct="1">
              <a:lnSpc>
                <a:spcPct val="100000"/>
              </a:lnSpc>
              <a:spcBef>
                <a:spcPts val="0"/>
              </a:spcBef>
              <a:spcAft>
                <a:spcPts val="0"/>
              </a:spcAft>
              <a:buClrTx/>
              <a:buSzTx/>
              <a:buFontTx/>
              <a:buNone/>
              <a:tabLst/>
              <a:defRPr/>
            </a:pPr>
            <a:fld id="{53501081-E19D-419D-B0AB-F3E631795016}"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84204" rtl="0" eaLnBrk="1" fontAlgn="auto" latinLnBrk="0" hangingPunct="1">
                <a:lnSpc>
                  <a:spcPct val="100000"/>
                </a:lnSpc>
                <a:spcBef>
                  <a:spcPts val="0"/>
                </a:spcBef>
                <a:spcAft>
                  <a:spcPts val="0"/>
                </a:spcAft>
                <a:buClrTx/>
                <a:buSzTx/>
                <a:buFontTx/>
                <a:buNone/>
                <a:tabLst/>
                <a:defRPr/>
              </a:pPr>
              <a:t>3</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88832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a:t>Here are some of the </a:t>
            </a:r>
            <a:r>
              <a:rPr lang="en-AE" err="1"/>
              <a:t>tradeoffs</a:t>
            </a:r>
            <a:r>
              <a:rPr lang="en-AE"/>
              <a:t> </a:t>
            </a:r>
            <a:r>
              <a:rPr lang="en-AE" err="1"/>
              <a:t>betwe</a:t>
            </a:r>
            <a:r>
              <a:rPr lang="en-US"/>
              <a:t>e</a:t>
            </a:r>
            <a:r>
              <a:rPr lang="en-AE"/>
              <a:t>n “extend”-</a:t>
            </a:r>
            <a:r>
              <a:rPr lang="en-AE" err="1"/>
              <a:t>ing</a:t>
            </a:r>
            <a:r>
              <a:rPr lang="en-AE"/>
              <a:t> and making a Declarative Agent vs, “build”-</a:t>
            </a:r>
            <a:r>
              <a:rPr lang="en-AE" err="1"/>
              <a:t>ing</a:t>
            </a:r>
            <a:r>
              <a:rPr lang="en-AE"/>
              <a:t> a Custom Engine Agent.</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11/29/24 11:16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012938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005856-77A5-7A95-216F-FF2AA66B14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D9CC59-4E54-8AF7-602B-237A6471A9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13EF52-D661-AF8B-9FCD-1916F89AFF57}"/>
              </a:ext>
            </a:extLst>
          </p:cNvPr>
          <p:cNvSpPr>
            <a:spLocks noGrp="1"/>
          </p:cNvSpPr>
          <p:nvPr>
            <p:ph type="body" idx="1"/>
          </p:nvPr>
        </p:nvSpPr>
        <p:spPr/>
        <p:txBody>
          <a:bodyPr/>
          <a:lstStyle/>
          <a:p>
            <a:r>
              <a:rPr lang="en-US"/>
              <a:t>Here is a sample architecture for a custom engine agent.</a:t>
            </a:r>
          </a:p>
          <a:p>
            <a:r>
              <a:rPr lang="en-US"/>
              <a:t>Notice that Microsoft 365, shown in green, is providing the chat UI and installation services so end users and Microsoft 365 admins can work with your agent. It’s also providing access to Microsoft 365 data, if you need it, using the Graph API. Everything else is up to you!</a:t>
            </a:r>
          </a:p>
          <a:p>
            <a:endParaRPr lang="en-US"/>
          </a:p>
          <a:p>
            <a:r>
              <a:rPr lang="en-US"/>
              <a:t>Your app, shown in gold, is a REST API that uses the Azure Bot Framework. The Bot Framework supports channels – not to be confused with Teams channels! – for connecting chatbots to different applications such as Teams, Slack, or Facebook messenger. In this case it’s using the Microsoft 365 bot channel to communicate over </a:t>
            </a:r>
            <a:r>
              <a:rPr lang="en-US" err="1"/>
              <a:t>BizChat</a:t>
            </a:r>
            <a:r>
              <a:rPr lang="en-US"/>
              <a:t>.</a:t>
            </a:r>
          </a:p>
          <a:p>
            <a:endParaRPr lang="en-US"/>
          </a:p>
          <a:p>
            <a:r>
              <a:rPr lang="en-US"/>
              <a:t>Your app is likely to use the Bot Framework SDK to communicate with Bot Services, and the new Teams AI library to manage orchestration, actions, and prompts. The Teams AI library also enables a bot to access </a:t>
            </a:r>
            <a:r>
              <a:rPr lang="en-US" err="1"/>
              <a:t>Bizchat</a:t>
            </a:r>
            <a:r>
              <a:rPr lang="en-US"/>
              <a:t> features such as feedback (thumbs up/down), references, AI labelling in a way that’s consistent with all Copilot agents.</a:t>
            </a:r>
          </a:p>
          <a:p>
            <a:endParaRPr lang="en-US"/>
          </a:p>
          <a:p>
            <a:r>
              <a:rPr lang="en-US"/>
              <a:t>Your app is responsible for its own intelligence! In this example we have Azure AI services running an OpenAI model. Custom data is indexed using Azure Search and embedded using a text embedding model. The Copilot Camp lab leads you through creating all of this. But you could also use some other service or models of your choice.</a:t>
            </a:r>
          </a:p>
          <a:p>
            <a:endParaRPr lang="en-US"/>
          </a:p>
          <a:p>
            <a:endParaRPr lang="en-US"/>
          </a:p>
        </p:txBody>
      </p:sp>
      <p:sp>
        <p:nvSpPr>
          <p:cNvPr id="4" name="Slide Number Placeholder 3">
            <a:extLst>
              <a:ext uri="{FF2B5EF4-FFF2-40B4-BE49-F238E27FC236}">
                <a16:creationId xmlns:a16="http://schemas.microsoft.com/office/drawing/2014/main" id="{BBAC63C8-02D3-EE77-34CC-A8A93A9688F1}"/>
              </a:ext>
            </a:extLst>
          </p:cNvPr>
          <p:cNvSpPr>
            <a:spLocks noGrp="1"/>
          </p:cNvSpPr>
          <p:nvPr>
            <p:ph type="sldNum" sz="quarter" idx="5"/>
          </p:nvPr>
        </p:nvSpPr>
        <p:spPr/>
        <p:txBody>
          <a:bodyPr/>
          <a:lstStyle/>
          <a:p>
            <a:fld id="{4F1C191A-09E7-4A6E-B0D6-B2651D702035}" type="slidenum">
              <a:rPr lang="en-US" smtClean="0"/>
              <a:t>22</a:t>
            </a:fld>
            <a:endParaRPr lang="en-US"/>
          </a:p>
        </p:txBody>
      </p:sp>
    </p:spTree>
    <p:extLst>
      <p:ext uri="{BB962C8B-B14F-4D97-AF65-F5344CB8AC3E}">
        <p14:creationId xmlns:p14="http://schemas.microsoft.com/office/powerpoint/2010/main" val="6368098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DE219-AB88-966D-58A7-0DB3643AE4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18EC09-799F-B71F-756E-52D55B5BA8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09DF8B-7D25-CF12-C50C-4E4263CACAAB}"/>
              </a:ext>
            </a:extLst>
          </p:cNvPr>
          <p:cNvSpPr>
            <a:spLocks noGrp="1"/>
          </p:cNvSpPr>
          <p:nvPr>
            <p:ph type="body" idx="1"/>
          </p:nvPr>
        </p:nvSpPr>
        <p:spPr/>
        <p:txBody>
          <a:bodyPr/>
          <a:lstStyle/>
          <a:p>
            <a:r>
              <a:rPr lang="en-US"/>
              <a:t>Here is a sample architecture for a custom engine agent.</a:t>
            </a:r>
          </a:p>
          <a:p>
            <a:r>
              <a:rPr lang="en-US"/>
              <a:t>Notice that Microsoft 365, shown in green, is providing the chat UI and installation services so end users and Microsoft 365 admins can work with your agent. It’s also providing access to Microsoft 365 data, if you need it, using the Graph API. Everything else is up to you!</a:t>
            </a:r>
          </a:p>
          <a:p>
            <a:endParaRPr lang="en-US"/>
          </a:p>
          <a:p>
            <a:r>
              <a:rPr lang="en-US"/>
              <a:t>Your app, shown in gold, is a REST API that uses the Azure Bot Framework. The Bot Framework supports channels – not to be confused with Teams channels! – for connecting chatbots to different applications such as Teams, Slack, or Facebook messenger. In this case it’s using the Microsoft 365 bot channel to communicate over </a:t>
            </a:r>
            <a:r>
              <a:rPr lang="en-US" err="1"/>
              <a:t>BizChat</a:t>
            </a:r>
            <a:r>
              <a:rPr lang="en-US"/>
              <a:t>.</a:t>
            </a:r>
          </a:p>
          <a:p>
            <a:endParaRPr lang="en-US"/>
          </a:p>
          <a:p>
            <a:r>
              <a:rPr lang="en-US"/>
              <a:t>Your app is likely to use the Bot Framework SDK to communicate with Bot Services, and the new Teams AI library to manage orchestration, actions, and prompts. The Teams AI library also enables a bot to access </a:t>
            </a:r>
            <a:r>
              <a:rPr lang="en-US" err="1"/>
              <a:t>Bizchat</a:t>
            </a:r>
            <a:r>
              <a:rPr lang="en-US"/>
              <a:t> features such as feedback (thumbs up/down), references, AI labelling in a way that’s consistent with all Copilot agents.</a:t>
            </a:r>
          </a:p>
          <a:p>
            <a:endParaRPr lang="en-US"/>
          </a:p>
          <a:p>
            <a:r>
              <a:rPr lang="en-US"/>
              <a:t>Your app is responsible for its own intelligence! In this example we have Azure AI services running an OpenAI model. Custom data is indexed using Azure Search and embedded using a text embedding model. The Copilot Camp lab leads you through creating all of this. But you could also use some other service or models of your choice.</a:t>
            </a:r>
          </a:p>
          <a:p>
            <a:endParaRPr lang="en-US"/>
          </a:p>
          <a:p>
            <a:endParaRPr lang="en-US"/>
          </a:p>
        </p:txBody>
      </p:sp>
      <p:sp>
        <p:nvSpPr>
          <p:cNvPr id="4" name="Slide Number Placeholder 3">
            <a:extLst>
              <a:ext uri="{FF2B5EF4-FFF2-40B4-BE49-F238E27FC236}">
                <a16:creationId xmlns:a16="http://schemas.microsoft.com/office/drawing/2014/main" id="{548DFE87-6462-16CE-0BBE-BFB4F369B869}"/>
              </a:ext>
            </a:extLst>
          </p:cNvPr>
          <p:cNvSpPr>
            <a:spLocks noGrp="1"/>
          </p:cNvSpPr>
          <p:nvPr>
            <p:ph type="sldNum" sz="quarter" idx="5"/>
          </p:nvPr>
        </p:nvSpPr>
        <p:spPr/>
        <p:txBody>
          <a:bodyPr/>
          <a:lstStyle/>
          <a:p>
            <a:fld id="{4F1C191A-09E7-4A6E-B0D6-B2651D702035}" type="slidenum">
              <a:rPr lang="en-US" smtClean="0"/>
              <a:t>23</a:t>
            </a:fld>
            <a:endParaRPr lang="en-US"/>
          </a:p>
        </p:txBody>
      </p:sp>
    </p:spTree>
    <p:extLst>
      <p:ext uri="{BB962C8B-B14F-4D97-AF65-F5344CB8AC3E}">
        <p14:creationId xmlns:p14="http://schemas.microsoft.com/office/powerpoint/2010/main" val="2712499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Declarative agents, on the other hand, are a lot simpler since all the AI and orchestration is handled by Microsoft 365.</a:t>
            </a:r>
          </a:p>
          <a:p>
            <a:r>
              <a:rPr lang="en-US"/>
              <a:t>At its simplest, a declarative agent is just some instructions in the app package. Declarative agents might also reference data in SharePoint, OneDrive, Graph connectors and web sites, but there’s no imperative code apart from commands you might put in the natural language instructions.</a:t>
            </a:r>
          </a:p>
        </p:txBody>
      </p:sp>
      <p:sp>
        <p:nvSpPr>
          <p:cNvPr id="4" name="Slide Number Placeholder 3"/>
          <p:cNvSpPr>
            <a:spLocks noGrp="1"/>
          </p:cNvSpPr>
          <p:nvPr>
            <p:ph type="sldNum" sz="quarter" idx="5"/>
          </p:nvPr>
        </p:nvSpPr>
        <p:spPr/>
        <p:txBody>
          <a:bodyPr/>
          <a:lstStyle/>
          <a:p>
            <a:fld id="{4F1C191A-09E7-4A6E-B0D6-B2651D702035}" type="slidenum">
              <a:rPr lang="en-US" smtClean="0"/>
              <a:t>24</a:t>
            </a:fld>
            <a:endParaRPr lang="en-US"/>
          </a:p>
        </p:txBody>
      </p:sp>
    </p:spTree>
    <p:extLst>
      <p:ext uri="{BB962C8B-B14F-4D97-AF65-F5344CB8AC3E}">
        <p14:creationId xmlns:p14="http://schemas.microsoft.com/office/powerpoint/2010/main" val="25473586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you add an API Plugin, then the Declarative Agent can call your API. You can write any app you want as long as it supports a standard HTTP REST API</a:t>
            </a:r>
          </a:p>
          <a:p>
            <a:r>
              <a:rPr lang="en-US"/>
              <a:t>You can instruct Copilot to authenticate to the API either on behalf of users via OAuth 2.0 or using a simple API key. </a:t>
            </a:r>
            <a:r>
              <a:rPr lang="en-US" err="1"/>
              <a:t>Oauth</a:t>
            </a:r>
            <a:r>
              <a:rPr lang="en-US"/>
              <a:t> 2.0 allows signing users into Entra ID, same as they are signed into Copilot, so you can access resources on their behalf.</a:t>
            </a:r>
          </a:p>
        </p:txBody>
      </p:sp>
      <p:sp>
        <p:nvSpPr>
          <p:cNvPr id="4" name="Slide Number Placeholder 3"/>
          <p:cNvSpPr>
            <a:spLocks noGrp="1"/>
          </p:cNvSpPr>
          <p:nvPr>
            <p:ph type="sldNum" sz="quarter" idx="5"/>
          </p:nvPr>
        </p:nvSpPr>
        <p:spPr/>
        <p:txBody>
          <a:bodyPr/>
          <a:lstStyle/>
          <a:p>
            <a:fld id="{4F1C191A-09E7-4A6E-B0D6-B2651D702035}" type="slidenum">
              <a:rPr lang="en-US" smtClean="0"/>
              <a:t>25</a:t>
            </a:fld>
            <a:endParaRPr lang="en-US"/>
          </a:p>
        </p:txBody>
      </p:sp>
    </p:spTree>
    <p:extLst>
      <p:ext uri="{BB962C8B-B14F-4D97-AF65-F5344CB8AC3E}">
        <p14:creationId xmlns:p14="http://schemas.microsoft.com/office/powerpoint/2010/main" val="22745091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E691D-C173-820E-7C84-3C8D832A7A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C3850E-9617-2AD0-8470-1A36EF141DBB}"/>
              </a:ext>
            </a:extLst>
          </p:cNvPr>
          <p:cNvSpPr>
            <a:spLocks noGrp="1" noRot="1" noChangeAspect="1"/>
          </p:cNvSpPr>
          <p:nvPr>
            <p:ph type="sldImg"/>
          </p:nvPr>
        </p:nvSpPr>
        <p:spPr>
          <a:xfrm>
            <a:off x="714375" y="1160463"/>
            <a:ext cx="5575300" cy="3136900"/>
          </a:xfrm>
        </p:spPr>
      </p:sp>
      <p:sp>
        <p:nvSpPr>
          <p:cNvPr id="3" name="Notes Placeholder 2">
            <a:extLst>
              <a:ext uri="{FF2B5EF4-FFF2-40B4-BE49-F238E27FC236}">
                <a16:creationId xmlns:a16="http://schemas.microsoft.com/office/drawing/2014/main" id="{1192210C-4D35-5AD4-5230-C37ABC1AC0A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In the presentations that follow, we will dive deep on each of these options.</a:t>
            </a:r>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You will see how to build declarative agents, including API plugins, and custom engine agents using Azure Search and Azure AI Studio.</a:t>
            </a:r>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Something to keep in mind is that though these are very different approaches, end users and admins get the same experience for either one.</a:t>
            </a:r>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Humans are used to talking to experts and specialists of all sorts at work; adding some well chosen AI agents can make their work easier using this familiar paradigm.</a:t>
            </a:r>
          </a:p>
        </p:txBody>
      </p:sp>
      <p:sp>
        <p:nvSpPr>
          <p:cNvPr id="4" name="Slide Number Placeholder 3">
            <a:extLst>
              <a:ext uri="{FF2B5EF4-FFF2-40B4-BE49-F238E27FC236}">
                <a16:creationId xmlns:a16="http://schemas.microsoft.com/office/drawing/2014/main" id="{DEED7094-AE62-5C70-0662-3541C5C69A42}"/>
              </a:ext>
            </a:extLst>
          </p:cNvPr>
          <p:cNvSpPr>
            <a:spLocks noGrp="1"/>
          </p:cNvSpPr>
          <p:nvPr>
            <p:ph type="sldNum" sz="quarter" idx="10"/>
          </p:nvPr>
        </p:nvSpPr>
        <p:spPr/>
        <p:txBody>
          <a:bodyPr/>
          <a:lstStyle/>
          <a:p>
            <a:pPr marL="0" marR="0" lvl="0" indent="0" algn="r" defTabSz="931042"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310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700053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577">
              <a:spcAft>
                <a:spcPts val="352"/>
              </a:spcAft>
              <a:defRPr/>
            </a:pPr>
            <a:r>
              <a:rPr lang="en-US" sz="1900">
                <a:solidFill>
                  <a:srgbClr val="000000"/>
                </a:solidFill>
                <a:latin typeface="Calibri" panose="020F0502020204030204" pitchFamily="34" charset="0"/>
              </a:rPr>
              <a:t>Here are some examples of how people use Microsoft 365 Copilot out of the box</a:t>
            </a:r>
          </a:p>
          <a:p>
            <a:pPr defTabSz="966577">
              <a:spcAft>
                <a:spcPts val="352"/>
              </a:spcAft>
              <a:defRPr/>
            </a:pPr>
            <a:r>
              <a:rPr lang="en-US" sz="1900">
                <a:solidFill>
                  <a:srgbClr val="000000"/>
                </a:solidFill>
                <a:latin typeface="Calibri" panose="020F0502020204030204" pitchFamily="34" charset="0"/>
              </a:rPr>
              <a:t>But here you will learn how to go beyond that and build Copilot agents that are specific to your business.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604133"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11/29/24 11:16 AM</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7543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62480">
              <a:spcAft>
                <a:spcPts val="317"/>
              </a:spcAft>
            </a:pPr>
            <a:r>
              <a:rPr lang="en-US" sz="1200">
                <a:solidFill>
                  <a:srgbClr val="000000"/>
                </a:solidFill>
              </a:rPr>
              <a:t>The first thing is, I ask a question which is the user prompt. And I can do this across any of the copilots in Microsoft 365 apps. This prompt gets sent to the copilot orchestration engine. The orchestration engine is what powers all of our copilot scenarios. It doesn't just send the question directly to the LLM. </a:t>
            </a:r>
          </a:p>
          <a:p>
            <a:pPr marL="362480">
              <a:spcAft>
                <a:spcPts val="317"/>
              </a:spcAft>
            </a:pPr>
            <a:r>
              <a:rPr lang="en-US" sz="1200">
                <a:solidFill>
                  <a:srgbClr val="000000"/>
                </a:solidFill>
              </a:rPr>
              <a:t> </a:t>
            </a:r>
          </a:p>
          <a:p>
            <a:pPr marL="362480">
              <a:spcAft>
                <a:spcPts val="317"/>
              </a:spcAft>
            </a:pPr>
            <a:r>
              <a:rPr lang="en-US" sz="1200">
                <a:solidFill>
                  <a:srgbClr val="000000"/>
                </a:solidFill>
              </a:rPr>
              <a:t>The first step is, which is very important piece, which is pre-processing. This is where orchestrator does grounding, grounding is the way where we get enough information to answer the question accurately. It’s a big part of how we don’t hallucinate.</a:t>
            </a:r>
          </a:p>
          <a:p>
            <a:pPr marL="362480">
              <a:spcAft>
                <a:spcPts val="317"/>
              </a:spcAft>
            </a:pPr>
            <a:r>
              <a:rPr lang="en-US" sz="1200">
                <a:solidFill>
                  <a:srgbClr val="000000"/>
                </a:solidFill>
              </a:rPr>
              <a:t>And the way it gets more information is by calling Microsoft Graph. So copilot only has access to what the user has access to. Admins can also further apply additional permissions from the source system to M365 copilot as well. </a:t>
            </a:r>
          </a:p>
          <a:p>
            <a:pPr marL="362480">
              <a:spcAft>
                <a:spcPts val="0"/>
              </a:spcAft>
            </a:pPr>
            <a:r>
              <a:rPr lang="en-US" sz="1200">
                <a:solidFill>
                  <a:srgbClr val="000000"/>
                </a:solidFill>
              </a:rPr>
              <a:t> </a:t>
            </a:r>
          </a:p>
          <a:p>
            <a:pPr marL="362480">
              <a:spcAft>
                <a:spcPts val="317"/>
              </a:spcAft>
            </a:pPr>
            <a:r>
              <a:rPr lang="en-US" sz="1200">
                <a:solidFill>
                  <a:srgbClr val="000000"/>
                </a:solidFill>
              </a:rPr>
              <a:t>All of the indexing on relationship, relevance, ranking of the content is done through Semantic Index. It's a sophisticated map of all data and content in your organization to enable copilot to deliver more relevant responses.. </a:t>
            </a:r>
          </a:p>
          <a:p>
            <a:pPr marL="362480">
              <a:spcAft>
                <a:spcPts val="317"/>
              </a:spcAft>
            </a:pPr>
            <a:r>
              <a:rPr lang="en-US" sz="1200">
                <a:latin typeface="Calibri" panose="020F0502020204030204" pitchFamily="34" charset="0"/>
              </a:rPr>
              <a:t> </a:t>
            </a:r>
          </a:p>
          <a:p>
            <a:pPr fontAlgn="ctr">
              <a:spcAft>
                <a:spcPts val="317"/>
              </a:spcAft>
              <a:buFont typeface="Arial" panose="020B0604020202020204" pitchFamily="34" charset="0"/>
              <a:buChar char="•"/>
            </a:pPr>
            <a:r>
              <a:rPr lang="en-US" sz="1200">
                <a:solidFill>
                  <a:srgbClr val="000000"/>
                </a:solidFill>
              </a:rPr>
              <a:t>Once the orchestration engine says I have enough information to answer the question. It takes your question, the additional grounding data and sends it in a modified prompt to the LLM to give the LLM enough information to generate a response. </a:t>
            </a:r>
            <a:endParaRPr lang="en-US" sz="1200">
              <a:latin typeface="Calibri" panose="020F0502020204030204" pitchFamily="34" charset="0"/>
            </a:endParaRPr>
          </a:p>
          <a:p>
            <a:pPr marL="362480">
              <a:spcAft>
                <a:spcPts val="317"/>
              </a:spcAft>
            </a:pPr>
            <a:r>
              <a:rPr lang="en-US" sz="1200">
                <a:latin typeface="Calibri" panose="020F0502020204030204" pitchFamily="34" charset="0"/>
              </a:rPr>
              <a:t> </a:t>
            </a:r>
          </a:p>
          <a:p>
            <a:pPr fontAlgn="ctr">
              <a:spcAft>
                <a:spcPts val="317"/>
              </a:spcAft>
              <a:buFont typeface="Arial" panose="020B0604020202020204" pitchFamily="34" charset="0"/>
              <a:buChar char="•"/>
            </a:pPr>
            <a:r>
              <a:rPr lang="en-US" sz="1200">
                <a:solidFill>
                  <a:srgbClr val="000000"/>
                </a:solidFill>
              </a:rPr>
              <a:t>The LLM will generate a response, and the next step, which is another very important  step, which is the post processing step. We do additional grounding where we call Microsoft graph, validate the responses are accurate. Make sure we have the right references and citations, and also check the response isn’t generating harmful content and is still maintaining our commitment to being ethical and fair.</a:t>
            </a:r>
            <a:endParaRPr lang="en-US" sz="1200">
              <a:latin typeface="Calibri" panose="020F0502020204030204" pitchFamily="34" charset="0"/>
            </a:endParaRPr>
          </a:p>
          <a:p>
            <a:pPr marL="362480">
              <a:spcAft>
                <a:spcPts val="317"/>
              </a:spcAft>
            </a:pPr>
            <a:r>
              <a:rPr lang="en-US" sz="1200">
                <a:latin typeface="Calibri" panose="020F0502020204030204" pitchFamily="34" charset="0"/>
              </a:rPr>
              <a:t> </a:t>
            </a:r>
          </a:p>
          <a:p>
            <a:pPr fontAlgn="ctr">
              <a:spcAft>
                <a:spcPts val="317"/>
              </a:spcAft>
              <a:buFont typeface="Arial" panose="020B0604020202020204" pitchFamily="34" charset="0"/>
              <a:buChar char="•"/>
            </a:pPr>
            <a:r>
              <a:rPr lang="en-US" sz="1200">
                <a:solidFill>
                  <a:srgbClr val="000000"/>
                </a:solidFill>
              </a:rPr>
              <a:t>Once the orchestration engine decides that there’s enough to give a good response. It responds back to the App. </a:t>
            </a:r>
            <a:endParaRPr lang="en-US" sz="1200">
              <a:latin typeface="Calibri" panose="020F0502020204030204" pitchFamily="34" charset="0"/>
            </a:endParaRPr>
          </a:p>
          <a:p>
            <a:pPr marL="362480">
              <a:spcAft>
                <a:spcPts val="317"/>
              </a:spcAft>
            </a:pPr>
            <a:r>
              <a:rPr lang="en-US" sz="1200">
                <a:latin typeface="Calibri" panose="020F0502020204030204" pitchFamily="34" charset="0"/>
              </a:rPr>
              <a:t> </a:t>
            </a:r>
          </a:p>
          <a:p>
            <a:pPr fontAlgn="ctr">
              <a:spcAft>
                <a:spcPts val="317"/>
              </a:spcAft>
              <a:buFont typeface="Arial" panose="020B0604020202020204" pitchFamily="34" charset="0"/>
              <a:buChar char="•"/>
            </a:pPr>
            <a:r>
              <a:rPr lang="en-US" sz="1200">
                <a:solidFill>
                  <a:srgbClr val="000000"/>
                </a:solidFill>
              </a:rPr>
              <a:t>This is a very linear flow. The orchestration engine is an iterative process, it could call the graph multiple times, can call multiple other skills. </a:t>
            </a:r>
            <a:endParaRPr lang="en-US" sz="1200">
              <a:latin typeface="Calibri" panose="020F0502020204030204" pitchFamily="34" charset="0"/>
            </a:endParaRPr>
          </a:p>
          <a:p>
            <a:pPr marL="362480">
              <a:spcAft>
                <a:spcPts val="317"/>
              </a:spcAft>
            </a:pPr>
            <a:r>
              <a:rPr lang="en-US" sz="1200">
                <a:solidFill>
                  <a:srgbClr val="000000"/>
                </a:solidFill>
              </a:rPr>
              <a:t> </a:t>
            </a:r>
          </a:p>
          <a:p>
            <a:pPr fontAlgn="ctr">
              <a:spcAft>
                <a:spcPts val="317"/>
              </a:spcAft>
              <a:buFont typeface="Arial" panose="020B0604020202020204" pitchFamily="34" charset="0"/>
              <a:buChar char="•"/>
            </a:pPr>
            <a:r>
              <a:rPr lang="en-US" sz="1200">
                <a:solidFill>
                  <a:srgbClr val="000000"/>
                </a:solidFill>
              </a:rPr>
              <a:t>None of the prompts, responses data is used to train the LLMs.  Data generated remains within your company's tenant, and complies with your existing compliance, security, identity, privacy policies. All of this flow happens within the M365 compliance boundary and you see the LLMs are also private instances within the Microsoft 365 compliance boundary. </a:t>
            </a:r>
            <a:endParaRPr lang="en-US" sz="1200">
              <a:latin typeface="Calibri" panose="020F0502020204030204" pitchFamily="34" charset="0"/>
            </a:endParaRPr>
          </a:p>
          <a:p>
            <a:pPr marL="362480">
              <a:spcAft>
                <a:spcPts val="317"/>
              </a:spcAft>
            </a:pPr>
            <a:r>
              <a:rPr lang="en-US" sz="1200">
                <a:latin typeface="Calibri" panose="020F0502020204030204" pitchFamily="34" charset="0"/>
              </a:rPr>
              <a:t> </a:t>
            </a:r>
          </a:p>
          <a:p>
            <a:pPr fontAlgn="ctr">
              <a:spcAft>
                <a:spcPts val="317"/>
              </a:spcAft>
              <a:buFont typeface="Arial" panose="020B0604020202020204" pitchFamily="34" charset="0"/>
              <a:buChar char="•"/>
            </a:pPr>
            <a:r>
              <a:rPr lang="en-US" sz="1200">
                <a:solidFill>
                  <a:srgbClr val="000000"/>
                </a:solidFill>
              </a:rPr>
              <a:t>This is flow is a pretty simple flow where you saw the orchestration engine gets some additional grounding data from Graph, but what I love, and it’s the purpose of this sessions, is that you can make the orchestration engine more powerful by customizing it, and connecting it with additional grounding data with graph connector, and adding more functionalities like plugins. </a:t>
            </a:r>
            <a:endParaRPr lang="en-US" sz="1200">
              <a:latin typeface="Calibri" panose="020F0502020204030204" pitchFamily="34" charset="0"/>
            </a:endParaRPr>
          </a:p>
          <a:p>
            <a:pPr defTabSz="984204">
              <a:defRPr/>
            </a:pPr>
            <a:endParaRPr lang="en-US"/>
          </a:p>
          <a:p>
            <a:endParaRPr lang="en-AE"/>
          </a:p>
        </p:txBody>
      </p:sp>
      <p:sp>
        <p:nvSpPr>
          <p:cNvPr id="4" name="Slide Number Placeholder 3"/>
          <p:cNvSpPr>
            <a:spLocks noGrp="1"/>
          </p:cNvSpPr>
          <p:nvPr>
            <p:ph type="sldNum" sz="quarter" idx="5"/>
          </p:nvPr>
        </p:nvSpPr>
        <p:spPr/>
        <p:txBody>
          <a:bodyPr/>
          <a:lstStyle/>
          <a:p>
            <a:fld id="{4F1C191A-09E7-4A6E-B0D6-B2651D702035}" type="slidenum">
              <a:rPr lang="en-US" smtClean="0"/>
              <a:t>5</a:t>
            </a:fld>
            <a:endParaRPr lang="en-US"/>
          </a:p>
        </p:txBody>
      </p:sp>
    </p:spTree>
    <p:extLst>
      <p:ext uri="{BB962C8B-B14F-4D97-AF65-F5344CB8AC3E}">
        <p14:creationId xmlns:p14="http://schemas.microsoft.com/office/powerpoint/2010/main" val="96989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a bit of terminology.</a:t>
            </a:r>
          </a:p>
          <a:p>
            <a:endParaRPr lang="en-US"/>
          </a:p>
          <a:p>
            <a:r>
              <a:rPr lang="en-US"/>
              <a:t>This familiar view of Copilot is called “</a:t>
            </a:r>
            <a:r>
              <a:rPr lang="en-US" err="1"/>
              <a:t>BizChat</a:t>
            </a:r>
            <a:r>
              <a:rPr lang="en-US"/>
              <a:t>” – it’s the chat user interface used by Microsoft 365 Copilot across all the applications (Teams is a hybrid at the moment)</a:t>
            </a:r>
          </a:p>
          <a:p>
            <a:r>
              <a:rPr lang="en-US"/>
              <a:t>Now you can open a panel to see the available agents.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11/29/24 11:16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7789971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the agents. You can click one to get the “Immersive” experience.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11/29/24 11:16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542336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immersive experience the agent has its own branding and prompt suggestions. Users can speak to it as they would speak with a human expert.</a:t>
            </a:r>
          </a:p>
        </p:txBody>
      </p:sp>
      <p:sp>
        <p:nvSpPr>
          <p:cNvPr id="4" name="Slide Number Placeholder 3"/>
          <p:cNvSpPr>
            <a:spLocks noGrp="1"/>
          </p:cNvSpPr>
          <p:nvPr>
            <p:ph type="sldNum" sz="quarter" idx="5"/>
          </p:nvPr>
        </p:nvSpPr>
        <p:spPr/>
        <p:txBody>
          <a:bodyPr/>
          <a:lstStyle/>
          <a:p>
            <a:fld id="{4F1C191A-09E7-4A6E-B0D6-B2651D702035}" type="slidenum">
              <a:rPr lang="en-US" smtClean="0"/>
              <a:t>8</a:t>
            </a:fld>
            <a:endParaRPr lang="en-US"/>
          </a:p>
        </p:txBody>
      </p:sp>
    </p:spTree>
    <p:extLst>
      <p:ext uri="{BB962C8B-B14F-4D97-AF65-F5344CB8AC3E}">
        <p14:creationId xmlns:p14="http://schemas.microsoft.com/office/powerpoint/2010/main" val="21592895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You can also @ mention an agent to bring it into conversations and into the general </a:t>
            </a:r>
            <a:r>
              <a:rPr lang="en-US" err="1"/>
              <a:t>Bizchat</a:t>
            </a:r>
            <a:r>
              <a:rPr lang="en-US"/>
              <a:t> UI. This is called the In Context experience.</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11/29/24 11:16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621105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4375" y="1160463"/>
            <a:ext cx="5575300" cy="31369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You may have seen this graphic – going all the way back to last year’s Ignite in November 2023.</a:t>
            </a:r>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Dona Sarkar showed this slide and pointed out three ways to work with Copilot.</a:t>
            </a:r>
            <a:br>
              <a:rPr lang="en-US" dirty="0"/>
            </a:br>
            <a:endParaRPr lang="en-US" dirty="0"/>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 - You can “adopt” it and use all the features out of the box. User training and good information architecture can help people get the most out of it.</a:t>
            </a:r>
          </a:p>
          <a:p>
            <a:pPr marL="0" marR="0" lvl="0" indent="0" algn="l" defTabSz="914400" rtl="0" eaLnBrk="1" fontAlgn="auto" latinLnBrk="0" hangingPunct="1">
              <a:lnSpc>
                <a:spcPct val="100000"/>
              </a:lnSpc>
              <a:spcBef>
                <a:spcPts val="0"/>
              </a:spcBef>
              <a:spcAft>
                <a:spcPts val="0"/>
              </a:spcAft>
              <a:buClrTx/>
              <a:buSzTx/>
              <a:buFont typeface="Calibri"/>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Calibri"/>
              <a:buNone/>
              <a:tabLst/>
              <a:defRPr/>
            </a:pPr>
            <a:r>
              <a:rPr lang="en-US" dirty="0"/>
              <a:t>There are also two main options for adding agents to Copilot.</a:t>
            </a:r>
          </a:p>
        </p:txBody>
      </p:sp>
      <p:sp>
        <p:nvSpPr>
          <p:cNvPr id="4" name="Slide Number Placeholder 3"/>
          <p:cNvSpPr>
            <a:spLocks noGrp="1"/>
          </p:cNvSpPr>
          <p:nvPr>
            <p:ph type="sldNum" sz="quarter" idx="10"/>
          </p:nvPr>
        </p:nvSpPr>
        <p:spPr/>
        <p:txBody>
          <a:bodyPr/>
          <a:lstStyle/>
          <a:p>
            <a:pPr marL="0" marR="0" lvl="0" indent="0" algn="r" defTabSz="931042"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9310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603048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pilot Developer Camp">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094594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707327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165707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584566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25787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mall title - half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427961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22069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33385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 Square Photo ">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2629955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240668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quare Photo 2">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12406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UI Semibold (Headings)"/>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3287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397579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op horizontal photo and title">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786950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ttom horizontal photo and title">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576536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picture content">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799950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hree picture content">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683870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our picture content">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18499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hree filmstrip photos">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78082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Four filmstrip photos">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64339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round photos">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00771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round photos">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797671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Slide">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7056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1426893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de Bottom">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3730731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de Top">
    <p:bg>
      <p:bgPr>
        <a:solidFill>
          <a:srgbClr val="000000"/>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672136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de Right side">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17358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de Left sde">
    <p:bg>
      <p:bgPr>
        <a:solidFill>
          <a:srgbClr val="00000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9755988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7011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000000"/>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627092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269302" y="1981350"/>
            <a:ext cx="8964185" cy="999376"/>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Click to edit Master title style</a:t>
            </a:r>
          </a:p>
        </p:txBody>
      </p:sp>
      <p:sp>
        <p:nvSpPr>
          <p:cNvPr id="5" name="Text Placeholder 4"/>
          <p:cNvSpPr>
            <a:spLocks noGrp="1"/>
          </p:cNvSpPr>
          <p:nvPr>
            <p:ph type="body" sz="quarter" idx="12"/>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Click to edit Master text styles</a:t>
            </a:r>
          </a:p>
        </p:txBody>
      </p:sp>
      <p:sp>
        <p:nvSpPr>
          <p:cNvPr id="3" name="Text Placeholder 2"/>
          <p:cNvSpPr>
            <a:spLocks noGrp="1"/>
          </p:cNvSpPr>
          <p:nvPr>
            <p:ph type="body" sz="quarter" idx="13"/>
          </p:nvPr>
        </p:nvSpPr>
        <p:spPr>
          <a:xfrm>
            <a:off x="269240" y="3696656"/>
            <a:ext cx="8964248" cy="301749"/>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pPr lvl="0"/>
            <a:r>
              <a:rPr lang="en-US"/>
              <a:t>Click to edit Master text styles</a:t>
            </a:r>
          </a:p>
        </p:txBody>
      </p:sp>
      <p:pic>
        <p:nvPicPr>
          <p:cNvPr id="2" name="Picture 1"/>
          <p:cNvPicPr>
            <a:picLocks noChangeAspect="1"/>
          </p:cNvPicPr>
          <p:nvPr userDrawn="1"/>
        </p:nvPicPr>
        <p:blipFill>
          <a:blip r:embed="rId2"/>
          <a:stretch>
            <a:fillRect/>
          </a:stretch>
        </p:blipFill>
        <p:spPr bwMode="black">
          <a:xfrm>
            <a:off x="448212" y="471692"/>
            <a:ext cx="1454257" cy="304828"/>
          </a:xfrm>
          <a:prstGeom prst="rect">
            <a:avLst/>
          </a:prstGeom>
        </p:spPr>
      </p:pic>
      <p:pic>
        <p:nvPicPr>
          <p:cNvPr id="4" name="Picture 3" descr="Graphical user interface, application&#10;&#10;Description automatically generated">
            <a:extLst>
              <a:ext uri="{FF2B5EF4-FFF2-40B4-BE49-F238E27FC236}">
                <a16:creationId xmlns:a16="http://schemas.microsoft.com/office/drawing/2014/main" id="{71CDDEC8-F494-D138-906F-FEC0EDA398E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47788" y="1112907"/>
            <a:ext cx="6957716" cy="6724140"/>
          </a:xfrm>
          <a:prstGeom prst="rect">
            <a:avLst/>
          </a:prstGeom>
        </p:spPr>
      </p:pic>
    </p:spTree>
    <p:extLst>
      <p:ext uri="{BB962C8B-B14F-4D97-AF65-F5344CB8AC3E}">
        <p14:creationId xmlns:p14="http://schemas.microsoft.com/office/powerpoint/2010/main" val="29682964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ontent slide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CED43A-F576-013F-29B9-CEE07A256F07}"/>
              </a:ext>
            </a:extLst>
          </p:cNvPr>
          <p:cNvSpPr/>
          <p:nvPr userDrawn="1"/>
        </p:nvSpPr>
        <p:spPr bwMode="auto">
          <a:xfrm>
            <a:off x="9257415" y="70884"/>
            <a:ext cx="2665228" cy="581246"/>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0949562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ssion_Timer">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89815E4-DFEB-8398-9591-9B569DDACACA}"/>
              </a:ext>
            </a:extLst>
          </p:cNvPr>
          <p:cNvSpPr/>
          <p:nvPr userDrawn="1"/>
        </p:nvSpPr>
        <p:spPr bwMode="auto">
          <a:xfrm>
            <a:off x="6096000" y="0"/>
            <a:ext cx="6096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4" name="Title 1">
            <a:extLst>
              <a:ext uri="{FF2B5EF4-FFF2-40B4-BE49-F238E27FC236}">
                <a16:creationId xmlns:a16="http://schemas.microsoft.com/office/drawing/2014/main" id="{8E879043-9FF2-68DD-876E-FAB5945B29D0}"/>
              </a:ext>
            </a:extLst>
          </p:cNvPr>
          <p:cNvSpPr txBox="1">
            <a:spLocks/>
          </p:cNvSpPr>
          <p:nvPr userDrawn="1"/>
        </p:nvSpPr>
        <p:spPr>
          <a:xfrm>
            <a:off x="544289" y="3164205"/>
            <a:ext cx="5551711" cy="369332"/>
          </a:xfrm>
          <a:prstGeom prst="rect">
            <a:avLst/>
          </a:prstGeom>
          <a:noFill/>
        </p:spPr>
        <p:txBody>
          <a:bodyPr wrap="square" lIns="0" tIns="0" rIns="0" bIns="0" rtlCol="0">
            <a:spAutoFit/>
            <a:scene3d>
              <a:camera prst="orthographicFront"/>
              <a:lightRig rig="threePt" dir="t"/>
            </a:scene3d>
          </a:bodyPr>
          <a:lstStyle>
            <a:lvl1pPr defTabSz="932742">
              <a:lnSpc>
                <a:spcPct val="100000"/>
              </a:lnSpc>
              <a:spcBef>
                <a:spcPct val="0"/>
              </a:spcBef>
              <a:buNone/>
              <a:defRPr lang="en-US" sz="4000" b="1" cap="none" spc="50" baseline="0" dirty="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cs typeface="Segoe UI" pitchFamily="34" charset="0"/>
              </a:defRPr>
            </a:lvl1pPr>
          </a:lstStyle>
          <a:p>
            <a:pPr lvl="0"/>
            <a:r>
              <a:rPr lang="en-AU" sz="2400" b="0" i="1">
                <a:solidFill>
                  <a:schemeClr val="accent1"/>
                </a:solidFill>
              </a:rPr>
              <a:t>We will be kicking things off in…</a:t>
            </a:r>
          </a:p>
        </p:txBody>
      </p:sp>
      <p:sp>
        <p:nvSpPr>
          <p:cNvPr id="8" name="Title 7">
            <a:extLst>
              <a:ext uri="{FF2B5EF4-FFF2-40B4-BE49-F238E27FC236}">
                <a16:creationId xmlns:a16="http://schemas.microsoft.com/office/drawing/2014/main" id="{F2BF8E32-51EF-6739-3A1C-A1D5850D4D6C}"/>
              </a:ext>
            </a:extLst>
          </p:cNvPr>
          <p:cNvSpPr>
            <a:spLocks noGrp="1"/>
          </p:cNvSpPr>
          <p:nvPr>
            <p:ph type="title" hasCustomPrompt="1"/>
          </p:nvPr>
        </p:nvSpPr>
        <p:spPr>
          <a:xfrm>
            <a:off x="588263" y="1204685"/>
            <a:ext cx="5703677" cy="615553"/>
          </a:xfrm>
        </p:spPr>
        <p:txBody>
          <a:bodyPr/>
          <a:lstStyle/>
          <a:p>
            <a:r>
              <a:rPr lang="en-US"/>
              <a:t>Session name</a:t>
            </a:r>
            <a:endParaRPr lang="en-AU"/>
          </a:p>
        </p:txBody>
      </p:sp>
    </p:spTree>
    <p:extLst>
      <p:ext uri="{BB962C8B-B14F-4D97-AF65-F5344CB8AC3E}">
        <p14:creationId xmlns:p14="http://schemas.microsoft.com/office/powerpoint/2010/main" val="39775709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93495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 Title_Generic_White">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89815E4-DFEB-8398-9591-9B569DDACACA}"/>
              </a:ext>
            </a:extLst>
          </p:cNvPr>
          <p:cNvSpPr/>
          <p:nvPr userDrawn="1"/>
        </p:nvSpPr>
        <p:spPr bwMode="auto">
          <a:xfrm>
            <a:off x="6096000" y="0"/>
            <a:ext cx="6096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834637" cy="615553"/>
          </a:xfrm>
          <a:noFill/>
        </p:spPr>
        <p:txBody>
          <a:bodyPr wrap="square" lIns="0" tIns="0" rIns="0" bIns="0" rtlCol="0">
            <a:spAutoFit/>
            <a:scene3d>
              <a:camera prst="orthographicFront"/>
              <a:lightRig rig="threePt" dir="t"/>
            </a:scene3d>
          </a:bodyPr>
          <a:lstStyle>
            <a:lvl1pPr>
              <a:defRPr lang="en-US" dirty="0"/>
            </a:lvl1pPr>
          </a:lstStyle>
          <a:p>
            <a:pPr lvl="0"/>
            <a:r>
              <a:rPr lang="en-US"/>
              <a:t>Session name</a:t>
            </a:r>
          </a:p>
        </p:txBody>
      </p:sp>
      <p:sp>
        <p:nvSpPr>
          <p:cNvPr id="5" name="Text Placeholder 4"/>
          <p:cNvSpPr>
            <a:spLocks noGrp="1"/>
          </p:cNvSpPr>
          <p:nvPr>
            <p:ph type="body" sz="quarter" idx="12" hasCustomPrompt="1"/>
          </p:nvPr>
        </p:nvSpPr>
        <p:spPr>
          <a:xfrm>
            <a:off x="582042" y="3962400"/>
            <a:ext cx="4830804" cy="338554"/>
          </a:xfrm>
          <a:noFill/>
        </p:spPr>
        <p:txBody>
          <a:bodyPr wrap="square" lIns="0" tIns="0" rIns="0" bIns="0">
            <a:spAutoFit/>
          </a:bodyPr>
          <a:lstStyle>
            <a:lvl1pPr marL="0" indent="0">
              <a:spcBef>
                <a:spcPts val="0"/>
              </a:spcBef>
              <a:buNone/>
              <a:defRPr sz="2200" spc="0" baseline="0">
                <a:solidFill>
                  <a:schemeClr val="accent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_Generic_Photo">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73749" y="2545335"/>
            <a:ext cx="4167887" cy="1231106"/>
          </a:xfrm>
          <a:noFill/>
        </p:spPr>
        <p:txBody>
          <a:bodyPr wrap="square" lIns="0" tIns="0" rIns="0" bIns="0" rtlCol="0">
            <a:spAutoFit/>
            <a:scene3d>
              <a:camera prst="orthographicFront"/>
              <a:lightRig rig="threePt" dir="t"/>
            </a:scene3d>
          </a:bodyPr>
          <a:lstStyle>
            <a:lvl1pPr>
              <a:defRPr lang="en-US" dirty="0"/>
            </a:lvl1pPr>
          </a:lstStyle>
          <a:p>
            <a:pPr lvl="0"/>
            <a:r>
              <a:rPr lang="en-US"/>
              <a:t>Session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accent1"/>
                </a:solidFill>
                <a:latin typeface="+mn-lt"/>
                <a:cs typeface="Segoe UI" panose="020B0502040204020203" pitchFamily="34" charset="0"/>
              </a:defRPr>
            </a:lvl1pPr>
          </a:lstStyle>
          <a:p>
            <a:pPr lvl="0"/>
            <a:r>
              <a:rPr lang="en-US"/>
              <a:t>Speaker name or subtitle</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1D9633D-0250-45DF-8C52-8A5F894D7FA7}"/>
              </a:ext>
            </a:extLst>
          </p:cNvPr>
          <p:cNvSpPr>
            <a:spLocks noGrp="1"/>
          </p:cNvSpPr>
          <p:nvPr>
            <p:ph type="pic" sz="quarter" idx="11" hasCustomPrompt="1"/>
          </p:nvPr>
        </p:nvSpPr>
        <p:spPr bwMode="ltGray">
          <a:xfrm>
            <a:off x="6096000" y="0"/>
            <a:ext cx="60948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_Generic_Dark">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277491-EF3F-0177-B3CA-035B10656F70}"/>
              </a:ext>
            </a:extLst>
          </p:cNvPr>
          <p:cNvSpPr/>
          <p:nvPr userDrawn="1"/>
        </p:nvSpPr>
        <p:spPr bwMode="auto">
          <a:xfrm>
            <a:off x="6096000" y="0"/>
            <a:ext cx="6096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910837" cy="1231106"/>
          </a:xfrm>
        </p:spPr>
        <p:txBody>
          <a:bodyPr wrap="square" anchor="b" anchorCtr="0">
            <a:spAutoFit/>
          </a:bodyPr>
          <a:lstStyle>
            <a:lvl1pPr>
              <a:defRPr lang="en-US" sz="4000" b="0" kern="1200" cap="none" spc="50" baseline="0" dirty="0">
                <a:ln>
                  <a:noFill/>
                </a:ln>
                <a:gradFill flip="none" rotWithShape="1">
                  <a:gsLst>
                    <a:gs pos="10000">
                      <a:schemeClr val="accent1">
                        <a:lumMod val="60000"/>
                        <a:lumOff val="40000"/>
                      </a:schemeClr>
                    </a:gs>
                    <a:gs pos="35000">
                      <a:schemeClr val="accent1">
                        <a:lumMod val="40000"/>
                        <a:lumOff val="60000"/>
                      </a:schemeClr>
                    </a:gs>
                    <a:gs pos="53000">
                      <a:schemeClr val="tx2">
                        <a:lumMod val="25000"/>
                        <a:lumOff val="75000"/>
                      </a:schemeClr>
                    </a:gs>
                    <a:gs pos="85000">
                      <a:schemeClr val="tx2">
                        <a:lumMod val="10000"/>
                        <a:lumOff val="90000"/>
                      </a:schemeClr>
                    </a:gs>
                  </a:gsLst>
                  <a:lin ang="13500000" scaled="1"/>
                  <a:tileRect/>
                </a:gradFill>
                <a:effectLst/>
                <a:latin typeface="+mj-lt"/>
                <a:ea typeface="+mn-ea"/>
                <a:cs typeface="Segoe UI" pitchFamily="34" charset="0"/>
              </a:defRPr>
            </a:lvl1pPr>
          </a:lstStyle>
          <a:p>
            <a:r>
              <a:rPr lang="en-US"/>
              <a:t>Session name or presentation title </a:t>
            </a:r>
          </a:p>
        </p:txBody>
      </p:sp>
      <p:sp>
        <p:nvSpPr>
          <p:cNvPr id="5" name="Text Placeholder 4"/>
          <p:cNvSpPr>
            <a:spLocks noGrp="1"/>
          </p:cNvSpPr>
          <p:nvPr>
            <p:ph type="body" sz="quarter" idx="12" hasCustomPrompt="1"/>
          </p:nvPr>
        </p:nvSpPr>
        <p:spPr>
          <a:xfrm>
            <a:off x="582042" y="3962400"/>
            <a:ext cx="4906944" cy="338554"/>
          </a:xfrm>
          <a:noFill/>
        </p:spPr>
        <p:txBody>
          <a:bodyPr wrap="square" lIns="0" tIns="0" rIns="0" bIns="0">
            <a:spAutoFit/>
          </a:bodyPr>
          <a:lstStyle>
            <a:lvl1pPr marL="0" indent="0">
              <a:spcBef>
                <a:spcPts val="0"/>
              </a:spcBef>
              <a:buNone/>
              <a:defRPr sz="2200" spc="0" baseline="0">
                <a:solidFill>
                  <a:schemeClr val="bg2"/>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8222109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_Copilot">
    <p:bg>
      <p:bgPr>
        <a:solidFill>
          <a:schemeClr val="tx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0277491-EF3F-0177-B3CA-035B10656F70}"/>
              </a:ext>
            </a:extLst>
          </p:cNvPr>
          <p:cNvSpPr/>
          <p:nvPr userDrawn="1"/>
        </p:nvSpPr>
        <p:spPr bwMode="auto">
          <a:xfrm>
            <a:off x="6096000" y="0"/>
            <a:ext cx="6096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302431"/>
            <a:ext cx="4910837" cy="1231106"/>
          </a:xfrm>
        </p:spPr>
        <p:txBody>
          <a:bodyPr wrap="square" anchor="b" anchorCtr="0">
            <a:spAutoFit/>
          </a:bodyPr>
          <a:lstStyle>
            <a:lvl1pPr>
              <a:defRPr>
                <a:solidFill>
                  <a:srgbClr val="11A5F7"/>
                </a:solidFill>
              </a:defRPr>
            </a:lvl1pPr>
          </a:lstStyle>
          <a:p>
            <a:r>
              <a:rPr lang="en-US"/>
              <a:t>Session name or presentation title </a:t>
            </a:r>
          </a:p>
        </p:txBody>
      </p:sp>
      <p:sp>
        <p:nvSpPr>
          <p:cNvPr id="5" name="Text Placeholder 4"/>
          <p:cNvSpPr>
            <a:spLocks noGrp="1"/>
          </p:cNvSpPr>
          <p:nvPr>
            <p:ph type="body" sz="quarter" idx="12" hasCustomPrompt="1"/>
          </p:nvPr>
        </p:nvSpPr>
        <p:spPr>
          <a:xfrm>
            <a:off x="582042" y="3962400"/>
            <a:ext cx="4906944" cy="338554"/>
          </a:xfrm>
          <a:noFill/>
        </p:spPr>
        <p:txBody>
          <a:bodyPr wrap="square" lIns="0" tIns="0" rIns="0" bIns="0">
            <a:spAutoFit/>
          </a:bodyPr>
          <a:lstStyle>
            <a:lvl1pPr marL="0" indent="0">
              <a:spcBef>
                <a:spcPts val="0"/>
              </a:spcBef>
              <a:buNone/>
              <a:defRPr sz="2200" spc="0" baseline="0">
                <a:solidFill>
                  <a:schemeClr val="bg2"/>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548762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0_Agenda">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4634136-7AA8-2C38-B4B1-029844FEBBE5}"/>
              </a:ext>
            </a:extLst>
          </p:cNvPr>
          <p:cNvPicPr>
            <a:picLocks noChangeAspect="1"/>
          </p:cNvPicPr>
          <p:nvPr userDrawn="1"/>
        </p:nvPicPr>
        <p:blipFill rotWithShape="1">
          <a:blip r:embed="rId2"/>
          <a:srcRect l="14" r="14"/>
          <a:stretch/>
        </p:blipFill>
        <p:spPr>
          <a:xfrm>
            <a:off x="0" y="0"/>
            <a:ext cx="12192000" cy="6858000"/>
          </a:xfrm>
          <a:prstGeom prst="rect">
            <a:avLst/>
          </a:prstGeom>
        </p:spPr>
      </p:pic>
      <p:sp>
        <p:nvSpPr>
          <p:cNvPr id="17" name="Rectangle 16">
            <a:extLst>
              <a:ext uri="{FF2B5EF4-FFF2-40B4-BE49-F238E27FC236}">
                <a16:creationId xmlns:a16="http://schemas.microsoft.com/office/drawing/2014/main" id="{8C00D7D1-117B-BDD2-6233-11A350915026}"/>
              </a:ext>
            </a:extLst>
          </p:cNvPr>
          <p:cNvSpPr/>
          <p:nvPr userDrawn="1"/>
        </p:nvSpPr>
        <p:spPr bwMode="auto">
          <a:xfrm>
            <a:off x="0" y="0"/>
            <a:ext cx="12192000" cy="6858000"/>
          </a:xfrm>
          <a:prstGeom prst="rect">
            <a:avLst/>
          </a:prstGeom>
          <a:solidFill>
            <a:schemeClr val="bg2">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628D956A-B268-1792-BA95-16801CB21ECA}"/>
              </a:ext>
            </a:extLst>
          </p:cNvPr>
          <p:cNvSpPr/>
          <p:nvPr userDrawn="1"/>
        </p:nvSpPr>
        <p:spPr bwMode="auto">
          <a:xfrm>
            <a:off x="2061029" y="622234"/>
            <a:ext cx="9603003" cy="5675086"/>
          </a:xfrm>
          <a:prstGeom prst="roundRect">
            <a:avLst>
              <a:gd name="adj" fmla="val 1538"/>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4" name="Text Placeholder 3"/>
          <p:cNvSpPr>
            <a:spLocks noGrp="1"/>
          </p:cNvSpPr>
          <p:nvPr>
            <p:ph type="body" sz="quarter" idx="10"/>
          </p:nvPr>
        </p:nvSpPr>
        <p:spPr>
          <a:xfrm>
            <a:off x="4223655" y="2161387"/>
            <a:ext cx="6998057" cy="3569942"/>
          </a:xfrm>
        </p:spPr>
        <p:txBody>
          <a:bodyPr wrap="square" anchor="t" anchorCtr="0">
            <a:normAutofit/>
          </a:bodyPr>
          <a:lstStyle>
            <a:lvl1pPr marL="457200" indent="-457200">
              <a:spcBef>
                <a:spcPts val="1224"/>
              </a:spcBef>
              <a:buClr>
                <a:schemeClr val="tx2">
                  <a:lumMod val="90000"/>
                  <a:lumOff val="10000"/>
                </a:schemeClr>
              </a:buClr>
              <a:buFont typeface="Wingdings" panose="05000000000000000000" pitchFamily="2" charset="2"/>
              <a:buChar char="§"/>
              <a:defRPr sz="2800" b="0">
                <a:latin typeface="Segoe UI" panose="020B0502040204020203" pitchFamily="34" charset="0"/>
                <a:cs typeface="Segoe UI" panose="020B0502040204020203" pitchFamily="34" charset="0"/>
              </a:defRPr>
            </a:lvl1pPr>
            <a:lvl2pPr marL="598488" indent="-342900">
              <a:buClr>
                <a:schemeClr val="tx2">
                  <a:lumMod val="90000"/>
                  <a:lumOff val="10000"/>
                </a:schemeClr>
              </a:buClr>
              <a:buFont typeface="Wingdings" panose="05000000000000000000" pitchFamily="2" charset="2"/>
              <a:buChar char="§"/>
              <a:defRPr sz="2000" b="0"/>
            </a:lvl2pPr>
            <a:lvl3pPr marL="736600" indent="-285750">
              <a:buClr>
                <a:schemeClr val="tx2">
                  <a:lumMod val="90000"/>
                  <a:lumOff val="10000"/>
                </a:schemeClr>
              </a:buClr>
              <a:buFont typeface="Wingdings" panose="05000000000000000000" pitchFamily="2" charset="2"/>
              <a:buChar char="§"/>
              <a:tabLst/>
              <a:defRPr sz="1600" b="0"/>
            </a:lvl3pPr>
            <a:lvl4pPr marL="938212" indent="-285750">
              <a:buClr>
                <a:schemeClr val="tx2">
                  <a:lumMod val="90000"/>
                  <a:lumOff val="10000"/>
                </a:schemeClr>
              </a:buClr>
              <a:buFont typeface="Wingdings" panose="05000000000000000000" pitchFamily="2" charset="2"/>
              <a:buChar char="§"/>
              <a:defRPr sz="1400" b="0"/>
            </a:lvl4pPr>
            <a:lvl5pPr marL="1139825" indent="-285750">
              <a:buClr>
                <a:schemeClr val="tx2">
                  <a:lumMod val="90000"/>
                  <a:lumOff val="10000"/>
                </a:schemeClr>
              </a:buClr>
              <a:buFont typeface="Wingdings" panose="05000000000000000000" pitchFamily="2" charset="2"/>
              <a:buChar char="§"/>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
            <a:extLst>
              <a:ext uri="{FF2B5EF4-FFF2-40B4-BE49-F238E27FC236}">
                <a16:creationId xmlns:a16="http://schemas.microsoft.com/office/drawing/2014/main" id="{5C9D6F94-458A-693B-C78B-42885DD7B3F3}"/>
              </a:ext>
            </a:extLst>
          </p:cNvPr>
          <p:cNvSpPr txBox="1">
            <a:spLocks/>
          </p:cNvSpPr>
          <p:nvPr userDrawn="1"/>
        </p:nvSpPr>
        <p:spPr>
          <a:xfrm>
            <a:off x="4223656" y="1279143"/>
            <a:ext cx="5212079" cy="615553"/>
          </a:xfrm>
          <a:prstGeom prst="rect">
            <a:avLst/>
          </a:prstGeom>
          <a:noFill/>
        </p:spPr>
        <p:txBody>
          <a:bodyPr wrap="square" lIns="0" tIns="0" rIns="0" bIns="0" rtlCol="0">
            <a:spAutoFit/>
            <a:scene3d>
              <a:camera prst="orthographicFront"/>
              <a:lightRig rig="threePt" dir="t"/>
            </a:scene3d>
          </a:bodyPr>
          <a:lstStyle>
            <a:lvl1pPr defTabSz="932742">
              <a:lnSpc>
                <a:spcPct val="100000"/>
              </a:lnSpc>
              <a:spcBef>
                <a:spcPct val="0"/>
              </a:spcBef>
              <a:buNone/>
              <a:defRPr lang="en-US" sz="4000" b="1" cap="none" spc="50" baseline="0" dirty="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cs typeface="Segoe UI" pitchFamily="34" charset="0"/>
              </a:defRPr>
            </a:lvl1pPr>
          </a:lstStyle>
          <a:p>
            <a:pPr lvl="0"/>
            <a:r>
              <a:rPr lang="en-AU"/>
              <a:t>Agenda</a:t>
            </a:r>
          </a:p>
        </p:txBody>
      </p:sp>
      <p:sp>
        <p:nvSpPr>
          <p:cNvPr id="13" name="Title 1">
            <a:extLst>
              <a:ext uri="{FF2B5EF4-FFF2-40B4-BE49-F238E27FC236}">
                <a16:creationId xmlns:a16="http://schemas.microsoft.com/office/drawing/2014/main" id="{1B7A1323-40FC-32AD-765F-7F93A6AA6455}"/>
              </a:ext>
            </a:extLst>
          </p:cNvPr>
          <p:cNvSpPr txBox="1">
            <a:spLocks/>
          </p:cNvSpPr>
          <p:nvPr userDrawn="1"/>
        </p:nvSpPr>
        <p:spPr>
          <a:xfrm>
            <a:off x="-3807350" y="4694216"/>
            <a:ext cx="2434337" cy="2462213"/>
          </a:xfrm>
          <a:prstGeom prst="rect">
            <a:avLst/>
          </a:prstGeom>
          <a:noFill/>
        </p:spPr>
        <p:txBody>
          <a:bodyPr wrap="square" lIns="0" tIns="0" rIns="0" bIns="0" rtlCol="0" anchor="b" anchorCtr="0">
            <a:spAutoFit/>
            <a:scene3d>
              <a:camera prst="orthographicFront"/>
              <a:lightRig rig="threePt" dir="t"/>
            </a:scene3d>
          </a:bodyPr>
          <a:lstStyle>
            <a:lvl1pPr algn="l" defTabSz="932742" rtl="0" eaLnBrk="1" latinLnBrk="0" hangingPunct="1">
              <a:lnSpc>
                <a:spcPct val="100000"/>
              </a:lnSpc>
              <a:spcBef>
                <a:spcPct val="0"/>
              </a:spcBef>
              <a:buNone/>
              <a:defRPr lang="en-US" sz="4000" b="1" kern="1200" cap="none" spc="50" baseline="0">
                <a:ln>
                  <a:noFill/>
                </a:ln>
                <a:solidFill>
                  <a:schemeClr val="accent1"/>
                </a:solidFill>
                <a:effectLst/>
                <a:latin typeface="+mj-lt"/>
                <a:ea typeface="+mn-ea"/>
                <a:cs typeface="Segoe UI" pitchFamily="34" charset="0"/>
              </a:defRPr>
            </a:lvl1pPr>
          </a:lstStyle>
          <a:p>
            <a:r>
              <a:rPr lang="en-AU"/>
              <a:t>Event name or presentation title </a:t>
            </a:r>
          </a:p>
        </p:txBody>
      </p:sp>
      <p:grpSp>
        <p:nvGrpSpPr>
          <p:cNvPr id="18" name="Group 17">
            <a:extLst>
              <a:ext uri="{FF2B5EF4-FFF2-40B4-BE49-F238E27FC236}">
                <a16:creationId xmlns:a16="http://schemas.microsoft.com/office/drawing/2014/main" id="{C992A25B-D48E-AA0C-8CA7-39A1A1E740C8}"/>
              </a:ext>
            </a:extLst>
          </p:cNvPr>
          <p:cNvGrpSpPr/>
          <p:nvPr userDrawn="1"/>
        </p:nvGrpSpPr>
        <p:grpSpPr>
          <a:xfrm>
            <a:off x="527968" y="-266691"/>
            <a:ext cx="3325941" cy="6837383"/>
            <a:chOff x="527968" y="-266691"/>
            <a:chExt cx="3325941" cy="6837383"/>
          </a:xfrm>
        </p:grpSpPr>
        <p:sp>
          <p:nvSpPr>
            <p:cNvPr id="19" name="Freeform: Shape 18">
              <a:extLst>
                <a:ext uri="{FF2B5EF4-FFF2-40B4-BE49-F238E27FC236}">
                  <a16:creationId xmlns:a16="http://schemas.microsoft.com/office/drawing/2014/main" id="{C6718502-112B-68E6-D883-DF16D66D9F85}"/>
                </a:ext>
              </a:extLst>
            </p:cNvPr>
            <p:cNvSpPr/>
            <p:nvPr userDrawn="1"/>
          </p:nvSpPr>
          <p:spPr bwMode="auto">
            <a:xfrm>
              <a:off x="527968" y="-266691"/>
              <a:ext cx="3325941" cy="6837383"/>
            </a:xfrm>
            <a:custGeom>
              <a:avLst/>
              <a:gdLst>
                <a:gd name="connsiteX0" fmla="*/ 112013 w 3325941"/>
                <a:gd name="connsiteY0" fmla="*/ 0 h 6837383"/>
                <a:gd name="connsiteX1" fmla="*/ 3213928 w 3325941"/>
                <a:gd name="connsiteY1" fmla="*/ 0 h 6837383"/>
                <a:gd name="connsiteX2" fmla="*/ 3325941 w 3325941"/>
                <a:gd name="connsiteY2" fmla="*/ 112013 h 6837383"/>
                <a:gd name="connsiteX3" fmla="*/ 3325941 w 3325941"/>
                <a:gd name="connsiteY3" fmla="*/ 117242 h 6837383"/>
                <a:gd name="connsiteX4" fmla="*/ 3325941 w 3325941"/>
                <a:gd name="connsiteY4" fmla="*/ 609110 h 6837383"/>
                <a:gd name="connsiteX5" fmla="*/ 3325941 w 3325941"/>
                <a:gd name="connsiteY5" fmla="*/ 2827339 h 6837383"/>
                <a:gd name="connsiteX6" fmla="*/ 3325941 w 3325941"/>
                <a:gd name="connsiteY6" fmla="*/ 2832568 h 6837383"/>
                <a:gd name="connsiteX7" fmla="*/ 3325941 w 3325941"/>
                <a:gd name="connsiteY7" fmla="*/ 3321094 h 6837383"/>
                <a:gd name="connsiteX8" fmla="*/ 3325941 w 3325941"/>
                <a:gd name="connsiteY8" fmla="*/ 3324436 h 6837383"/>
                <a:gd name="connsiteX9" fmla="*/ 3325941 w 3325941"/>
                <a:gd name="connsiteY9" fmla="*/ 6036420 h 6837383"/>
                <a:gd name="connsiteX10" fmla="*/ 1662971 w 3325941"/>
                <a:gd name="connsiteY10" fmla="*/ 6837383 h 6837383"/>
                <a:gd name="connsiteX11" fmla="*/ 0 w 3325941"/>
                <a:gd name="connsiteY11" fmla="*/ 6036420 h 6837383"/>
                <a:gd name="connsiteX12" fmla="*/ 0 w 3325941"/>
                <a:gd name="connsiteY12" fmla="*/ 3324436 h 6837383"/>
                <a:gd name="connsiteX13" fmla="*/ 0 w 3325941"/>
                <a:gd name="connsiteY13" fmla="*/ 3321094 h 6837383"/>
                <a:gd name="connsiteX14" fmla="*/ 0 w 3325941"/>
                <a:gd name="connsiteY14" fmla="*/ 2832568 h 6837383"/>
                <a:gd name="connsiteX15" fmla="*/ 0 w 3325941"/>
                <a:gd name="connsiteY15" fmla="*/ 2827339 h 6837383"/>
                <a:gd name="connsiteX16" fmla="*/ 0 w 3325941"/>
                <a:gd name="connsiteY16" fmla="*/ 609110 h 6837383"/>
                <a:gd name="connsiteX17" fmla="*/ 0 w 3325941"/>
                <a:gd name="connsiteY17" fmla="*/ 117242 h 6837383"/>
                <a:gd name="connsiteX18" fmla="*/ 0 w 3325941"/>
                <a:gd name="connsiteY18" fmla="*/ 112013 h 6837383"/>
                <a:gd name="connsiteX19" fmla="*/ 112013 w 3325941"/>
                <a:gd name="connsiteY19" fmla="*/ 0 h 683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25941" h="6837383">
                  <a:moveTo>
                    <a:pt x="112013" y="0"/>
                  </a:moveTo>
                  <a:lnTo>
                    <a:pt x="3213928" y="0"/>
                  </a:lnTo>
                  <a:cubicBezTo>
                    <a:pt x="3275791" y="0"/>
                    <a:pt x="3325941" y="50151"/>
                    <a:pt x="3325941" y="112013"/>
                  </a:cubicBezTo>
                  <a:lnTo>
                    <a:pt x="3325941" y="117242"/>
                  </a:lnTo>
                  <a:lnTo>
                    <a:pt x="3325941" y="609110"/>
                  </a:lnTo>
                  <a:lnTo>
                    <a:pt x="3325941" y="2827339"/>
                  </a:lnTo>
                  <a:lnTo>
                    <a:pt x="3325941" y="2832568"/>
                  </a:lnTo>
                  <a:lnTo>
                    <a:pt x="3325941" y="3321094"/>
                  </a:lnTo>
                  <a:lnTo>
                    <a:pt x="3325941" y="3324436"/>
                  </a:lnTo>
                  <a:lnTo>
                    <a:pt x="3325941" y="6036420"/>
                  </a:lnTo>
                  <a:lnTo>
                    <a:pt x="1662971" y="6837383"/>
                  </a:lnTo>
                  <a:lnTo>
                    <a:pt x="0" y="6036420"/>
                  </a:lnTo>
                  <a:lnTo>
                    <a:pt x="0" y="3324436"/>
                  </a:lnTo>
                  <a:lnTo>
                    <a:pt x="0" y="3321094"/>
                  </a:lnTo>
                  <a:lnTo>
                    <a:pt x="0" y="2832568"/>
                  </a:lnTo>
                  <a:lnTo>
                    <a:pt x="0" y="2827339"/>
                  </a:lnTo>
                  <a:lnTo>
                    <a:pt x="0" y="609110"/>
                  </a:lnTo>
                  <a:lnTo>
                    <a:pt x="0" y="117242"/>
                  </a:lnTo>
                  <a:lnTo>
                    <a:pt x="0" y="112013"/>
                  </a:lnTo>
                  <a:cubicBezTo>
                    <a:pt x="0" y="50151"/>
                    <a:pt x="50151" y="0"/>
                    <a:pt x="112013" y="0"/>
                  </a:cubicBezTo>
                  <a:close/>
                </a:path>
              </a:pathLst>
            </a:custGeom>
            <a:solidFill>
              <a:schemeClr val="tx2"/>
            </a:solidFill>
            <a:ln>
              <a:noFill/>
              <a:headEnd type="none" w="med" len="med"/>
              <a:tailEnd type="none" w="med" len="med"/>
            </a:ln>
            <a:effectLst>
              <a:outerShdw blurRad="63500" sx="102000" sy="102000" algn="ctr" rotWithShape="0">
                <a:schemeClr val="tx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1B6078A-CA11-6F7B-9AE1-44AA7B10F3F1}"/>
                </a:ext>
              </a:extLst>
            </p:cNvPr>
            <p:cNvSpPr/>
            <p:nvPr userDrawn="1"/>
          </p:nvSpPr>
          <p:spPr bwMode="auto">
            <a:xfrm>
              <a:off x="1215280" y="2305318"/>
              <a:ext cx="1862983" cy="2308917"/>
            </a:xfrm>
            <a:custGeom>
              <a:avLst/>
              <a:gdLst>
                <a:gd name="connsiteX0" fmla="*/ 42435 w 1260000"/>
                <a:gd name="connsiteY0" fmla="*/ 0 h 1561600"/>
                <a:gd name="connsiteX1" fmla="*/ 1217565 w 1260000"/>
                <a:gd name="connsiteY1" fmla="*/ 0 h 1561600"/>
                <a:gd name="connsiteX2" fmla="*/ 1260000 w 1260000"/>
                <a:gd name="connsiteY2" fmla="*/ 42435 h 1561600"/>
                <a:gd name="connsiteX3" fmla="*/ 1260000 w 1260000"/>
                <a:gd name="connsiteY3" fmla="*/ 44416 h 1561600"/>
                <a:gd name="connsiteX4" fmla="*/ 1260000 w 1260000"/>
                <a:gd name="connsiteY4" fmla="*/ 230755 h 1561600"/>
                <a:gd name="connsiteX5" fmla="*/ 1260000 w 1260000"/>
                <a:gd name="connsiteY5" fmla="*/ 1258163 h 1561600"/>
                <a:gd name="connsiteX6" fmla="*/ 630000 w 1260000"/>
                <a:gd name="connsiteY6" fmla="*/ 1561600 h 1561600"/>
                <a:gd name="connsiteX7" fmla="*/ 0 w 1260000"/>
                <a:gd name="connsiteY7" fmla="*/ 1258163 h 1561600"/>
                <a:gd name="connsiteX8" fmla="*/ 0 w 1260000"/>
                <a:gd name="connsiteY8" fmla="*/ 230755 h 1561600"/>
                <a:gd name="connsiteX9" fmla="*/ 0 w 1260000"/>
                <a:gd name="connsiteY9" fmla="*/ 44416 h 1561600"/>
                <a:gd name="connsiteX10" fmla="*/ 0 w 1260000"/>
                <a:gd name="connsiteY10" fmla="*/ 42435 h 1561600"/>
                <a:gd name="connsiteX11" fmla="*/ 42435 w 1260000"/>
                <a:gd name="connsiteY11" fmla="*/ 0 h 156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0000" h="1561600">
                  <a:moveTo>
                    <a:pt x="42435" y="0"/>
                  </a:moveTo>
                  <a:lnTo>
                    <a:pt x="1217565" y="0"/>
                  </a:lnTo>
                  <a:cubicBezTo>
                    <a:pt x="1241001" y="0"/>
                    <a:pt x="1260000" y="18999"/>
                    <a:pt x="1260000" y="42435"/>
                  </a:cubicBezTo>
                  <a:lnTo>
                    <a:pt x="1260000" y="44416"/>
                  </a:lnTo>
                  <a:lnTo>
                    <a:pt x="1260000" y="230755"/>
                  </a:lnTo>
                  <a:lnTo>
                    <a:pt x="1260000" y="1258163"/>
                  </a:lnTo>
                  <a:lnTo>
                    <a:pt x="630000" y="1561600"/>
                  </a:lnTo>
                  <a:lnTo>
                    <a:pt x="0" y="1258163"/>
                  </a:lnTo>
                  <a:lnTo>
                    <a:pt x="0" y="230755"/>
                  </a:lnTo>
                  <a:lnTo>
                    <a:pt x="0" y="44416"/>
                  </a:lnTo>
                  <a:lnTo>
                    <a:pt x="0" y="42435"/>
                  </a:lnTo>
                  <a:cubicBezTo>
                    <a:pt x="0" y="18999"/>
                    <a:pt x="18999" y="0"/>
                    <a:pt x="42435" y="0"/>
                  </a:cubicBezTo>
                  <a:close/>
                </a:path>
              </a:pathLst>
            </a:custGeom>
            <a:solidFill>
              <a:srgbClr val="FFFFFF"/>
            </a:solidFill>
            <a:ln>
              <a:noFill/>
              <a:headEnd type="none" w="med" len="med"/>
              <a:tailEnd type="none" w="med" len="med"/>
            </a:ln>
            <a:effectLst>
              <a:outerShdw blurRad="63500" sx="102000" sy="102000" algn="ctr" rotWithShape="0">
                <a:schemeClr val="tx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0_Housekeeping">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4634136-7AA8-2C38-B4B1-029844FEBBE5}"/>
              </a:ext>
            </a:extLst>
          </p:cNvPr>
          <p:cNvPicPr>
            <a:picLocks noChangeAspect="1"/>
          </p:cNvPicPr>
          <p:nvPr userDrawn="1"/>
        </p:nvPicPr>
        <p:blipFill rotWithShape="1">
          <a:blip r:embed="rId2"/>
          <a:srcRect t="17" b="17"/>
          <a:stretch/>
        </p:blipFill>
        <p:spPr>
          <a:xfrm>
            <a:off x="0" y="0"/>
            <a:ext cx="12192000" cy="6858000"/>
          </a:xfrm>
          <a:prstGeom prst="rect">
            <a:avLst/>
          </a:prstGeom>
        </p:spPr>
      </p:pic>
      <p:sp>
        <p:nvSpPr>
          <p:cNvPr id="17" name="Rectangle 16">
            <a:extLst>
              <a:ext uri="{FF2B5EF4-FFF2-40B4-BE49-F238E27FC236}">
                <a16:creationId xmlns:a16="http://schemas.microsoft.com/office/drawing/2014/main" id="{8C00D7D1-117B-BDD2-6233-11A350915026}"/>
              </a:ext>
            </a:extLst>
          </p:cNvPr>
          <p:cNvSpPr/>
          <p:nvPr userDrawn="1"/>
        </p:nvSpPr>
        <p:spPr bwMode="auto">
          <a:xfrm>
            <a:off x="0" y="0"/>
            <a:ext cx="12192000" cy="6858000"/>
          </a:xfrm>
          <a:prstGeom prst="rect">
            <a:avLst/>
          </a:prstGeom>
          <a:solidFill>
            <a:schemeClr val="bg2">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628D956A-B268-1792-BA95-16801CB21ECA}"/>
              </a:ext>
            </a:extLst>
          </p:cNvPr>
          <p:cNvSpPr/>
          <p:nvPr userDrawn="1"/>
        </p:nvSpPr>
        <p:spPr bwMode="auto">
          <a:xfrm>
            <a:off x="2061029" y="622234"/>
            <a:ext cx="9603003" cy="5675086"/>
          </a:xfrm>
          <a:prstGeom prst="roundRect">
            <a:avLst>
              <a:gd name="adj" fmla="val 1538"/>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12" name="Title 1">
            <a:extLst>
              <a:ext uri="{FF2B5EF4-FFF2-40B4-BE49-F238E27FC236}">
                <a16:creationId xmlns:a16="http://schemas.microsoft.com/office/drawing/2014/main" id="{5C9D6F94-458A-693B-C78B-42885DD7B3F3}"/>
              </a:ext>
            </a:extLst>
          </p:cNvPr>
          <p:cNvSpPr txBox="1">
            <a:spLocks/>
          </p:cNvSpPr>
          <p:nvPr userDrawn="1"/>
        </p:nvSpPr>
        <p:spPr>
          <a:xfrm>
            <a:off x="4223656" y="1317243"/>
            <a:ext cx="5212079" cy="615553"/>
          </a:xfrm>
          <a:prstGeom prst="rect">
            <a:avLst/>
          </a:prstGeom>
          <a:noFill/>
        </p:spPr>
        <p:txBody>
          <a:bodyPr wrap="square" lIns="0" tIns="0" rIns="0" bIns="0" rtlCol="0">
            <a:spAutoFit/>
            <a:scene3d>
              <a:camera prst="orthographicFront"/>
              <a:lightRig rig="threePt" dir="t"/>
            </a:scene3d>
          </a:bodyPr>
          <a:lstStyle>
            <a:lvl1pPr defTabSz="932742">
              <a:lnSpc>
                <a:spcPct val="100000"/>
              </a:lnSpc>
              <a:spcBef>
                <a:spcPct val="0"/>
              </a:spcBef>
              <a:buNone/>
              <a:defRPr lang="en-US" sz="4000" b="1" cap="none" spc="50" baseline="0" dirty="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cs typeface="Segoe UI" pitchFamily="34" charset="0"/>
              </a:defRPr>
            </a:lvl1pPr>
          </a:lstStyle>
          <a:p>
            <a:pPr lvl="0"/>
            <a:r>
              <a:rPr lang="en-AU"/>
              <a:t>Housekeeping</a:t>
            </a:r>
          </a:p>
        </p:txBody>
      </p:sp>
      <p:sp>
        <p:nvSpPr>
          <p:cNvPr id="14" name="TextBox 13">
            <a:extLst>
              <a:ext uri="{FF2B5EF4-FFF2-40B4-BE49-F238E27FC236}">
                <a16:creationId xmlns:a16="http://schemas.microsoft.com/office/drawing/2014/main" id="{6B27EF27-51DD-3978-81EE-3D6706ABD39F}"/>
              </a:ext>
            </a:extLst>
          </p:cNvPr>
          <p:cNvSpPr txBox="1"/>
          <p:nvPr userDrawn="1"/>
        </p:nvSpPr>
        <p:spPr>
          <a:xfrm>
            <a:off x="4128101" y="2313148"/>
            <a:ext cx="7280126" cy="3477875"/>
          </a:xfrm>
          <a:prstGeom prst="rect">
            <a:avLst/>
          </a:prstGeom>
          <a:noFill/>
        </p:spPr>
        <p:txBody>
          <a:bodyPr wrap="square">
            <a:spAutoFit/>
          </a:bodyPr>
          <a:lstStyle/>
          <a:p>
            <a:pPr marL="228600" marR="0" lvl="0" indent="-228600" algn="l" defTabSz="932742" rtl="0" eaLnBrk="1" fontAlgn="auto" latinLnBrk="0" hangingPunct="1">
              <a:lnSpc>
                <a:spcPct val="100000"/>
              </a:lnSpc>
              <a:spcBef>
                <a:spcPct val="20000"/>
              </a:spcBef>
              <a:spcAft>
                <a:spcPts val="0"/>
              </a:spcAft>
              <a:buClr>
                <a:schemeClr val="tx2">
                  <a:lumMod val="90000"/>
                  <a:lumOff val="10000"/>
                </a:schemeClr>
              </a:buClr>
              <a:buSzPct val="90000"/>
              <a:buFont typeface="Wingdings" panose="05000000000000000000" pitchFamily="2" charset="2"/>
              <a:buChar char="§"/>
              <a:tabLst/>
              <a:defRPr/>
            </a:pPr>
            <a:r>
              <a:rPr kumimoji="0" lang="en-AU" sz="2200" b="0" i="0" u="none" strike="noStrike" kern="1200" cap="none" spc="0" normalizeH="0" baseline="0" noProof="0">
                <a:ln>
                  <a:noFill/>
                </a:ln>
                <a:solidFill>
                  <a:schemeClr val="bg1">
                    <a:lumMod val="50000"/>
                  </a:schemeClr>
                </a:solidFill>
                <a:effectLst/>
                <a:uLnTx/>
                <a:uFillTx/>
                <a:latin typeface="Segoe UI"/>
                <a:ea typeface="+mn-ea"/>
                <a:cs typeface="Segoe UI" panose="020B0502040204020203" pitchFamily="34" charset="0"/>
              </a:rPr>
              <a:t>All microphones muted till the Q&amp;A session.</a:t>
            </a:r>
          </a:p>
          <a:p>
            <a:pPr marL="228600" marR="0" lvl="0" indent="-228600" algn="l" defTabSz="932742" rtl="0" eaLnBrk="1" fontAlgn="auto" latinLnBrk="0" hangingPunct="1">
              <a:lnSpc>
                <a:spcPct val="100000"/>
              </a:lnSpc>
              <a:spcBef>
                <a:spcPct val="20000"/>
              </a:spcBef>
              <a:spcAft>
                <a:spcPts val="0"/>
              </a:spcAft>
              <a:buClr>
                <a:schemeClr val="tx2">
                  <a:lumMod val="90000"/>
                  <a:lumOff val="10000"/>
                </a:schemeClr>
              </a:buClr>
              <a:buSzPct val="90000"/>
              <a:buFont typeface="Wingdings" panose="05000000000000000000" pitchFamily="2" charset="2"/>
              <a:buChar char="§"/>
              <a:tabLst/>
              <a:defRPr/>
            </a:pPr>
            <a:r>
              <a:rPr kumimoji="0" lang="en-AU" sz="2200" b="0" i="0" u="none" strike="noStrike" kern="1200" cap="none" spc="0" normalizeH="0" baseline="0" noProof="0">
                <a:ln>
                  <a:noFill/>
                </a:ln>
                <a:solidFill>
                  <a:schemeClr val="bg1">
                    <a:lumMod val="50000"/>
                  </a:schemeClr>
                </a:solidFill>
                <a:effectLst/>
                <a:uLnTx/>
                <a:uFillTx/>
                <a:latin typeface="Segoe UI"/>
                <a:ea typeface="+mn-ea"/>
                <a:cs typeface="Segoe UI" panose="020B0502040204020203" pitchFamily="34" charset="0"/>
              </a:rPr>
              <a:t>Feel free to post questions to chat. </a:t>
            </a:r>
          </a:p>
          <a:p>
            <a:pPr marL="228600" marR="0" lvl="0" indent="-228600" algn="l" defTabSz="932742" rtl="0" eaLnBrk="1" fontAlgn="auto" latinLnBrk="0" hangingPunct="1">
              <a:lnSpc>
                <a:spcPct val="100000"/>
              </a:lnSpc>
              <a:spcBef>
                <a:spcPct val="20000"/>
              </a:spcBef>
              <a:spcAft>
                <a:spcPts val="0"/>
              </a:spcAft>
              <a:buClr>
                <a:schemeClr val="tx2">
                  <a:lumMod val="90000"/>
                  <a:lumOff val="10000"/>
                </a:schemeClr>
              </a:buClr>
              <a:buSzPct val="90000"/>
              <a:buFont typeface="Wingdings" panose="05000000000000000000" pitchFamily="2" charset="2"/>
              <a:buChar char="§"/>
              <a:tabLst/>
              <a:defRPr/>
            </a:pPr>
            <a:r>
              <a:rPr kumimoji="0" lang="en-AU" sz="2200" b="0" i="0" u="none" strike="noStrike" kern="1200" cap="none" spc="0" normalizeH="0" baseline="0" noProof="0">
                <a:ln>
                  <a:noFill/>
                </a:ln>
                <a:solidFill>
                  <a:schemeClr val="bg1">
                    <a:lumMod val="50000"/>
                  </a:schemeClr>
                </a:solidFill>
                <a:effectLst/>
                <a:uLnTx/>
                <a:uFillTx/>
                <a:latin typeface="Segoe UI"/>
                <a:ea typeface="+mn-ea"/>
                <a:cs typeface="Segoe UI" panose="020B0502040204020203" pitchFamily="34" charset="0"/>
              </a:rPr>
              <a:t>Moderator will unmute those with questions during the Q&amp;A.</a:t>
            </a:r>
          </a:p>
          <a:p>
            <a:pPr marL="228600" marR="0" lvl="0" indent="-228600" algn="l" defTabSz="932742" rtl="0" eaLnBrk="1" fontAlgn="auto" latinLnBrk="0" hangingPunct="1">
              <a:lnSpc>
                <a:spcPct val="100000"/>
              </a:lnSpc>
              <a:spcBef>
                <a:spcPct val="20000"/>
              </a:spcBef>
              <a:spcAft>
                <a:spcPts val="0"/>
              </a:spcAft>
              <a:buClr>
                <a:schemeClr val="tx2">
                  <a:lumMod val="90000"/>
                  <a:lumOff val="10000"/>
                </a:schemeClr>
              </a:buClr>
              <a:buSzPct val="90000"/>
              <a:buFont typeface="Wingdings" panose="05000000000000000000" pitchFamily="2" charset="2"/>
              <a:buChar char="§"/>
              <a:tabLst/>
              <a:defRPr/>
            </a:pPr>
            <a:r>
              <a:rPr kumimoji="0" lang="en-AU" sz="2200" b="0" i="0" u="none" strike="noStrike" kern="1200" cap="none" spc="0" normalizeH="0" baseline="0" noProof="0">
                <a:ln>
                  <a:noFill/>
                </a:ln>
                <a:solidFill>
                  <a:schemeClr val="bg1">
                    <a:lumMod val="50000"/>
                  </a:schemeClr>
                </a:solidFill>
                <a:effectLst/>
                <a:uLnTx/>
                <a:uFillTx/>
                <a:latin typeface="Segoe UI"/>
                <a:ea typeface="+mn-ea"/>
                <a:cs typeface="Segoe UI" panose="020B0502040204020203" pitchFamily="34" charset="0"/>
              </a:rPr>
              <a:t>Session is being recorded and a link will be provided at the end of the event.</a:t>
            </a:r>
          </a:p>
          <a:p>
            <a:pPr marL="228600" marR="0" lvl="0" indent="-228600" algn="l" defTabSz="932742" rtl="0" eaLnBrk="1" fontAlgn="auto" latinLnBrk="0" hangingPunct="1">
              <a:lnSpc>
                <a:spcPct val="100000"/>
              </a:lnSpc>
              <a:spcBef>
                <a:spcPct val="20000"/>
              </a:spcBef>
              <a:spcAft>
                <a:spcPts val="0"/>
              </a:spcAft>
              <a:buClr>
                <a:schemeClr val="tx2">
                  <a:lumMod val="90000"/>
                  <a:lumOff val="10000"/>
                </a:schemeClr>
              </a:buClr>
              <a:buSzPct val="90000"/>
              <a:buFont typeface="Wingdings" panose="05000000000000000000" pitchFamily="2" charset="2"/>
              <a:buChar char="§"/>
              <a:tabLst/>
              <a:defRPr/>
            </a:pPr>
            <a:r>
              <a:rPr kumimoji="0" lang="en-AU" sz="2200" b="0" i="0" u="none" strike="noStrike" kern="1200" cap="none" spc="0" normalizeH="0" baseline="0" noProof="0">
                <a:ln>
                  <a:noFill/>
                </a:ln>
                <a:solidFill>
                  <a:schemeClr val="bg1">
                    <a:lumMod val="50000"/>
                  </a:schemeClr>
                </a:solidFill>
                <a:effectLst/>
                <a:uLnTx/>
                <a:uFillTx/>
                <a:latin typeface="Segoe UI"/>
                <a:ea typeface="+mn-ea"/>
                <a:cs typeface="Segoe UI" panose="020B0502040204020203" pitchFamily="34" charset="0"/>
              </a:rPr>
              <a:t>Content is intended for internal audiences only.</a:t>
            </a:r>
          </a:p>
          <a:p>
            <a:pPr marL="228600" marR="0" lvl="0" indent="-228600" algn="l" defTabSz="932742" rtl="0" eaLnBrk="1" fontAlgn="auto" latinLnBrk="0" hangingPunct="1">
              <a:lnSpc>
                <a:spcPct val="100000"/>
              </a:lnSpc>
              <a:spcBef>
                <a:spcPct val="20000"/>
              </a:spcBef>
              <a:spcAft>
                <a:spcPts val="0"/>
              </a:spcAft>
              <a:buClr>
                <a:schemeClr val="tx2">
                  <a:lumMod val="90000"/>
                  <a:lumOff val="10000"/>
                </a:schemeClr>
              </a:buClr>
              <a:buSzPct val="90000"/>
              <a:buFont typeface="Wingdings" panose="05000000000000000000" pitchFamily="2" charset="2"/>
              <a:buChar char="§"/>
              <a:tabLst/>
              <a:defRPr/>
            </a:pPr>
            <a:r>
              <a:rPr kumimoji="0" lang="en-AU" sz="2200" b="0" i="0" u="none" strike="noStrike" kern="1200" cap="none" spc="0" normalizeH="0" baseline="0" noProof="0">
                <a:ln>
                  <a:noFill/>
                </a:ln>
                <a:solidFill>
                  <a:schemeClr val="bg1">
                    <a:lumMod val="50000"/>
                  </a:schemeClr>
                </a:solidFill>
                <a:effectLst/>
                <a:uLnTx/>
                <a:uFillTx/>
                <a:latin typeface="Segoe UI"/>
                <a:ea typeface="+mn-ea"/>
                <a:cs typeface="Segoe UI" panose="020B0502040204020203" pitchFamily="34" charset="0"/>
              </a:rPr>
              <a:t>Feedback is appreciated and a link will be provided via chat.</a:t>
            </a:r>
          </a:p>
        </p:txBody>
      </p:sp>
      <p:grpSp>
        <p:nvGrpSpPr>
          <p:cNvPr id="24" name="Group 23">
            <a:extLst>
              <a:ext uri="{FF2B5EF4-FFF2-40B4-BE49-F238E27FC236}">
                <a16:creationId xmlns:a16="http://schemas.microsoft.com/office/drawing/2014/main" id="{436C4A70-6F1D-0870-F928-FD31A7F3525B}"/>
              </a:ext>
            </a:extLst>
          </p:cNvPr>
          <p:cNvGrpSpPr/>
          <p:nvPr userDrawn="1"/>
        </p:nvGrpSpPr>
        <p:grpSpPr>
          <a:xfrm>
            <a:off x="527968" y="-261011"/>
            <a:ext cx="3325941" cy="6837383"/>
            <a:chOff x="527968" y="-266691"/>
            <a:chExt cx="3325941" cy="6837383"/>
          </a:xfrm>
        </p:grpSpPr>
        <p:sp>
          <p:nvSpPr>
            <p:cNvPr id="25" name="Freeform: Shape 24">
              <a:extLst>
                <a:ext uri="{FF2B5EF4-FFF2-40B4-BE49-F238E27FC236}">
                  <a16:creationId xmlns:a16="http://schemas.microsoft.com/office/drawing/2014/main" id="{B0A35C29-9DF2-A2F3-F290-92B629756B1E}"/>
                </a:ext>
              </a:extLst>
            </p:cNvPr>
            <p:cNvSpPr/>
            <p:nvPr userDrawn="1"/>
          </p:nvSpPr>
          <p:spPr bwMode="auto">
            <a:xfrm>
              <a:off x="527968" y="-266691"/>
              <a:ext cx="3325941" cy="6837383"/>
            </a:xfrm>
            <a:custGeom>
              <a:avLst/>
              <a:gdLst>
                <a:gd name="connsiteX0" fmla="*/ 112013 w 3325941"/>
                <a:gd name="connsiteY0" fmla="*/ 0 h 6837383"/>
                <a:gd name="connsiteX1" fmla="*/ 3213928 w 3325941"/>
                <a:gd name="connsiteY1" fmla="*/ 0 h 6837383"/>
                <a:gd name="connsiteX2" fmla="*/ 3325941 w 3325941"/>
                <a:gd name="connsiteY2" fmla="*/ 112013 h 6837383"/>
                <a:gd name="connsiteX3" fmla="*/ 3325941 w 3325941"/>
                <a:gd name="connsiteY3" fmla="*/ 117242 h 6837383"/>
                <a:gd name="connsiteX4" fmla="*/ 3325941 w 3325941"/>
                <a:gd name="connsiteY4" fmla="*/ 609110 h 6837383"/>
                <a:gd name="connsiteX5" fmla="*/ 3325941 w 3325941"/>
                <a:gd name="connsiteY5" fmla="*/ 2827339 h 6837383"/>
                <a:gd name="connsiteX6" fmla="*/ 3325941 w 3325941"/>
                <a:gd name="connsiteY6" fmla="*/ 2832568 h 6837383"/>
                <a:gd name="connsiteX7" fmla="*/ 3325941 w 3325941"/>
                <a:gd name="connsiteY7" fmla="*/ 3321094 h 6837383"/>
                <a:gd name="connsiteX8" fmla="*/ 3325941 w 3325941"/>
                <a:gd name="connsiteY8" fmla="*/ 3324436 h 6837383"/>
                <a:gd name="connsiteX9" fmla="*/ 3325941 w 3325941"/>
                <a:gd name="connsiteY9" fmla="*/ 6036420 h 6837383"/>
                <a:gd name="connsiteX10" fmla="*/ 1662971 w 3325941"/>
                <a:gd name="connsiteY10" fmla="*/ 6837383 h 6837383"/>
                <a:gd name="connsiteX11" fmla="*/ 0 w 3325941"/>
                <a:gd name="connsiteY11" fmla="*/ 6036420 h 6837383"/>
                <a:gd name="connsiteX12" fmla="*/ 0 w 3325941"/>
                <a:gd name="connsiteY12" fmla="*/ 3324436 h 6837383"/>
                <a:gd name="connsiteX13" fmla="*/ 0 w 3325941"/>
                <a:gd name="connsiteY13" fmla="*/ 3321094 h 6837383"/>
                <a:gd name="connsiteX14" fmla="*/ 0 w 3325941"/>
                <a:gd name="connsiteY14" fmla="*/ 2832568 h 6837383"/>
                <a:gd name="connsiteX15" fmla="*/ 0 w 3325941"/>
                <a:gd name="connsiteY15" fmla="*/ 2827339 h 6837383"/>
                <a:gd name="connsiteX16" fmla="*/ 0 w 3325941"/>
                <a:gd name="connsiteY16" fmla="*/ 609110 h 6837383"/>
                <a:gd name="connsiteX17" fmla="*/ 0 w 3325941"/>
                <a:gd name="connsiteY17" fmla="*/ 117242 h 6837383"/>
                <a:gd name="connsiteX18" fmla="*/ 0 w 3325941"/>
                <a:gd name="connsiteY18" fmla="*/ 112013 h 6837383"/>
                <a:gd name="connsiteX19" fmla="*/ 112013 w 3325941"/>
                <a:gd name="connsiteY19" fmla="*/ 0 h 683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25941" h="6837383">
                  <a:moveTo>
                    <a:pt x="112013" y="0"/>
                  </a:moveTo>
                  <a:lnTo>
                    <a:pt x="3213928" y="0"/>
                  </a:lnTo>
                  <a:cubicBezTo>
                    <a:pt x="3275791" y="0"/>
                    <a:pt x="3325941" y="50151"/>
                    <a:pt x="3325941" y="112013"/>
                  </a:cubicBezTo>
                  <a:lnTo>
                    <a:pt x="3325941" y="117242"/>
                  </a:lnTo>
                  <a:lnTo>
                    <a:pt x="3325941" y="609110"/>
                  </a:lnTo>
                  <a:lnTo>
                    <a:pt x="3325941" y="2827339"/>
                  </a:lnTo>
                  <a:lnTo>
                    <a:pt x="3325941" y="2832568"/>
                  </a:lnTo>
                  <a:lnTo>
                    <a:pt x="3325941" y="3321094"/>
                  </a:lnTo>
                  <a:lnTo>
                    <a:pt x="3325941" y="3324436"/>
                  </a:lnTo>
                  <a:lnTo>
                    <a:pt x="3325941" y="6036420"/>
                  </a:lnTo>
                  <a:lnTo>
                    <a:pt x="1662971" y="6837383"/>
                  </a:lnTo>
                  <a:lnTo>
                    <a:pt x="0" y="6036420"/>
                  </a:lnTo>
                  <a:lnTo>
                    <a:pt x="0" y="3324436"/>
                  </a:lnTo>
                  <a:lnTo>
                    <a:pt x="0" y="3321094"/>
                  </a:lnTo>
                  <a:lnTo>
                    <a:pt x="0" y="2832568"/>
                  </a:lnTo>
                  <a:lnTo>
                    <a:pt x="0" y="2827339"/>
                  </a:lnTo>
                  <a:lnTo>
                    <a:pt x="0" y="609110"/>
                  </a:lnTo>
                  <a:lnTo>
                    <a:pt x="0" y="117242"/>
                  </a:lnTo>
                  <a:lnTo>
                    <a:pt x="0" y="112013"/>
                  </a:lnTo>
                  <a:cubicBezTo>
                    <a:pt x="0" y="50151"/>
                    <a:pt x="50151" y="0"/>
                    <a:pt x="112013" y="0"/>
                  </a:cubicBezTo>
                  <a:close/>
                </a:path>
              </a:pathLst>
            </a:custGeom>
            <a:solidFill>
              <a:schemeClr val="tx2"/>
            </a:solidFill>
            <a:ln>
              <a:noFill/>
              <a:headEnd type="none" w="med" len="med"/>
              <a:tailEnd type="none" w="med" len="med"/>
            </a:ln>
            <a:effectLst>
              <a:outerShdw blurRad="63500" sx="102000" sy="102000" algn="ctr" rotWithShape="0">
                <a:schemeClr val="tx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7" name="Freeform: Shape 26">
              <a:extLst>
                <a:ext uri="{FF2B5EF4-FFF2-40B4-BE49-F238E27FC236}">
                  <a16:creationId xmlns:a16="http://schemas.microsoft.com/office/drawing/2014/main" id="{50C3B689-9FD7-598B-DFC0-0251C7A09E4C}"/>
                </a:ext>
              </a:extLst>
            </p:cNvPr>
            <p:cNvSpPr/>
            <p:nvPr userDrawn="1"/>
          </p:nvSpPr>
          <p:spPr bwMode="auto">
            <a:xfrm>
              <a:off x="1215280" y="2305318"/>
              <a:ext cx="1862983" cy="2308917"/>
            </a:xfrm>
            <a:custGeom>
              <a:avLst/>
              <a:gdLst>
                <a:gd name="connsiteX0" fmla="*/ 42435 w 1260000"/>
                <a:gd name="connsiteY0" fmla="*/ 0 h 1561600"/>
                <a:gd name="connsiteX1" fmla="*/ 1217565 w 1260000"/>
                <a:gd name="connsiteY1" fmla="*/ 0 h 1561600"/>
                <a:gd name="connsiteX2" fmla="*/ 1260000 w 1260000"/>
                <a:gd name="connsiteY2" fmla="*/ 42435 h 1561600"/>
                <a:gd name="connsiteX3" fmla="*/ 1260000 w 1260000"/>
                <a:gd name="connsiteY3" fmla="*/ 44416 h 1561600"/>
                <a:gd name="connsiteX4" fmla="*/ 1260000 w 1260000"/>
                <a:gd name="connsiteY4" fmla="*/ 230755 h 1561600"/>
                <a:gd name="connsiteX5" fmla="*/ 1260000 w 1260000"/>
                <a:gd name="connsiteY5" fmla="*/ 1258163 h 1561600"/>
                <a:gd name="connsiteX6" fmla="*/ 630000 w 1260000"/>
                <a:gd name="connsiteY6" fmla="*/ 1561600 h 1561600"/>
                <a:gd name="connsiteX7" fmla="*/ 0 w 1260000"/>
                <a:gd name="connsiteY7" fmla="*/ 1258163 h 1561600"/>
                <a:gd name="connsiteX8" fmla="*/ 0 w 1260000"/>
                <a:gd name="connsiteY8" fmla="*/ 230755 h 1561600"/>
                <a:gd name="connsiteX9" fmla="*/ 0 w 1260000"/>
                <a:gd name="connsiteY9" fmla="*/ 44416 h 1561600"/>
                <a:gd name="connsiteX10" fmla="*/ 0 w 1260000"/>
                <a:gd name="connsiteY10" fmla="*/ 42435 h 1561600"/>
                <a:gd name="connsiteX11" fmla="*/ 42435 w 1260000"/>
                <a:gd name="connsiteY11" fmla="*/ 0 h 156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0000" h="1561600">
                  <a:moveTo>
                    <a:pt x="42435" y="0"/>
                  </a:moveTo>
                  <a:lnTo>
                    <a:pt x="1217565" y="0"/>
                  </a:lnTo>
                  <a:cubicBezTo>
                    <a:pt x="1241001" y="0"/>
                    <a:pt x="1260000" y="18999"/>
                    <a:pt x="1260000" y="42435"/>
                  </a:cubicBezTo>
                  <a:lnTo>
                    <a:pt x="1260000" y="44416"/>
                  </a:lnTo>
                  <a:lnTo>
                    <a:pt x="1260000" y="230755"/>
                  </a:lnTo>
                  <a:lnTo>
                    <a:pt x="1260000" y="1258163"/>
                  </a:lnTo>
                  <a:lnTo>
                    <a:pt x="630000" y="1561600"/>
                  </a:lnTo>
                  <a:lnTo>
                    <a:pt x="0" y="1258163"/>
                  </a:lnTo>
                  <a:lnTo>
                    <a:pt x="0" y="230755"/>
                  </a:lnTo>
                  <a:lnTo>
                    <a:pt x="0" y="44416"/>
                  </a:lnTo>
                  <a:lnTo>
                    <a:pt x="0" y="42435"/>
                  </a:lnTo>
                  <a:cubicBezTo>
                    <a:pt x="0" y="18999"/>
                    <a:pt x="18999" y="0"/>
                    <a:pt x="42435" y="0"/>
                  </a:cubicBezTo>
                  <a:close/>
                </a:path>
              </a:pathLst>
            </a:custGeom>
            <a:solidFill>
              <a:srgbClr val="FFFFFF"/>
            </a:solidFill>
            <a:ln>
              <a:noFill/>
              <a:headEnd type="none" w="med" len="med"/>
              <a:tailEnd type="none" w="med" len="med"/>
            </a:ln>
            <a:effectLst>
              <a:outerShdw blurRad="63500" sx="102000" sy="102000" algn="ctr" rotWithShape="0">
                <a:schemeClr val="tx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38187401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0_Q&amp;A">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15" name="Picture 14" descr="Colorful abstract background">
            <a:extLst>
              <a:ext uri="{FF2B5EF4-FFF2-40B4-BE49-F238E27FC236}">
                <a16:creationId xmlns:a16="http://schemas.microsoft.com/office/drawing/2014/main" id="{04634136-7AA8-2C38-B4B1-029844FEBBE5}"/>
              </a:ext>
            </a:extLst>
          </p:cNvPr>
          <p:cNvPicPr>
            <a:picLocks noChangeAspect="1"/>
          </p:cNvPicPr>
          <p:nvPr userDrawn="1"/>
        </p:nvPicPr>
        <p:blipFill rotWithShape="1">
          <a:blip r:embed="rId2"/>
          <a:srcRect t="7813" b="7813"/>
          <a:stretch/>
        </p:blipFill>
        <p:spPr>
          <a:xfrm>
            <a:off x="0" y="0"/>
            <a:ext cx="12192000" cy="6858000"/>
          </a:xfrm>
          <a:prstGeom prst="rect">
            <a:avLst/>
          </a:prstGeom>
        </p:spPr>
      </p:pic>
      <p:sp>
        <p:nvSpPr>
          <p:cNvPr id="17" name="Rectangle 16">
            <a:extLst>
              <a:ext uri="{FF2B5EF4-FFF2-40B4-BE49-F238E27FC236}">
                <a16:creationId xmlns:a16="http://schemas.microsoft.com/office/drawing/2014/main" id="{8C00D7D1-117B-BDD2-6233-11A350915026}"/>
              </a:ext>
            </a:extLst>
          </p:cNvPr>
          <p:cNvSpPr/>
          <p:nvPr userDrawn="1"/>
        </p:nvSpPr>
        <p:spPr bwMode="auto">
          <a:xfrm>
            <a:off x="0" y="0"/>
            <a:ext cx="12192000" cy="6858000"/>
          </a:xfrm>
          <a:prstGeom prst="rect">
            <a:avLst/>
          </a:prstGeom>
          <a:solidFill>
            <a:schemeClr val="bg2">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16" name="Rectangle: Rounded Corners 15">
            <a:extLst>
              <a:ext uri="{FF2B5EF4-FFF2-40B4-BE49-F238E27FC236}">
                <a16:creationId xmlns:a16="http://schemas.microsoft.com/office/drawing/2014/main" id="{628D956A-B268-1792-BA95-16801CB21ECA}"/>
              </a:ext>
            </a:extLst>
          </p:cNvPr>
          <p:cNvSpPr/>
          <p:nvPr userDrawn="1"/>
        </p:nvSpPr>
        <p:spPr bwMode="auto">
          <a:xfrm>
            <a:off x="2061029" y="622234"/>
            <a:ext cx="9603003" cy="5675086"/>
          </a:xfrm>
          <a:prstGeom prst="roundRect">
            <a:avLst>
              <a:gd name="adj" fmla="val 1538"/>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12" name="Title 1">
            <a:extLst>
              <a:ext uri="{FF2B5EF4-FFF2-40B4-BE49-F238E27FC236}">
                <a16:creationId xmlns:a16="http://schemas.microsoft.com/office/drawing/2014/main" id="{5C9D6F94-458A-693B-C78B-42885DD7B3F3}"/>
              </a:ext>
            </a:extLst>
          </p:cNvPr>
          <p:cNvSpPr txBox="1">
            <a:spLocks/>
          </p:cNvSpPr>
          <p:nvPr userDrawn="1"/>
        </p:nvSpPr>
        <p:spPr>
          <a:xfrm>
            <a:off x="5259083" y="1681457"/>
            <a:ext cx="4373879" cy="1354217"/>
          </a:xfrm>
          <a:prstGeom prst="rect">
            <a:avLst/>
          </a:prstGeom>
          <a:noFill/>
        </p:spPr>
        <p:txBody>
          <a:bodyPr wrap="square" lIns="0" tIns="0" rIns="0" bIns="0" rtlCol="0">
            <a:spAutoFit/>
            <a:scene3d>
              <a:camera prst="orthographicFront"/>
              <a:lightRig rig="threePt" dir="t"/>
            </a:scene3d>
          </a:bodyPr>
          <a:lstStyle>
            <a:lvl1pPr defTabSz="932742">
              <a:lnSpc>
                <a:spcPct val="100000"/>
              </a:lnSpc>
              <a:spcBef>
                <a:spcPct val="0"/>
              </a:spcBef>
              <a:buNone/>
              <a:defRPr lang="en-US" sz="4000" b="1" cap="none" spc="50" baseline="0" dirty="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cs typeface="Segoe UI" pitchFamily="34" charset="0"/>
              </a:defRPr>
            </a:lvl1pPr>
          </a:lstStyle>
          <a:p>
            <a:pPr lvl="0" algn="ctr"/>
            <a:r>
              <a:rPr lang="en-AU" sz="8800"/>
              <a:t>Q&amp;A</a:t>
            </a:r>
          </a:p>
        </p:txBody>
      </p:sp>
      <p:grpSp>
        <p:nvGrpSpPr>
          <p:cNvPr id="2" name="Group 1">
            <a:extLst>
              <a:ext uri="{FF2B5EF4-FFF2-40B4-BE49-F238E27FC236}">
                <a16:creationId xmlns:a16="http://schemas.microsoft.com/office/drawing/2014/main" id="{8B4BC959-B4DE-6F5D-51D3-7F95C48D52C5}"/>
              </a:ext>
            </a:extLst>
          </p:cNvPr>
          <p:cNvGrpSpPr/>
          <p:nvPr userDrawn="1"/>
        </p:nvGrpSpPr>
        <p:grpSpPr>
          <a:xfrm>
            <a:off x="527968" y="-249672"/>
            <a:ext cx="3325941" cy="6837383"/>
            <a:chOff x="527968" y="-266691"/>
            <a:chExt cx="3325941" cy="6837383"/>
          </a:xfrm>
        </p:grpSpPr>
        <p:sp>
          <p:nvSpPr>
            <p:cNvPr id="11" name="Freeform: Shape 10">
              <a:extLst>
                <a:ext uri="{FF2B5EF4-FFF2-40B4-BE49-F238E27FC236}">
                  <a16:creationId xmlns:a16="http://schemas.microsoft.com/office/drawing/2014/main" id="{656A1043-E1FB-EFD1-8531-4F0B9B18CC02}"/>
                </a:ext>
              </a:extLst>
            </p:cNvPr>
            <p:cNvSpPr/>
            <p:nvPr userDrawn="1"/>
          </p:nvSpPr>
          <p:spPr bwMode="auto">
            <a:xfrm>
              <a:off x="527968" y="-266691"/>
              <a:ext cx="3325941" cy="6837383"/>
            </a:xfrm>
            <a:custGeom>
              <a:avLst/>
              <a:gdLst>
                <a:gd name="connsiteX0" fmla="*/ 112013 w 3325941"/>
                <a:gd name="connsiteY0" fmla="*/ 0 h 6837383"/>
                <a:gd name="connsiteX1" fmla="*/ 3213928 w 3325941"/>
                <a:gd name="connsiteY1" fmla="*/ 0 h 6837383"/>
                <a:gd name="connsiteX2" fmla="*/ 3325941 w 3325941"/>
                <a:gd name="connsiteY2" fmla="*/ 112013 h 6837383"/>
                <a:gd name="connsiteX3" fmla="*/ 3325941 w 3325941"/>
                <a:gd name="connsiteY3" fmla="*/ 117242 h 6837383"/>
                <a:gd name="connsiteX4" fmla="*/ 3325941 w 3325941"/>
                <a:gd name="connsiteY4" fmla="*/ 609110 h 6837383"/>
                <a:gd name="connsiteX5" fmla="*/ 3325941 w 3325941"/>
                <a:gd name="connsiteY5" fmla="*/ 2827339 h 6837383"/>
                <a:gd name="connsiteX6" fmla="*/ 3325941 w 3325941"/>
                <a:gd name="connsiteY6" fmla="*/ 2832568 h 6837383"/>
                <a:gd name="connsiteX7" fmla="*/ 3325941 w 3325941"/>
                <a:gd name="connsiteY7" fmla="*/ 3321094 h 6837383"/>
                <a:gd name="connsiteX8" fmla="*/ 3325941 w 3325941"/>
                <a:gd name="connsiteY8" fmla="*/ 3324436 h 6837383"/>
                <a:gd name="connsiteX9" fmla="*/ 3325941 w 3325941"/>
                <a:gd name="connsiteY9" fmla="*/ 6036420 h 6837383"/>
                <a:gd name="connsiteX10" fmla="*/ 1662971 w 3325941"/>
                <a:gd name="connsiteY10" fmla="*/ 6837383 h 6837383"/>
                <a:gd name="connsiteX11" fmla="*/ 0 w 3325941"/>
                <a:gd name="connsiteY11" fmla="*/ 6036420 h 6837383"/>
                <a:gd name="connsiteX12" fmla="*/ 0 w 3325941"/>
                <a:gd name="connsiteY12" fmla="*/ 3324436 h 6837383"/>
                <a:gd name="connsiteX13" fmla="*/ 0 w 3325941"/>
                <a:gd name="connsiteY13" fmla="*/ 3321094 h 6837383"/>
                <a:gd name="connsiteX14" fmla="*/ 0 w 3325941"/>
                <a:gd name="connsiteY14" fmla="*/ 2832568 h 6837383"/>
                <a:gd name="connsiteX15" fmla="*/ 0 w 3325941"/>
                <a:gd name="connsiteY15" fmla="*/ 2827339 h 6837383"/>
                <a:gd name="connsiteX16" fmla="*/ 0 w 3325941"/>
                <a:gd name="connsiteY16" fmla="*/ 609110 h 6837383"/>
                <a:gd name="connsiteX17" fmla="*/ 0 w 3325941"/>
                <a:gd name="connsiteY17" fmla="*/ 117242 h 6837383"/>
                <a:gd name="connsiteX18" fmla="*/ 0 w 3325941"/>
                <a:gd name="connsiteY18" fmla="*/ 112013 h 6837383"/>
                <a:gd name="connsiteX19" fmla="*/ 112013 w 3325941"/>
                <a:gd name="connsiteY19" fmla="*/ 0 h 683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25941" h="6837383">
                  <a:moveTo>
                    <a:pt x="112013" y="0"/>
                  </a:moveTo>
                  <a:lnTo>
                    <a:pt x="3213928" y="0"/>
                  </a:lnTo>
                  <a:cubicBezTo>
                    <a:pt x="3275791" y="0"/>
                    <a:pt x="3325941" y="50151"/>
                    <a:pt x="3325941" y="112013"/>
                  </a:cubicBezTo>
                  <a:lnTo>
                    <a:pt x="3325941" y="117242"/>
                  </a:lnTo>
                  <a:lnTo>
                    <a:pt x="3325941" y="609110"/>
                  </a:lnTo>
                  <a:lnTo>
                    <a:pt x="3325941" y="2827339"/>
                  </a:lnTo>
                  <a:lnTo>
                    <a:pt x="3325941" y="2832568"/>
                  </a:lnTo>
                  <a:lnTo>
                    <a:pt x="3325941" y="3321094"/>
                  </a:lnTo>
                  <a:lnTo>
                    <a:pt x="3325941" y="3324436"/>
                  </a:lnTo>
                  <a:lnTo>
                    <a:pt x="3325941" y="6036420"/>
                  </a:lnTo>
                  <a:lnTo>
                    <a:pt x="1662971" y="6837383"/>
                  </a:lnTo>
                  <a:lnTo>
                    <a:pt x="0" y="6036420"/>
                  </a:lnTo>
                  <a:lnTo>
                    <a:pt x="0" y="3324436"/>
                  </a:lnTo>
                  <a:lnTo>
                    <a:pt x="0" y="3321094"/>
                  </a:lnTo>
                  <a:lnTo>
                    <a:pt x="0" y="2832568"/>
                  </a:lnTo>
                  <a:lnTo>
                    <a:pt x="0" y="2827339"/>
                  </a:lnTo>
                  <a:lnTo>
                    <a:pt x="0" y="609110"/>
                  </a:lnTo>
                  <a:lnTo>
                    <a:pt x="0" y="117242"/>
                  </a:lnTo>
                  <a:lnTo>
                    <a:pt x="0" y="112013"/>
                  </a:lnTo>
                  <a:cubicBezTo>
                    <a:pt x="0" y="50151"/>
                    <a:pt x="50151" y="0"/>
                    <a:pt x="112013" y="0"/>
                  </a:cubicBezTo>
                  <a:close/>
                </a:path>
              </a:pathLst>
            </a:custGeom>
            <a:solidFill>
              <a:schemeClr val="tx2"/>
            </a:solidFill>
            <a:ln>
              <a:noFill/>
              <a:headEnd type="none" w="med" len="med"/>
              <a:tailEnd type="none" w="med" len="med"/>
            </a:ln>
            <a:effectLst>
              <a:outerShdw blurRad="63500" sx="102000" sy="102000" algn="ctr" rotWithShape="0">
                <a:schemeClr val="tx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5" name="Freeform: Shape 4">
              <a:extLst>
                <a:ext uri="{FF2B5EF4-FFF2-40B4-BE49-F238E27FC236}">
                  <a16:creationId xmlns:a16="http://schemas.microsoft.com/office/drawing/2014/main" id="{7F1AB806-79CF-DEB7-1DB2-68B0DDBDEECA}"/>
                </a:ext>
              </a:extLst>
            </p:cNvPr>
            <p:cNvSpPr/>
            <p:nvPr userDrawn="1"/>
          </p:nvSpPr>
          <p:spPr bwMode="auto">
            <a:xfrm>
              <a:off x="1215280" y="2305318"/>
              <a:ext cx="1862983" cy="2308917"/>
            </a:xfrm>
            <a:custGeom>
              <a:avLst/>
              <a:gdLst>
                <a:gd name="connsiteX0" fmla="*/ 42435 w 1260000"/>
                <a:gd name="connsiteY0" fmla="*/ 0 h 1561600"/>
                <a:gd name="connsiteX1" fmla="*/ 1217565 w 1260000"/>
                <a:gd name="connsiteY1" fmla="*/ 0 h 1561600"/>
                <a:gd name="connsiteX2" fmla="*/ 1260000 w 1260000"/>
                <a:gd name="connsiteY2" fmla="*/ 42435 h 1561600"/>
                <a:gd name="connsiteX3" fmla="*/ 1260000 w 1260000"/>
                <a:gd name="connsiteY3" fmla="*/ 44416 h 1561600"/>
                <a:gd name="connsiteX4" fmla="*/ 1260000 w 1260000"/>
                <a:gd name="connsiteY4" fmla="*/ 230755 h 1561600"/>
                <a:gd name="connsiteX5" fmla="*/ 1260000 w 1260000"/>
                <a:gd name="connsiteY5" fmla="*/ 1258163 h 1561600"/>
                <a:gd name="connsiteX6" fmla="*/ 630000 w 1260000"/>
                <a:gd name="connsiteY6" fmla="*/ 1561600 h 1561600"/>
                <a:gd name="connsiteX7" fmla="*/ 0 w 1260000"/>
                <a:gd name="connsiteY7" fmla="*/ 1258163 h 1561600"/>
                <a:gd name="connsiteX8" fmla="*/ 0 w 1260000"/>
                <a:gd name="connsiteY8" fmla="*/ 230755 h 1561600"/>
                <a:gd name="connsiteX9" fmla="*/ 0 w 1260000"/>
                <a:gd name="connsiteY9" fmla="*/ 44416 h 1561600"/>
                <a:gd name="connsiteX10" fmla="*/ 0 w 1260000"/>
                <a:gd name="connsiteY10" fmla="*/ 42435 h 1561600"/>
                <a:gd name="connsiteX11" fmla="*/ 42435 w 1260000"/>
                <a:gd name="connsiteY11" fmla="*/ 0 h 156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0000" h="1561600">
                  <a:moveTo>
                    <a:pt x="42435" y="0"/>
                  </a:moveTo>
                  <a:lnTo>
                    <a:pt x="1217565" y="0"/>
                  </a:lnTo>
                  <a:cubicBezTo>
                    <a:pt x="1241001" y="0"/>
                    <a:pt x="1260000" y="18999"/>
                    <a:pt x="1260000" y="42435"/>
                  </a:cubicBezTo>
                  <a:lnTo>
                    <a:pt x="1260000" y="44416"/>
                  </a:lnTo>
                  <a:lnTo>
                    <a:pt x="1260000" y="230755"/>
                  </a:lnTo>
                  <a:lnTo>
                    <a:pt x="1260000" y="1258163"/>
                  </a:lnTo>
                  <a:lnTo>
                    <a:pt x="630000" y="1561600"/>
                  </a:lnTo>
                  <a:lnTo>
                    <a:pt x="0" y="1258163"/>
                  </a:lnTo>
                  <a:lnTo>
                    <a:pt x="0" y="230755"/>
                  </a:lnTo>
                  <a:lnTo>
                    <a:pt x="0" y="44416"/>
                  </a:lnTo>
                  <a:lnTo>
                    <a:pt x="0" y="42435"/>
                  </a:lnTo>
                  <a:cubicBezTo>
                    <a:pt x="0" y="18999"/>
                    <a:pt x="18999" y="0"/>
                    <a:pt x="42435" y="0"/>
                  </a:cubicBezTo>
                  <a:close/>
                </a:path>
              </a:pathLst>
            </a:custGeom>
            <a:solidFill>
              <a:srgbClr val="FFFFFF"/>
            </a:solidFill>
            <a:ln>
              <a:noFill/>
              <a:headEnd type="none" w="med" len="med"/>
              <a:tailEnd type="none" w="med" len="med"/>
            </a:ln>
            <a:effectLst>
              <a:outerShdw blurRad="63500" sx="102000" sy="102000" algn="ctr" rotWithShape="0">
                <a:schemeClr val="tx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grpSp>
      <p:sp>
        <p:nvSpPr>
          <p:cNvPr id="14" name="TextBox 13">
            <a:extLst>
              <a:ext uri="{FF2B5EF4-FFF2-40B4-BE49-F238E27FC236}">
                <a16:creationId xmlns:a16="http://schemas.microsoft.com/office/drawing/2014/main" id="{6B27EF27-51DD-3978-81EE-3D6706ABD39F}"/>
              </a:ext>
            </a:extLst>
          </p:cNvPr>
          <p:cNvSpPr txBox="1"/>
          <p:nvPr userDrawn="1"/>
        </p:nvSpPr>
        <p:spPr>
          <a:xfrm>
            <a:off x="4391350" y="3169020"/>
            <a:ext cx="6109345" cy="1446550"/>
          </a:xfrm>
          <a:prstGeom prst="rect">
            <a:avLst/>
          </a:prstGeom>
          <a:noFill/>
        </p:spPr>
        <p:txBody>
          <a:bodyPr wrap="square">
            <a:spAutoFit/>
          </a:bodyPr>
          <a:lstStyle/>
          <a:p>
            <a:pPr marL="0" marR="0" lvl="0" indent="0" algn="ctr" defTabSz="932742" rtl="0" eaLnBrk="1" fontAlgn="auto" latinLnBrk="0" hangingPunct="1">
              <a:lnSpc>
                <a:spcPct val="100000"/>
              </a:lnSpc>
              <a:spcBef>
                <a:spcPct val="20000"/>
              </a:spcBef>
              <a:spcAft>
                <a:spcPts val="0"/>
              </a:spcAft>
              <a:buClr>
                <a:schemeClr val="tx2">
                  <a:lumMod val="90000"/>
                  <a:lumOff val="10000"/>
                </a:schemeClr>
              </a:buClr>
              <a:buSzPct val="90000"/>
              <a:buFont typeface="Wingdings" panose="05000000000000000000" pitchFamily="2" charset="2"/>
              <a:buNone/>
              <a:tabLst/>
              <a:defRPr/>
            </a:pPr>
            <a:r>
              <a:rPr kumimoji="0" lang="en-AU" sz="4400" b="0" i="0" u="none" strike="noStrike" kern="1200" cap="none" spc="0" normalizeH="0" baseline="0" noProof="0">
                <a:ln>
                  <a:noFill/>
                </a:ln>
                <a:solidFill>
                  <a:schemeClr val="bg1">
                    <a:lumMod val="50000"/>
                  </a:schemeClr>
                </a:solidFill>
                <a:effectLst/>
                <a:uLnTx/>
                <a:uFillTx/>
                <a:latin typeface="Segoe UI"/>
                <a:ea typeface="+mn-ea"/>
                <a:cs typeface="Segoe UI" panose="020B0502040204020203" pitchFamily="34" charset="0"/>
              </a:rPr>
              <a:t>Please raise your hand to ask a question</a:t>
            </a:r>
          </a:p>
        </p:txBody>
      </p:sp>
    </p:spTree>
    <p:extLst>
      <p:ext uri="{BB962C8B-B14F-4D97-AF65-F5344CB8AC3E}">
        <p14:creationId xmlns:p14="http://schemas.microsoft.com/office/powerpoint/2010/main" val="3690709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Presenter_3">
    <p:spTree>
      <p:nvGrpSpPr>
        <p:cNvPr id="1" name=""/>
        <p:cNvGrpSpPr/>
        <p:nvPr/>
      </p:nvGrpSpPr>
      <p:grpSpPr>
        <a:xfrm>
          <a:off x="0" y="0"/>
          <a:ext cx="0" cy="0"/>
          <a:chOff x="0" y="0"/>
          <a:chExt cx="0" cy="0"/>
        </a:xfrm>
      </p:grpSpPr>
      <p:pic>
        <p:nvPicPr>
          <p:cNvPr id="7" name="Picture 6" descr="Neon background pattern">
            <a:extLst>
              <a:ext uri="{FF2B5EF4-FFF2-40B4-BE49-F238E27FC236}">
                <a16:creationId xmlns:a16="http://schemas.microsoft.com/office/drawing/2014/main" id="{8E6A1B13-E2DE-71BA-FDE8-291EF40E59AE}"/>
              </a:ext>
            </a:extLst>
          </p:cNvPr>
          <p:cNvPicPr>
            <a:picLocks noChangeAspect="1"/>
          </p:cNvPicPr>
          <p:nvPr userDrawn="1"/>
        </p:nvPicPr>
        <p:blipFill>
          <a:blip r:embed="rId2"/>
          <a:srcRect l="22" r="22"/>
          <a:stretch/>
        </p:blipFill>
        <p:spPr>
          <a:xfrm>
            <a:off x="0" y="0"/>
            <a:ext cx="12211243" cy="6875385"/>
          </a:xfrm>
          <a:prstGeom prst="rect">
            <a:avLst/>
          </a:prstGeom>
        </p:spPr>
      </p:pic>
      <p:sp>
        <p:nvSpPr>
          <p:cNvPr id="38" name="Rectangle: Rounded Corners 37">
            <a:extLst>
              <a:ext uri="{FF2B5EF4-FFF2-40B4-BE49-F238E27FC236}">
                <a16:creationId xmlns:a16="http://schemas.microsoft.com/office/drawing/2014/main" id="{55719ED7-7359-3CDA-0C98-8C6A28CE858A}"/>
              </a:ext>
            </a:extLst>
          </p:cNvPr>
          <p:cNvSpPr/>
          <p:nvPr userDrawn="1"/>
        </p:nvSpPr>
        <p:spPr bwMode="auto">
          <a:xfrm rot="-300000">
            <a:off x="865887" y="708100"/>
            <a:ext cx="10479467" cy="6925063"/>
          </a:xfrm>
          <a:prstGeom prst="roundRect">
            <a:avLst>
              <a:gd name="adj" fmla="val 1538"/>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3" name="Title 33">
            <a:extLst>
              <a:ext uri="{FF2B5EF4-FFF2-40B4-BE49-F238E27FC236}">
                <a16:creationId xmlns:a16="http://schemas.microsoft.com/office/drawing/2014/main" id="{352EBA5C-21D1-D891-0DD3-3D8BB6DBD08E}"/>
              </a:ext>
            </a:extLst>
          </p:cNvPr>
          <p:cNvSpPr txBox="1">
            <a:spLocks/>
          </p:cNvSpPr>
          <p:nvPr userDrawn="1"/>
        </p:nvSpPr>
        <p:spPr>
          <a:xfrm rot="21300000">
            <a:off x="1367709" y="1733682"/>
            <a:ext cx="6641948" cy="677108"/>
          </a:xfrm>
          <a:prstGeom prst="rect">
            <a:avLst/>
          </a:prstGeom>
          <a:noFill/>
        </p:spPr>
        <p:txBody>
          <a:bodyPr wrap="square" lIns="0" tIns="0" rIns="0" bIns="0" rtlCol="0">
            <a:spAutoFit/>
            <a:scene3d>
              <a:camera prst="orthographicFront"/>
              <a:lightRig rig="threePt" dir="t"/>
            </a:scene3d>
          </a:bodyPr>
          <a:lstStyle>
            <a:lvl1pPr algn="l" defTabSz="932742" rtl="0" eaLnBrk="1" latinLnBrk="0" hangingPunct="1">
              <a:lnSpc>
                <a:spcPct val="100000"/>
              </a:lnSpc>
              <a:spcBef>
                <a:spcPct val="0"/>
              </a:spcBef>
              <a:buNone/>
              <a:defRPr lang="en-US" sz="4400" b="1" kern="1200" cap="none" spc="50" baseline="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ea typeface="+mn-ea"/>
                <a:cs typeface="Segoe UI" pitchFamily="34" charset="0"/>
              </a:defRPr>
            </a:lvl1pPr>
          </a:lstStyle>
          <a:p>
            <a:r>
              <a:rPr lang="en-AU"/>
              <a:t>Thanks for attending!</a:t>
            </a:r>
          </a:p>
        </p:txBody>
      </p:sp>
      <p:sp>
        <p:nvSpPr>
          <p:cNvPr id="14" name="TextBox 13">
            <a:extLst>
              <a:ext uri="{FF2B5EF4-FFF2-40B4-BE49-F238E27FC236}">
                <a16:creationId xmlns:a16="http://schemas.microsoft.com/office/drawing/2014/main" id="{9F0CC2A0-8080-E47D-A91A-696C8CE8CCC9}"/>
              </a:ext>
            </a:extLst>
          </p:cNvPr>
          <p:cNvSpPr txBox="1"/>
          <p:nvPr userDrawn="1"/>
        </p:nvSpPr>
        <p:spPr>
          <a:xfrm rot="-300000">
            <a:off x="1739476" y="4103397"/>
            <a:ext cx="5557054" cy="861774"/>
          </a:xfrm>
          <a:prstGeom prst="rect">
            <a:avLst/>
          </a:prstGeom>
        </p:spPr>
        <p:txBody>
          <a:bodyPr vert="horz" wrap="square" lIns="0" tIns="0" rIns="0" bIns="0" rtlCol="0">
            <a:spAutoFit/>
          </a:bodyPr>
          <a:lstStyle>
            <a:lvl1pPr marR="0" lvl="0" indent="0" defTabSz="932742" fontAlgn="auto">
              <a:lnSpc>
                <a:spcPct val="100000"/>
              </a:lnSpc>
              <a:spcBef>
                <a:spcPct val="20000"/>
              </a:spcBef>
              <a:spcAft>
                <a:spcPts val="0"/>
              </a:spcAft>
              <a:buClrTx/>
              <a:buSzPct val="90000"/>
              <a:buFont typeface="Wingdings" panose="05000000000000000000" pitchFamily="2" charset="2"/>
              <a:buNone/>
              <a:tabLst/>
              <a:defRPr sz="2800" b="0" spc="0" baseline="0">
                <a:latin typeface="+mj-lt"/>
                <a:cs typeface="Segoe UI" panose="020B05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r>
              <a:rPr lang="en-US"/>
              <a:t>Let us know what you </a:t>
            </a:r>
            <a:br>
              <a:rPr lang="en-US"/>
            </a:br>
            <a:r>
              <a:rPr lang="en-US"/>
              <a:t>thought of this session:</a:t>
            </a:r>
            <a:endParaRPr lang="en-AU"/>
          </a:p>
        </p:txBody>
      </p:sp>
      <p:sp>
        <p:nvSpPr>
          <p:cNvPr id="16" name="Freeform: Shape 15">
            <a:extLst>
              <a:ext uri="{FF2B5EF4-FFF2-40B4-BE49-F238E27FC236}">
                <a16:creationId xmlns:a16="http://schemas.microsoft.com/office/drawing/2014/main" id="{2DFA179D-2886-03DB-0876-F5202020D47A}"/>
              </a:ext>
            </a:extLst>
          </p:cNvPr>
          <p:cNvSpPr/>
          <p:nvPr userDrawn="1"/>
        </p:nvSpPr>
        <p:spPr bwMode="auto">
          <a:xfrm rot="21300000">
            <a:off x="8700896" y="913104"/>
            <a:ext cx="1654930" cy="2144936"/>
          </a:xfrm>
          <a:custGeom>
            <a:avLst/>
            <a:gdLst>
              <a:gd name="connsiteX0" fmla="*/ 42435 w 1260000"/>
              <a:gd name="connsiteY0" fmla="*/ 0 h 1561600"/>
              <a:gd name="connsiteX1" fmla="*/ 1217565 w 1260000"/>
              <a:gd name="connsiteY1" fmla="*/ 0 h 1561600"/>
              <a:gd name="connsiteX2" fmla="*/ 1260000 w 1260000"/>
              <a:gd name="connsiteY2" fmla="*/ 42435 h 1561600"/>
              <a:gd name="connsiteX3" fmla="*/ 1260000 w 1260000"/>
              <a:gd name="connsiteY3" fmla="*/ 44416 h 1561600"/>
              <a:gd name="connsiteX4" fmla="*/ 1260000 w 1260000"/>
              <a:gd name="connsiteY4" fmla="*/ 230755 h 1561600"/>
              <a:gd name="connsiteX5" fmla="*/ 1260000 w 1260000"/>
              <a:gd name="connsiteY5" fmla="*/ 1258163 h 1561600"/>
              <a:gd name="connsiteX6" fmla="*/ 630000 w 1260000"/>
              <a:gd name="connsiteY6" fmla="*/ 1561600 h 1561600"/>
              <a:gd name="connsiteX7" fmla="*/ 0 w 1260000"/>
              <a:gd name="connsiteY7" fmla="*/ 1258163 h 1561600"/>
              <a:gd name="connsiteX8" fmla="*/ 0 w 1260000"/>
              <a:gd name="connsiteY8" fmla="*/ 230755 h 1561600"/>
              <a:gd name="connsiteX9" fmla="*/ 0 w 1260000"/>
              <a:gd name="connsiteY9" fmla="*/ 44416 h 1561600"/>
              <a:gd name="connsiteX10" fmla="*/ 0 w 1260000"/>
              <a:gd name="connsiteY10" fmla="*/ 42435 h 1561600"/>
              <a:gd name="connsiteX11" fmla="*/ 42435 w 1260000"/>
              <a:gd name="connsiteY11" fmla="*/ 0 h 156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0000" h="1561600">
                <a:moveTo>
                  <a:pt x="42435" y="0"/>
                </a:moveTo>
                <a:lnTo>
                  <a:pt x="1217565" y="0"/>
                </a:lnTo>
                <a:cubicBezTo>
                  <a:pt x="1241001" y="0"/>
                  <a:pt x="1260000" y="18999"/>
                  <a:pt x="1260000" y="42435"/>
                </a:cubicBezTo>
                <a:lnTo>
                  <a:pt x="1260000" y="44416"/>
                </a:lnTo>
                <a:lnTo>
                  <a:pt x="1260000" y="230755"/>
                </a:lnTo>
                <a:lnTo>
                  <a:pt x="1260000" y="1258163"/>
                </a:lnTo>
                <a:lnTo>
                  <a:pt x="630000" y="1561600"/>
                </a:lnTo>
                <a:lnTo>
                  <a:pt x="0" y="1258163"/>
                </a:lnTo>
                <a:lnTo>
                  <a:pt x="0" y="230755"/>
                </a:lnTo>
                <a:lnTo>
                  <a:pt x="0" y="44416"/>
                </a:lnTo>
                <a:lnTo>
                  <a:pt x="0" y="42435"/>
                </a:lnTo>
                <a:cubicBezTo>
                  <a:pt x="0" y="18999"/>
                  <a:pt x="18999" y="0"/>
                  <a:pt x="42435" y="0"/>
                </a:cubicBezTo>
                <a:close/>
              </a:path>
            </a:pathLst>
          </a:custGeom>
          <a:solidFill>
            <a:srgbClr val="FFFFFF"/>
          </a:solidFill>
          <a:ln>
            <a:noFill/>
            <a:headEnd type="none" w="med" len="med"/>
            <a:tailEnd type="none" w="med" len="med"/>
          </a:ln>
          <a:effectLst>
            <a:outerShdw blurRad="63500" sx="102000" sy="102000" algn="ctr" rotWithShape="0">
              <a:schemeClr val="tx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3947380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 Gre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F01B8D-3592-964F-4E52-E45AC827D591}"/>
              </a:ext>
            </a:extLst>
          </p:cNvPr>
          <p:cNvSpPr/>
          <p:nvPr userDrawn="1"/>
        </p:nvSpPr>
        <p:spPr bwMode="auto">
          <a:xfrm>
            <a:off x="10490200" y="0"/>
            <a:ext cx="1701800" cy="16989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1782B3BF-88B3-EB4B-A1EE-255E16386333}"/>
              </a:ext>
            </a:extLst>
          </p:cNvPr>
          <p:cNvSpPr/>
          <p:nvPr userDrawn="1"/>
        </p:nvSpPr>
        <p:spPr bwMode="auto">
          <a:xfrm>
            <a:off x="0" y="0"/>
            <a:ext cx="12192000" cy="15240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2" y="457200"/>
            <a:ext cx="10879837" cy="615553"/>
          </a:xfrm>
        </p:spPr>
        <p:txBody>
          <a:bodyPr/>
          <a:lstStyle/>
          <a:p>
            <a:r>
              <a:rPr lang="en-US"/>
              <a:t>Click to edit Master title style</a:t>
            </a:r>
          </a:p>
        </p:txBody>
      </p:sp>
      <p:sp>
        <p:nvSpPr>
          <p:cNvPr id="5" name="Footer Placeholder 4">
            <a:extLst>
              <a:ext uri="{FF2B5EF4-FFF2-40B4-BE49-F238E27FC236}">
                <a16:creationId xmlns:a16="http://schemas.microsoft.com/office/drawing/2014/main" id="{4436E085-E5B2-A8FC-FE9B-A023AF491015}"/>
              </a:ext>
            </a:extLst>
          </p:cNvPr>
          <p:cNvSpPr>
            <a:spLocks noGrp="1"/>
          </p:cNvSpPr>
          <p:nvPr>
            <p:ph type="ftr" sz="quarter" idx="10"/>
          </p:nvPr>
        </p:nvSpPr>
        <p:spPr/>
        <p:txBody>
          <a:bodyPr/>
          <a:lstStyle/>
          <a:p>
            <a:endParaRPr lang="en-AU"/>
          </a:p>
        </p:txBody>
      </p:sp>
      <p:sp>
        <p:nvSpPr>
          <p:cNvPr id="6" name="Slide Number Placeholder 5">
            <a:extLst>
              <a:ext uri="{FF2B5EF4-FFF2-40B4-BE49-F238E27FC236}">
                <a16:creationId xmlns:a16="http://schemas.microsoft.com/office/drawing/2014/main" id="{B26AF2ED-1F82-B353-E381-54C2BC982082}"/>
              </a:ext>
            </a:extLst>
          </p:cNvPr>
          <p:cNvSpPr>
            <a:spLocks noGrp="1"/>
          </p:cNvSpPr>
          <p:nvPr>
            <p:ph type="sldNum" sz="quarter" idx="11"/>
          </p:nvPr>
        </p:nvSpPr>
        <p:spPr/>
        <p:txBody>
          <a:bodyPr/>
          <a:lstStyle/>
          <a:p>
            <a:fld id="{E0403A97-75E0-4C92-8510-87802C6F8274}" type="slidenum">
              <a:rPr lang="en-AU" smtClean="0"/>
              <a:pPr/>
              <a:t>‹#›</a:t>
            </a:fld>
            <a:endParaRPr lang="en-AU"/>
          </a:p>
        </p:txBody>
      </p:sp>
      <p:sp>
        <p:nvSpPr>
          <p:cNvPr id="11" name="Content Placeholder 3">
            <a:extLst>
              <a:ext uri="{FF2B5EF4-FFF2-40B4-BE49-F238E27FC236}">
                <a16:creationId xmlns:a16="http://schemas.microsoft.com/office/drawing/2014/main" id="{B491F7C0-196C-A427-ECCA-430AFE974C3B}"/>
              </a:ext>
            </a:extLst>
          </p:cNvPr>
          <p:cNvSpPr>
            <a:spLocks noGrp="1"/>
          </p:cNvSpPr>
          <p:nvPr>
            <p:ph sz="quarter" idx="12"/>
          </p:nvPr>
        </p:nvSpPr>
        <p:spPr>
          <a:xfrm>
            <a:off x="584200" y="1729896"/>
            <a:ext cx="11018838" cy="453914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68219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0DBE8C90-D7E5-E5BD-2167-E2AD02978A4F}"/>
              </a:ext>
            </a:extLst>
          </p:cNvPr>
          <p:cNvSpPr>
            <a:spLocks noGrp="1"/>
          </p:cNvSpPr>
          <p:nvPr>
            <p:ph type="ftr" sz="quarter" idx="10"/>
          </p:nvPr>
        </p:nvSpPr>
        <p:spPr/>
        <p:txBody>
          <a:bodyPr/>
          <a:lstStyle/>
          <a:p>
            <a:endParaRPr lang="en-AU"/>
          </a:p>
        </p:txBody>
      </p:sp>
      <p:sp>
        <p:nvSpPr>
          <p:cNvPr id="4" name="Slide Number Placeholder 3">
            <a:extLst>
              <a:ext uri="{FF2B5EF4-FFF2-40B4-BE49-F238E27FC236}">
                <a16:creationId xmlns:a16="http://schemas.microsoft.com/office/drawing/2014/main" id="{491FF2D3-68BD-FF79-3719-C2433BBB70DA}"/>
              </a:ext>
            </a:extLst>
          </p:cNvPr>
          <p:cNvSpPr>
            <a:spLocks noGrp="1"/>
          </p:cNvSpPr>
          <p:nvPr>
            <p:ph type="sldNum" sz="quarter" idx="11"/>
          </p:nvPr>
        </p:nvSpPr>
        <p:spPr/>
        <p:txBody>
          <a:bodyPr/>
          <a:lstStyle/>
          <a:p>
            <a:fld id="{E0403A97-75E0-4C92-8510-87802C6F8274}" type="slidenum">
              <a:rPr lang="en-AU" smtClean="0"/>
              <a:pPr/>
              <a:t>‹#›</a:t>
            </a:fld>
            <a:endParaRPr lang="en-AU"/>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9976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mall title - Gre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84946F-E248-E991-BC3E-EEE19D6618DD}"/>
              </a:ext>
            </a:extLst>
          </p:cNvPr>
          <p:cNvSpPr/>
          <p:nvPr userDrawn="1"/>
        </p:nvSpPr>
        <p:spPr bwMode="auto">
          <a:xfrm>
            <a:off x="10490200" y="0"/>
            <a:ext cx="1701800" cy="16989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DB1E4D28-E7A5-87C5-94AD-3CFEC1962A82}"/>
              </a:ext>
            </a:extLst>
          </p:cNvPr>
          <p:cNvSpPr/>
          <p:nvPr userDrawn="1"/>
        </p:nvSpPr>
        <p:spPr bwMode="auto">
          <a:xfrm>
            <a:off x="0" y="0"/>
            <a:ext cx="12192000" cy="762000"/>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46304"/>
            <a:ext cx="5508419" cy="433965"/>
          </a:xfrm>
        </p:spPr>
        <p:txBody>
          <a:bodyPr tIns="64008"/>
          <a:lstStyle>
            <a:lvl1pPr>
              <a:defRPr sz="2400" spc="0">
                <a:latin typeface="+mj-lt"/>
                <a:cs typeface="Segoe UI" panose="020B0502040204020203" pitchFamily="34" charset="0"/>
              </a:defRPr>
            </a:lvl1pPr>
          </a:lstStyle>
          <a:p>
            <a:r>
              <a:rPr lang="en-US"/>
              <a:t>Click to edit Master title style</a:t>
            </a:r>
          </a:p>
        </p:txBody>
      </p:sp>
      <p:sp>
        <p:nvSpPr>
          <p:cNvPr id="3" name="Footer Placeholder 2">
            <a:extLst>
              <a:ext uri="{FF2B5EF4-FFF2-40B4-BE49-F238E27FC236}">
                <a16:creationId xmlns:a16="http://schemas.microsoft.com/office/drawing/2014/main" id="{B825924A-6371-42E1-5536-8B63360A87D0}"/>
              </a:ext>
            </a:extLst>
          </p:cNvPr>
          <p:cNvSpPr>
            <a:spLocks noGrp="1"/>
          </p:cNvSpPr>
          <p:nvPr>
            <p:ph type="ftr" sz="quarter" idx="10"/>
          </p:nvPr>
        </p:nvSpPr>
        <p:spPr/>
        <p:txBody>
          <a:bodyPr/>
          <a:lstStyle/>
          <a:p>
            <a:endParaRPr lang="en-AU"/>
          </a:p>
        </p:txBody>
      </p:sp>
      <p:sp>
        <p:nvSpPr>
          <p:cNvPr id="4" name="Slide Number Placeholder 3">
            <a:extLst>
              <a:ext uri="{FF2B5EF4-FFF2-40B4-BE49-F238E27FC236}">
                <a16:creationId xmlns:a16="http://schemas.microsoft.com/office/drawing/2014/main" id="{ECE437F3-C495-FD86-E530-8C25D29A578B}"/>
              </a:ext>
            </a:extLst>
          </p:cNvPr>
          <p:cNvSpPr>
            <a:spLocks noGrp="1"/>
          </p:cNvSpPr>
          <p:nvPr>
            <p:ph type="sldNum" sz="quarter" idx="11"/>
          </p:nvPr>
        </p:nvSpPr>
        <p:spPr/>
        <p:txBody>
          <a:bodyPr/>
          <a:lstStyle/>
          <a:p>
            <a:fld id="{E0403A97-75E0-4C92-8510-87802C6F8274}" type="slidenum">
              <a:rPr lang="en-AU" smtClean="0"/>
              <a:pPr/>
              <a:t>‹#›</a:t>
            </a:fld>
            <a:endParaRPr lang="en-AU"/>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mall title - Whit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84946F-E248-E991-BC3E-EEE19D6618DD}"/>
              </a:ext>
            </a:extLst>
          </p:cNvPr>
          <p:cNvSpPr/>
          <p:nvPr userDrawn="1"/>
        </p:nvSpPr>
        <p:spPr bwMode="auto">
          <a:xfrm>
            <a:off x="10490200" y="0"/>
            <a:ext cx="1701800" cy="169892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46304"/>
            <a:ext cx="5508419" cy="433965"/>
          </a:xfrm>
        </p:spPr>
        <p:txBody>
          <a:bodyPr tIns="64008"/>
          <a:lstStyle>
            <a:lvl1pPr>
              <a:defRPr sz="2400" spc="0">
                <a:latin typeface="+mj-lt"/>
                <a:cs typeface="Segoe UI" panose="020B0502040204020203" pitchFamily="34" charset="0"/>
              </a:defRPr>
            </a:lvl1pPr>
          </a:lstStyle>
          <a:p>
            <a:r>
              <a:rPr lang="en-US"/>
              <a:t>Click to edit Master title style</a:t>
            </a:r>
          </a:p>
        </p:txBody>
      </p:sp>
      <p:sp>
        <p:nvSpPr>
          <p:cNvPr id="3" name="Footer Placeholder 2">
            <a:extLst>
              <a:ext uri="{FF2B5EF4-FFF2-40B4-BE49-F238E27FC236}">
                <a16:creationId xmlns:a16="http://schemas.microsoft.com/office/drawing/2014/main" id="{B825924A-6371-42E1-5536-8B63360A87D0}"/>
              </a:ext>
            </a:extLst>
          </p:cNvPr>
          <p:cNvSpPr>
            <a:spLocks noGrp="1"/>
          </p:cNvSpPr>
          <p:nvPr>
            <p:ph type="ftr" sz="quarter" idx="10"/>
          </p:nvPr>
        </p:nvSpPr>
        <p:spPr/>
        <p:txBody>
          <a:bodyPr/>
          <a:lstStyle/>
          <a:p>
            <a:endParaRPr lang="en-AU"/>
          </a:p>
        </p:txBody>
      </p:sp>
      <p:sp>
        <p:nvSpPr>
          <p:cNvPr id="4" name="Slide Number Placeholder 3">
            <a:extLst>
              <a:ext uri="{FF2B5EF4-FFF2-40B4-BE49-F238E27FC236}">
                <a16:creationId xmlns:a16="http://schemas.microsoft.com/office/drawing/2014/main" id="{ECE437F3-C495-FD86-E530-8C25D29A578B}"/>
              </a:ext>
            </a:extLst>
          </p:cNvPr>
          <p:cNvSpPr>
            <a:spLocks noGrp="1"/>
          </p:cNvSpPr>
          <p:nvPr>
            <p:ph type="sldNum" sz="quarter" idx="11"/>
          </p:nvPr>
        </p:nvSpPr>
        <p:spPr/>
        <p:txBody>
          <a:bodyPr/>
          <a:lstStyle/>
          <a:p>
            <a:fld id="{E0403A97-75E0-4C92-8510-87802C6F8274}" type="slidenum">
              <a:rPr lang="en-AU" smtClean="0"/>
              <a:pPr/>
              <a:t>‹#›</a:t>
            </a:fld>
            <a:endParaRPr lang="en-AU"/>
          </a:p>
        </p:txBody>
      </p:sp>
    </p:spTree>
    <p:extLst>
      <p:ext uri="{BB962C8B-B14F-4D97-AF65-F5344CB8AC3E}">
        <p14:creationId xmlns:p14="http://schemas.microsoft.com/office/powerpoint/2010/main" val="13960064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mall title - Blue">
    <p:bg>
      <p:bgPr>
        <a:solidFill>
          <a:schemeClr val="tx2"/>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84946F-E248-E991-BC3E-EEE19D6618DD}"/>
              </a:ext>
            </a:extLst>
          </p:cNvPr>
          <p:cNvSpPr/>
          <p:nvPr userDrawn="1"/>
        </p:nvSpPr>
        <p:spPr bwMode="auto">
          <a:xfrm>
            <a:off x="10490200" y="0"/>
            <a:ext cx="1701800" cy="16989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46304"/>
            <a:ext cx="5508419" cy="433965"/>
          </a:xfrm>
        </p:spPr>
        <p:txBody>
          <a:bodyPr tIns="64008"/>
          <a:lstStyle>
            <a:lvl1pPr>
              <a:defRPr lang="en-US" sz="2400" b="1" kern="1200" cap="none" spc="50" baseline="0" dirty="0">
                <a:ln>
                  <a:noFill/>
                </a:ln>
                <a:gradFill flip="none" rotWithShape="1">
                  <a:gsLst>
                    <a:gs pos="10000">
                      <a:schemeClr val="accent1">
                        <a:lumMod val="60000"/>
                        <a:lumOff val="40000"/>
                      </a:schemeClr>
                    </a:gs>
                    <a:gs pos="35000">
                      <a:schemeClr val="accent1">
                        <a:lumMod val="40000"/>
                        <a:lumOff val="60000"/>
                      </a:schemeClr>
                    </a:gs>
                    <a:gs pos="53000">
                      <a:schemeClr val="tx2">
                        <a:lumMod val="25000"/>
                        <a:lumOff val="75000"/>
                      </a:schemeClr>
                    </a:gs>
                    <a:gs pos="85000">
                      <a:schemeClr val="tx2">
                        <a:lumMod val="10000"/>
                        <a:lumOff val="90000"/>
                      </a:schemeClr>
                    </a:gs>
                  </a:gsLst>
                  <a:lin ang="13500000" scaled="1"/>
                  <a:tileRect/>
                </a:gradFill>
                <a:effectLst/>
                <a:latin typeface="+mj-lt"/>
                <a:ea typeface="+mn-ea"/>
                <a:cs typeface="Segoe UI" pitchFamily="34" charset="0"/>
              </a:defRPr>
            </a:lvl1pPr>
          </a:lstStyle>
          <a:p>
            <a:r>
              <a:rPr lang="en-US"/>
              <a:t>Click to edit Master title style</a:t>
            </a:r>
          </a:p>
        </p:txBody>
      </p:sp>
      <p:sp>
        <p:nvSpPr>
          <p:cNvPr id="3" name="Footer Placeholder 2">
            <a:extLst>
              <a:ext uri="{FF2B5EF4-FFF2-40B4-BE49-F238E27FC236}">
                <a16:creationId xmlns:a16="http://schemas.microsoft.com/office/drawing/2014/main" id="{B825924A-6371-42E1-5536-8B63360A87D0}"/>
              </a:ext>
            </a:extLst>
          </p:cNvPr>
          <p:cNvSpPr>
            <a:spLocks noGrp="1"/>
          </p:cNvSpPr>
          <p:nvPr>
            <p:ph type="ftr" sz="quarter" idx="10"/>
          </p:nvPr>
        </p:nvSpPr>
        <p:spPr/>
        <p:txBody>
          <a:bodyPr/>
          <a:lstStyle>
            <a:lvl1pPr>
              <a:defRPr lang="en-AU" sz="1050" b="1" kern="1200" cap="none" spc="50" baseline="0" dirty="0">
                <a:ln>
                  <a:noFill/>
                </a:ln>
                <a:gradFill flip="none" rotWithShape="1">
                  <a:gsLst>
                    <a:gs pos="10000">
                      <a:schemeClr val="accent1">
                        <a:lumMod val="60000"/>
                        <a:lumOff val="40000"/>
                      </a:schemeClr>
                    </a:gs>
                    <a:gs pos="35000">
                      <a:schemeClr val="accent1">
                        <a:lumMod val="40000"/>
                        <a:lumOff val="60000"/>
                      </a:schemeClr>
                    </a:gs>
                    <a:gs pos="53000">
                      <a:schemeClr val="tx2">
                        <a:lumMod val="25000"/>
                        <a:lumOff val="75000"/>
                      </a:schemeClr>
                    </a:gs>
                    <a:gs pos="85000">
                      <a:schemeClr val="tx2">
                        <a:lumMod val="10000"/>
                        <a:lumOff val="90000"/>
                      </a:schemeClr>
                    </a:gs>
                  </a:gsLst>
                  <a:lin ang="13500000" scaled="1"/>
                  <a:tileRect/>
                </a:gradFill>
                <a:effectLst/>
                <a:latin typeface="+mj-lt"/>
                <a:ea typeface="+mn-ea"/>
                <a:cs typeface="Segoe UI" pitchFamily="34" charset="0"/>
              </a:defRPr>
            </a:lvl1pPr>
          </a:lstStyle>
          <a:p>
            <a:endParaRPr lang="en-AU"/>
          </a:p>
        </p:txBody>
      </p:sp>
      <p:sp>
        <p:nvSpPr>
          <p:cNvPr id="4" name="Slide Number Placeholder 3">
            <a:extLst>
              <a:ext uri="{FF2B5EF4-FFF2-40B4-BE49-F238E27FC236}">
                <a16:creationId xmlns:a16="http://schemas.microsoft.com/office/drawing/2014/main" id="{ECE437F3-C495-FD86-E530-8C25D29A578B}"/>
              </a:ext>
            </a:extLst>
          </p:cNvPr>
          <p:cNvSpPr>
            <a:spLocks noGrp="1"/>
          </p:cNvSpPr>
          <p:nvPr>
            <p:ph type="sldNum" sz="quarter" idx="11"/>
          </p:nvPr>
        </p:nvSpPr>
        <p:spPr>
          <a:xfrm>
            <a:off x="9156047" y="6346571"/>
            <a:ext cx="2743200" cy="226216"/>
          </a:xfrm>
          <a:noFill/>
        </p:spPr>
        <p:txBody>
          <a:bodyPr wrap="square" lIns="0" tIns="64008" rIns="0" bIns="0" rtlCol="0">
            <a:spAutoFit/>
            <a:scene3d>
              <a:camera prst="orthographicFront"/>
              <a:lightRig rig="threePt" dir="t"/>
            </a:scene3d>
          </a:bodyPr>
          <a:lstStyle>
            <a:lvl1pPr algn="r">
              <a:defRPr lang="en-AU" sz="1050" b="1" smtClean="0">
                <a:gradFill flip="none" rotWithShape="1">
                  <a:gsLst>
                    <a:gs pos="10000">
                      <a:schemeClr val="accent1">
                        <a:lumMod val="60000"/>
                        <a:lumOff val="40000"/>
                      </a:schemeClr>
                    </a:gs>
                    <a:gs pos="35000">
                      <a:schemeClr val="accent1">
                        <a:lumMod val="40000"/>
                        <a:lumOff val="60000"/>
                      </a:schemeClr>
                    </a:gs>
                    <a:gs pos="53000">
                      <a:schemeClr val="tx2">
                        <a:lumMod val="25000"/>
                        <a:lumOff val="75000"/>
                      </a:schemeClr>
                    </a:gs>
                    <a:gs pos="85000">
                      <a:schemeClr val="tx2">
                        <a:lumMod val="10000"/>
                        <a:lumOff val="90000"/>
                      </a:schemeClr>
                    </a:gs>
                  </a:gsLst>
                  <a:lin ang="13500000" scaled="1"/>
                  <a:tileRect/>
                </a:gradFill>
              </a:defRPr>
            </a:lvl1pPr>
          </a:lstStyle>
          <a:p>
            <a:pPr defTabSz="932742">
              <a:spcBef>
                <a:spcPct val="0"/>
              </a:spcBef>
            </a:pPr>
            <a:fld id="{E0403A97-75E0-4C92-8510-87802C6F8274}" type="slidenum">
              <a:rPr lang="en-AU" smtClean="0"/>
              <a:pPr defTabSz="932742">
                <a:spcBef>
                  <a:spcPct val="0"/>
                </a:spcBef>
              </a:pPr>
              <a:t>‹#›</a:t>
            </a:fld>
            <a:endParaRPr lang="en-AU"/>
          </a:p>
        </p:txBody>
      </p:sp>
    </p:spTree>
    <p:extLst>
      <p:ext uri="{BB962C8B-B14F-4D97-AF65-F5344CB8AC3E}">
        <p14:creationId xmlns:p14="http://schemas.microsoft.com/office/powerpoint/2010/main" val="39428527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header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751892"/>
            <a:ext cx="5507736" cy="1354217"/>
          </a:xfrm>
        </p:spPr>
        <p:txBody>
          <a:bodyPr wrap="square" anchor="ctr">
            <a:spAutoFit/>
          </a:bodyPr>
          <a:lstStyle>
            <a:lvl1pPr>
              <a:defRPr sz="4400"/>
            </a:lvl1pPr>
          </a:lstStyle>
          <a:p>
            <a:r>
              <a:rPr lang="en-US"/>
              <a:t>Click to edit Master title style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273C616E-9B45-3ADD-223B-2D3F75F1B034}"/>
              </a:ext>
            </a:extLst>
          </p:cNvPr>
          <p:cNvSpPr>
            <a:spLocks noGrp="1"/>
          </p:cNvSpPr>
          <p:nvPr>
            <p:ph type="pic" sz="quarter" idx="11" hasCustomPrompt="1"/>
          </p:nvPr>
        </p:nvSpPr>
        <p:spPr bwMode="ltGray">
          <a:xfrm>
            <a:off x="6821714" y="0"/>
            <a:ext cx="5370286" cy="6858000"/>
          </a:xfrm>
          <a:blipFill>
            <a:blip r:embed="rId2"/>
            <a:srcRect/>
            <a:stretch>
              <a:fillRect l="-13851" r="-13851"/>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header - Blu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704378" y="2751891"/>
            <a:ext cx="5725452" cy="1354217"/>
          </a:xfrm>
        </p:spPr>
        <p:txBody>
          <a:bodyPr/>
          <a:lstStyle>
            <a:lvl1pPr>
              <a:defRPr sz="4400">
                <a:gradFill flip="none" rotWithShape="1">
                  <a:gsLst>
                    <a:gs pos="10000">
                      <a:schemeClr val="accent1">
                        <a:lumMod val="60000"/>
                        <a:lumOff val="40000"/>
                      </a:schemeClr>
                    </a:gs>
                    <a:gs pos="35000">
                      <a:schemeClr val="accent1">
                        <a:lumMod val="40000"/>
                        <a:lumOff val="60000"/>
                      </a:schemeClr>
                    </a:gs>
                    <a:gs pos="53000">
                      <a:schemeClr val="tx2">
                        <a:lumMod val="25000"/>
                        <a:lumOff val="75000"/>
                      </a:schemeClr>
                    </a:gs>
                    <a:gs pos="85000">
                      <a:schemeClr val="tx2">
                        <a:lumMod val="10000"/>
                        <a:lumOff val="90000"/>
                      </a:schemeClr>
                    </a:gs>
                  </a:gsLst>
                  <a:lin ang="13500000" scaled="1"/>
                  <a:tileRect/>
                </a:gradFill>
              </a:defRPr>
            </a:lvl1pPr>
          </a:lstStyle>
          <a:p>
            <a:r>
              <a:rPr lang="en-US"/>
              <a:t>Click to edit Master title style</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C9BD90D4-DF1C-F360-A292-1FF9D0CE4AD7}"/>
              </a:ext>
            </a:extLst>
          </p:cNvPr>
          <p:cNvSpPr>
            <a:spLocks noGrp="1"/>
          </p:cNvSpPr>
          <p:nvPr>
            <p:ph type="pic" sz="quarter" idx="11" hasCustomPrompt="1"/>
          </p:nvPr>
        </p:nvSpPr>
        <p:spPr bwMode="ltGray">
          <a:xfrm>
            <a:off x="6821714" y="0"/>
            <a:ext cx="5370286" cy="6858000"/>
          </a:xfrm>
          <a:blipFill>
            <a:blip r:embed="rId2"/>
            <a:srcRect/>
            <a:stretch>
              <a:fillRect l="-13851" r="-13851"/>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125282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624096"/>
            <a:ext cx="11018520" cy="677108"/>
          </a:xfrm>
        </p:spPr>
        <p:txBody>
          <a:bodyPr anchor="ctr"/>
          <a:lstStyle>
            <a:lvl1pPr algn="ctr">
              <a:defRPr sz="4400"/>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5157216"/>
          </a:xfrm>
          <a:blipFill>
            <a:blip r:embed="rId2"/>
            <a:srcRect/>
            <a:stretch>
              <a:fillRect l="-6250" r="-6250"/>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A8F2AC-E2C2-4594-0EDE-01ED0D4E96A7}"/>
              </a:ext>
            </a:extLst>
          </p:cNvPr>
          <p:cNvSpPr/>
          <p:nvPr userDrawn="1"/>
        </p:nvSpPr>
        <p:spPr bwMode="auto">
          <a:xfrm>
            <a:off x="10490200" y="0"/>
            <a:ext cx="1701800" cy="16989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35509"/>
            <a:ext cx="11018520" cy="615553"/>
          </a:xfrm>
          <a:noFill/>
        </p:spPr>
        <p:txBody>
          <a:bodyPr wrap="square" lIns="0" tIns="0" rIns="0" bIns="0" rtlCol="0">
            <a:spAutoFit/>
            <a:scene3d>
              <a:camera prst="orthographicFront"/>
              <a:lightRig rig="threePt" dir="t"/>
            </a:scene3d>
          </a:bodyPr>
          <a:lstStyle>
            <a:lvl1pPr algn="ctr">
              <a:defRPr lang="en-US" dirty="0">
                <a:gradFill flip="none" rotWithShape="1">
                  <a:gsLst>
                    <a:gs pos="10000">
                      <a:schemeClr val="accent1">
                        <a:lumMod val="60000"/>
                        <a:lumOff val="40000"/>
                      </a:schemeClr>
                    </a:gs>
                    <a:gs pos="35000">
                      <a:schemeClr val="accent1">
                        <a:lumMod val="40000"/>
                        <a:lumOff val="60000"/>
                      </a:schemeClr>
                    </a:gs>
                    <a:gs pos="53000">
                      <a:schemeClr val="tx2">
                        <a:lumMod val="25000"/>
                        <a:lumOff val="75000"/>
                      </a:schemeClr>
                    </a:gs>
                    <a:gs pos="85000">
                      <a:schemeClr val="tx2">
                        <a:lumMod val="10000"/>
                        <a:lumOff val="90000"/>
                      </a:schemeClr>
                    </a:gs>
                  </a:gsLst>
                  <a:lin ang="13500000" scaled="1"/>
                  <a:tileRect/>
                </a:gradFill>
              </a:defRPr>
            </a:lvl1pPr>
          </a:lstStyle>
          <a:p>
            <a:pPr lvl="0"/>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gradient 1">
    <p:bg>
      <p:bgPr>
        <a:gradFill>
          <a:gsLst>
            <a:gs pos="1000">
              <a:srgbClr val="50E6FF"/>
            </a:gs>
            <a:gs pos="99000">
              <a:schemeClr val="accent3"/>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gradient 2">
    <p:bg>
      <p:bgPr>
        <a:gradFill>
          <a:gsLst>
            <a:gs pos="1000">
              <a:srgbClr val="FF9349"/>
            </a:gs>
            <a:gs pos="99000">
              <a:srgbClr val="D83B01"/>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gradient 3">
    <p:bg>
      <p:bgPr>
        <a:gradFill>
          <a:gsLst>
            <a:gs pos="99000">
              <a:schemeClr val="accent2"/>
            </a:gs>
            <a:gs pos="1000">
              <a:srgbClr val="D59DFF"/>
            </a:gs>
          </a:gsLst>
          <a:lin ang="2400000" scaled="0"/>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676076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 Blue">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 Grey">
    <p:bg>
      <p:bgPr>
        <a:solidFill>
          <a:schemeClr val="accent6">
            <a:lumMod val="20000"/>
            <a:lumOff val="8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Title Only">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326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Headline - 2">
    <p:bg>
      <p:bgPr>
        <a:solidFill>
          <a:schemeClr val="bg1"/>
        </a:solidFill>
        <a:effectLst/>
      </p:bgPr>
    </p:bg>
    <p:spTree>
      <p:nvGrpSpPr>
        <p:cNvPr id="1" name=""/>
        <p:cNvGrpSpPr/>
        <p:nvPr/>
      </p:nvGrpSpPr>
      <p:grpSpPr>
        <a:xfrm>
          <a:off x="0" y="0"/>
          <a:ext cx="0" cy="0"/>
          <a:chOff x="0" y="0"/>
          <a:chExt cx="0" cy="0"/>
        </a:xfrm>
      </p:grpSpPr>
      <p:pic>
        <p:nvPicPr>
          <p:cNvPr id="3" name="Picture 2" descr="A black and purple background&#10;&#10;Description automatically generated">
            <a:extLst>
              <a:ext uri="{FF2B5EF4-FFF2-40B4-BE49-F238E27FC236}">
                <a16:creationId xmlns:a16="http://schemas.microsoft.com/office/drawing/2014/main" id="{807741DB-618D-D627-2241-C72BED11CDFA}"/>
              </a:ext>
            </a:extLst>
          </p:cNvPr>
          <p:cNvPicPr>
            <a:picLocks noChangeAspect="1"/>
          </p:cNvPicPr>
          <p:nvPr userDrawn="1"/>
        </p:nvPicPr>
        <p:blipFill>
          <a:blip r:embed="rId2" cstate="screen">
            <a:alphaModFix amt="55000"/>
            <a:extLst>
              <a:ext uri="{28A0092B-C50C-407E-A947-70E740481C1C}">
                <a14:useLocalDpi xmlns:a14="http://schemas.microsoft.com/office/drawing/2010/main"/>
              </a:ext>
            </a:extLst>
          </a:blip>
          <a:stretch>
            <a:fillRect/>
          </a:stretch>
        </p:blipFill>
        <p:spPr>
          <a:xfrm>
            <a:off x="0" y="2227"/>
            <a:ext cx="12199747" cy="4826390"/>
          </a:xfrm>
          <a:prstGeom prst="rect">
            <a:avLst/>
          </a:prstGeom>
        </p:spPr>
      </p:pic>
      <p:sp>
        <p:nvSpPr>
          <p:cNvPr id="17" name="Title 1">
            <a:extLst>
              <a:ext uri="{FF2B5EF4-FFF2-40B4-BE49-F238E27FC236}">
                <a16:creationId xmlns:a16="http://schemas.microsoft.com/office/drawing/2014/main" id="{A8E184E3-7039-2F3B-7052-3F8D7F797F26}"/>
              </a:ext>
            </a:extLst>
          </p:cNvPr>
          <p:cNvSpPr>
            <a:spLocks noGrp="1"/>
          </p:cNvSpPr>
          <p:nvPr>
            <p:ph type="title" hasCustomPrompt="1"/>
          </p:nvPr>
        </p:nvSpPr>
        <p:spPr>
          <a:xfrm>
            <a:off x="565754" y="3013501"/>
            <a:ext cx="11060491" cy="830997"/>
          </a:xfrm>
        </p:spPr>
        <p:txBody>
          <a:bodyPr anchor="ctr"/>
          <a:lstStyle>
            <a:lvl1pPr marL="0" algn="ctr" defTabSz="932742" rtl="0" eaLnBrk="1" latinLnBrk="0" hangingPunct="1">
              <a:lnSpc>
                <a:spcPct val="100000"/>
              </a:lnSpc>
              <a:spcBef>
                <a:spcPct val="0"/>
              </a:spcBef>
              <a:buNone/>
              <a:defRPr lang="en-US" sz="5400" b="1" kern="1200" cap="none" spc="0" baseline="0" dirty="0">
                <a:ln w="3175">
                  <a:noFill/>
                </a:ln>
                <a:gradFill flip="none" rotWithShape="1">
                  <a:gsLst>
                    <a:gs pos="100000">
                      <a:schemeClr val="accent2"/>
                    </a:gs>
                    <a:gs pos="17000">
                      <a:schemeClr val="accent1"/>
                    </a:gs>
                  </a:gsLst>
                  <a:lin ang="4200000" scaled="0"/>
                  <a:tileRect/>
                </a:gradFill>
                <a:effectLst/>
                <a:latin typeface="Open Sans ExtraBold" panose="020B0606030504020204" pitchFamily="34" charset="0"/>
                <a:ea typeface="Open Sans ExtraBold" panose="020B0606030504020204" pitchFamily="34" charset="0"/>
                <a:cs typeface="Open Sans ExtraBold" panose="020B0606030504020204" pitchFamily="34" charset="0"/>
              </a:defRPr>
            </a:lvl1pPr>
          </a:lstStyle>
          <a:p>
            <a:r>
              <a:rPr lang="en-US"/>
              <a:t>Lorem ipsum dolor sit</a:t>
            </a:r>
          </a:p>
        </p:txBody>
      </p:sp>
    </p:spTree>
    <p:extLst>
      <p:ext uri="{BB962C8B-B14F-4D97-AF65-F5344CB8AC3E}">
        <p14:creationId xmlns:p14="http://schemas.microsoft.com/office/powerpoint/2010/main" val="39515639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5EE52-9F3D-4E15-83E2-689B1DA74EEC}"/>
              </a:ext>
            </a:extLst>
          </p:cNvPr>
          <p:cNvSpPr>
            <a:spLocks noGrp="1"/>
          </p:cNvSpPr>
          <p:nvPr>
            <p:ph type="title"/>
          </p:nvPr>
        </p:nvSpPr>
        <p:spPr>
          <a:xfrm>
            <a:off x="541958" y="316355"/>
            <a:ext cx="11108084" cy="451534"/>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B59E2774-27F8-41B7-9628-BA892D48E261}"/>
              </a:ext>
            </a:extLst>
          </p:cNvPr>
          <p:cNvSpPr>
            <a:spLocks noGrp="1"/>
          </p:cNvSpPr>
          <p:nvPr>
            <p:ph idx="1"/>
          </p:nvPr>
        </p:nvSpPr>
        <p:spPr>
          <a:xfrm>
            <a:off x="541958" y="974723"/>
            <a:ext cx="11108084" cy="1017458"/>
          </a:xfrm>
          <a:prstGeom prst="rect">
            <a:avLst/>
          </a:prstGeom>
        </p:spPr>
        <p:txBody>
          <a:bodyPr lIns="0" tIns="91440" rIns="0" bIns="91440"/>
          <a:lstStyle>
            <a:lvl1pPr marL="144884" indent="-144884">
              <a:lnSpc>
                <a:spcPct val="100000"/>
              </a:lnSpc>
              <a:spcBef>
                <a:spcPts val="326"/>
              </a:spcBef>
              <a:spcAft>
                <a:spcPts val="326"/>
              </a:spcAft>
              <a:defRPr sz="978" b="0" i="0">
                <a:latin typeface="Segoe UI Variable Display Semilight" pitchFamily="2" charset="0"/>
                <a:cs typeface="Segoe UI Semilight" panose="020B0402040204020203" pitchFamily="34" charset="0"/>
              </a:defRPr>
            </a:lvl1pPr>
            <a:lvl2pPr marL="331163" indent="-144884">
              <a:lnSpc>
                <a:spcPct val="100000"/>
              </a:lnSpc>
              <a:spcBef>
                <a:spcPts val="326"/>
              </a:spcBef>
              <a:spcAft>
                <a:spcPts val="326"/>
              </a:spcAft>
              <a:buFont typeface="Segoe UI Semilight" panose="020B0402040204020203" pitchFamily="34" charset="0"/>
              <a:buChar char="‑"/>
              <a:defRPr sz="978" b="0" i="0">
                <a:latin typeface="Segoe UI Variable Display Semilight" pitchFamily="2" charset="0"/>
                <a:cs typeface="Segoe UI Semilight" panose="020B0402040204020203" pitchFamily="34" charset="0"/>
              </a:defRPr>
            </a:lvl2pPr>
            <a:lvl3pPr marL="517443" indent="-144884">
              <a:lnSpc>
                <a:spcPct val="100000"/>
              </a:lnSpc>
              <a:spcBef>
                <a:spcPts val="326"/>
              </a:spcBef>
              <a:spcAft>
                <a:spcPts val="326"/>
              </a:spcAft>
              <a:buFont typeface="Courier New" panose="02070309020205020404" pitchFamily="49" charset="0"/>
              <a:buChar char="o"/>
              <a:defRPr sz="978" b="0" i="0">
                <a:latin typeface="Segoe UI Variable Display Semilight" pitchFamily="2" charset="0"/>
                <a:cs typeface="Segoe UI Semilight" panose="020B0402040204020203" pitchFamily="34" charset="0"/>
              </a:defRPr>
            </a:lvl3pPr>
            <a:lvl4pPr marL="703722" indent="-144884">
              <a:lnSpc>
                <a:spcPct val="100000"/>
              </a:lnSpc>
              <a:spcBef>
                <a:spcPts val="326"/>
              </a:spcBef>
              <a:spcAft>
                <a:spcPts val="326"/>
              </a:spcAft>
              <a:buFont typeface="Wingdings" panose="05000000000000000000" pitchFamily="2" charset="2"/>
              <a:buChar char="§"/>
              <a:defRPr sz="978" b="0" i="0">
                <a:latin typeface="Segoe UI Variable Display Semilight" pitchFamily="2" charset="0"/>
                <a:cs typeface="Segoe UI Semilight" panose="020B0402040204020203" pitchFamily="34" charset="0"/>
              </a:defRPr>
            </a:lvl4pPr>
            <a:lvl5pPr>
              <a:defRPr sz="978">
                <a:latin typeface="Segoe UI Semilight" panose="020B0402040204020203" pitchFamily="34" charset="0"/>
                <a:cs typeface="Segoe UI Semilight" panose="020B04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Content Placeholder 2">
            <a:extLst>
              <a:ext uri="{FF2B5EF4-FFF2-40B4-BE49-F238E27FC236}">
                <a16:creationId xmlns:a16="http://schemas.microsoft.com/office/drawing/2014/main" id="{24DC2842-A293-4356-B98C-DB84EE48CF5C}"/>
              </a:ext>
            </a:extLst>
          </p:cNvPr>
          <p:cNvSpPr>
            <a:spLocks noGrp="1"/>
          </p:cNvSpPr>
          <p:nvPr>
            <p:ph idx="15"/>
          </p:nvPr>
        </p:nvSpPr>
        <p:spPr>
          <a:xfrm>
            <a:off x="541958" y="6356351"/>
            <a:ext cx="11108084" cy="335156"/>
          </a:xfrm>
          <a:prstGeom prst="rect">
            <a:avLst/>
          </a:prstGeom>
        </p:spPr>
        <p:txBody>
          <a:bodyPr lIns="0" tIns="91440" rIns="0" bIns="91440"/>
          <a:lstStyle>
            <a:lvl1pPr marL="0" indent="0">
              <a:lnSpc>
                <a:spcPct val="100000"/>
              </a:lnSpc>
              <a:spcBef>
                <a:spcPts val="326"/>
              </a:spcBef>
              <a:spcAft>
                <a:spcPts val="326"/>
              </a:spcAft>
              <a:buNone/>
              <a:defRPr sz="978" b="0" i="0">
                <a:latin typeface="Segoe UI Variable Display Semilight" pitchFamily="2" charset="0"/>
                <a:cs typeface="Segoe UI Semilight" panose="020B0402040204020203" pitchFamily="34" charset="0"/>
              </a:defRPr>
            </a:lvl1pPr>
            <a:lvl2pPr marL="331163" indent="-144884">
              <a:lnSpc>
                <a:spcPct val="100000"/>
              </a:lnSpc>
              <a:spcBef>
                <a:spcPts val="326"/>
              </a:spcBef>
              <a:spcAft>
                <a:spcPts val="326"/>
              </a:spcAft>
              <a:buFont typeface="Segoe UI Semilight" panose="020B0402040204020203" pitchFamily="34" charset="0"/>
              <a:buChar char="‑"/>
              <a:defRPr sz="978">
                <a:latin typeface="Segoe UI Semilight" panose="020B0402040204020203" pitchFamily="34" charset="0"/>
                <a:cs typeface="Segoe UI Semilight" panose="020B0402040204020203" pitchFamily="34" charset="0"/>
              </a:defRPr>
            </a:lvl2pPr>
            <a:lvl3pPr marL="517443" indent="-144884">
              <a:lnSpc>
                <a:spcPct val="100000"/>
              </a:lnSpc>
              <a:spcBef>
                <a:spcPts val="326"/>
              </a:spcBef>
              <a:spcAft>
                <a:spcPts val="326"/>
              </a:spcAft>
              <a:buFont typeface="Courier New" panose="02070309020205020404" pitchFamily="49" charset="0"/>
              <a:buChar char="o"/>
              <a:defRPr sz="978">
                <a:latin typeface="Segoe UI Semilight" panose="020B0402040204020203" pitchFamily="34" charset="0"/>
                <a:cs typeface="Segoe UI Semilight" panose="020B0402040204020203" pitchFamily="34" charset="0"/>
              </a:defRPr>
            </a:lvl3pPr>
            <a:lvl4pPr marL="703722" indent="-144884">
              <a:lnSpc>
                <a:spcPct val="100000"/>
              </a:lnSpc>
              <a:spcBef>
                <a:spcPts val="326"/>
              </a:spcBef>
              <a:spcAft>
                <a:spcPts val="326"/>
              </a:spcAft>
              <a:buFont typeface="Wingdings" panose="05000000000000000000" pitchFamily="2" charset="2"/>
              <a:buChar char="§"/>
              <a:defRPr sz="978">
                <a:latin typeface="Segoe UI Semilight" panose="020B0402040204020203" pitchFamily="34" charset="0"/>
                <a:cs typeface="Segoe UI Semilight" panose="020B0402040204020203" pitchFamily="34" charset="0"/>
              </a:defRPr>
            </a:lvl4pPr>
            <a:lvl5pPr>
              <a:defRPr sz="978">
                <a:latin typeface="Segoe UI Semilight" panose="020B0402040204020203" pitchFamily="34" charset="0"/>
                <a:cs typeface="Segoe UI Semilight" panose="020B0402040204020203" pitchFamily="34" charset="0"/>
              </a:defRPr>
            </a:lvl5pPr>
          </a:lstStyle>
          <a:p>
            <a:pPr lvl="0"/>
            <a:r>
              <a:rPr lang="en-US"/>
              <a:t>Click to edit Master text styles</a:t>
            </a:r>
          </a:p>
        </p:txBody>
      </p:sp>
      <p:sp>
        <p:nvSpPr>
          <p:cNvPr id="14" name="Text Placeholder 8">
            <a:extLst>
              <a:ext uri="{FF2B5EF4-FFF2-40B4-BE49-F238E27FC236}">
                <a16:creationId xmlns:a16="http://schemas.microsoft.com/office/drawing/2014/main" id="{F5D3196B-CF6C-4C8D-B90F-7C6015E9DC7A}"/>
              </a:ext>
            </a:extLst>
          </p:cNvPr>
          <p:cNvSpPr>
            <a:spLocks noGrp="1"/>
          </p:cNvSpPr>
          <p:nvPr>
            <p:ph type="body" sz="quarter" idx="16" hasCustomPrompt="1"/>
          </p:nvPr>
        </p:nvSpPr>
        <p:spPr>
          <a:xfrm>
            <a:off x="541958" y="103570"/>
            <a:ext cx="11109960" cy="175561"/>
          </a:xfrm>
          <a:prstGeom prst="rect">
            <a:avLst/>
          </a:prstGeom>
        </p:spPr>
        <p:txBody>
          <a:bodyPr lIns="0" rIns="0" anchor="ctr"/>
          <a:lstStyle>
            <a:lvl1pPr marL="0" indent="0">
              <a:buNone/>
              <a:defRPr sz="1141" spc="41" baseline="0">
                <a:solidFill>
                  <a:schemeClr val="tx2">
                    <a:lumMod val="20000"/>
                    <a:lumOff val="80000"/>
                  </a:schemeClr>
                </a:solidFill>
                <a:latin typeface="Segoe UI" panose="020B0502040204020203" pitchFamily="34" charset="0"/>
                <a:cs typeface="Segoe UI" panose="020B0502040204020203" pitchFamily="34" charset="0"/>
              </a:defRPr>
            </a:lvl1pPr>
            <a:lvl2pPr>
              <a:defRPr sz="1141">
                <a:latin typeface="Segoe UI Semilight" panose="020B0402040204020203" pitchFamily="34" charset="0"/>
                <a:cs typeface="Segoe UI Semilight" panose="020B0402040204020203" pitchFamily="34" charset="0"/>
              </a:defRPr>
            </a:lvl2pPr>
            <a:lvl3pPr>
              <a:defRPr sz="1141">
                <a:latin typeface="Segoe UI Semilight" panose="020B0402040204020203" pitchFamily="34" charset="0"/>
                <a:cs typeface="Segoe UI Semilight" panose="020B0402040204020203" pitchFamily="34" charset="0"/>
              </a:defRPr>
            </a:lvl3pPr>
            <a:lvl4pPr>
              <a:defRPr sz="1141">
                <a:latin typeface="Segoe UI Semilight" panose="020B0402040204020203" pitchFamily="34" charset="0"/>
                <a:cs typeface="Segoe UI Semilight" panose="020B0402040204020203" pitchFamily="34" charset="0"/>
              </a:defRPr>
            </a:lvl4pPr>
            <a:lvl5pPr>
              <a:defRPr sz="1141">
                <a:latin typeface="Segoe UI Semilight" panose="020B0402040204020203" pitchFamily="34" charset="0"/>
                <a:cs typeface="Segoe UI Semilight" panose="020B0402040204020203" pitchFamily="34" charset="0"/>
              </a:defRPr>
            </a:lvl5pPr>
          </a:lstStyle>
          <a:p>
            <a:r>
              <a:rPr lang="en-US" sz="1141">
                <a:solidFill>
                  <a:schemeClr val="accent3"/>
                </a:solidFill>
              </a:rPr>
              <a:t>Click to edit Master title style</a:t>
            </a:r>
          </a:p>
        </p:txBody>
      </p:sp>
    </p:spTree>
    <p:extLst>
      <p:ext uri="{BB962C8B-B14F-4D97-AF65-F5344CB8AC3E}">
        <p14:creationId xmlns:p14="http://schemas.microsoft.com/office/powerpoint/2010/main" val="178517109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614849" y="2977542"/>
            <a:ext cx="4127692" cy="902918"/>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055582475"/>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30" orient="horz" pos="845">
          <p15:clr>
            <a:srgbClr val="5ACBF0"/>
          </p15:clr>
        </p15:guide>
        <p15:guide id="32" orient="horz" pos="6336">
          <p15:clr>
            <a:srgbClr val="5ACBF0"/>
          </p15:clr>
        </p15:guide>
        <p15:guide id="33" pos="10715">
          <p15:clr>
            <a:srgbClr val="5ACBF0"/>
          </p15:clr>
        </p15:guide>
        <p15:guide id="34" pos="1201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03552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523887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98816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67252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76192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425470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image" Target="../media/image25.png"/><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image" Target="../media/image24.emf"/><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theme" Target="../theme/theme2.xml"/><Relationship Id="rId8" Type="http://schemas.openxmlformats.org/officeDocument/2006/relationships/slideLayout" Target="../slideLayouts/slideLayout46.xml"/><Relationship Id="rId3"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0A0B1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40">
            <a:extLst>
              <a:ext uri="{96DAC541-7B7A-43D3-8B79-37D633B846F1}">
                <asvg:svgBlip xmlns:asvg="http://schemas.microsoft.com/office/drawing/2016/SVG/main" r:embed="rId4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864194274"/>
      </p:ext>
    </p:extLst>
  </p:cSld>
  <p:clrMap bg1="dk1" tx1="lt1" bg2="dk2" tx2="lt2" accent1="accent1" accent2="accent2" accent3="accent3" accent4="accent4" accent5="accent5" accent6="accent6" hlink="hlink" folHlink="folHlink"/>
  <p:sldLayoutIdLst>
    <p:sldLayoutId id="2147483673" r:id="rId1"/>
    <p:sldLayoutId id="2147483675" r:id="rId2"/>
    <p:sldLayoutId id="2147483706"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7" r:id="rId14"/>
    <p:sldLayoutId id="2147483714" r:id="rId15"/>
    <p:sldLayoutId id="2147483716" r:id="rId16"/>
    <p:sldLayoutId id="2147483688" r:id="rId17"/>
    <p:sldLayoutId id="2147483689" r:id="rId18"/>
    <p:sldLayoutId id="2147483690" r:id="rId19"/>
    <p:sldLayoutId id="2147483691" r:id="rId20"/>
    <p:sldLayoutId id="2147483694" r:id="rId21"/>
    <p:sldLayoutId id="2147483695" r:id="rId22"/>
    <p:sldLayoutId id="2147483696" r:id="rId23"/>
    <p:sldLayoutId id="2147483697" r:id="rId24"/>
    <p:sldLayoutId id="2147483698" r:id="rId25"/>
    <p:sldLayoutId id="2147483700" r:id="rId26"/>
    <p:sldLayoutId id="2147483701" r:id="rId27"/>
    <p:sldLayoutId id="2147483703" r:id="rId28"/>
    <p:sldLayoutId id="2147483704" r:id="rId29"/>
    <p:sldLayoutId id="2147483708" r:id="rId30"/>
    <p:sldLayoutId id="2147483709" r:id="rId31"/>
    <p:sldLayoutId id="2147483710" r:id="rId32"/>
    <p:sldLayoutId id="2147483711" r:id="rId33"/>
    <p:sldLayoutId id="2147483712" r:id="rId34"/>
    <p:sldLayoutId id="2147483717" r:id="rId35"/>
    <p:sldLayoutId id="2147483719" r:id="rId36"/>
    <p:sldLayoutId id="2147483720" r:id="rId37"/>
    <p:sldLayoutId id="2147483721"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0154590" cy="615553"/>
          </a:xfrm>
          <a:prstGeom prst="rect">
            <a:avLst/>
          </a:prstGeom>
          <a:noFill/>
        </p:spPr>
        <p:txBody>
          <a:bodyPr wrap="square" lIns="0" tIns="0" rIns="0" bIns="0" rtlCol="0">
            <a:spAutoFit/>
            <a:scene3d>
              <a:camera prst="orthographicFront"/>
              <a:lightRig rig="threePt" dir="t"/>
            </a:scene3d>
          </a:bodyPr>
          <a:lstStyle/>
          <a:p>
            <a:pPr marL="0" lvl="0" defTabSz="914367"/>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509760" y="2843773"/>
            <a:ext cx="6858000" cy="1170455"/>
          </a:xfrm>
          <a:prstGeom prst="rect">
            <a:avLst/>
          </a:prstGeom>
        </p:spPr>
      </p:pic>
      <p:pic>
        <p:nvPicPr>
          <p:cNvPr id="8" name="Picture 7">
            <a:extLst>
              <a:ext uri="{FF2B5EF4-FFF2-40B4-BE49-F238E27FC236}">
                <a16:creationId xmlns:a16="http://schemas.microsoft.com/office/drawing/2014/main" id="{B9566DB4-492D-F75A-34FD-34271707F6BA}"/>
              </a:ext>
            </a:extLst>
          </p:cNvPr>
          <p:cNvPicPr>
            <a:picLocks noChangeAspect="1"/>
          </p:cNvPicPr>
          <p:nvPr userDrawn="1"/>
        </p:nvPicPr>
        <p:blipFill rotWithShape="1">
          <a:blip r:embed="rId37"/>
          <a:srcRect t="70195" b="1577"/>
          <a:stretch/>
        </p:blipFill>
        <p:spPr>
          <a:xfrm rot="5400000">
            <a:off x="-3587400" y="2232323"/>
            <a:ext cx="5663685" cy="1199037"/>
          </a:xfrm>
          <a:prstGeom prst="rect">
            <a:avLst/>
          </a:prstGeom>
        </p:spPr>
      </p:pic>
      <p:sp>
        <p:nvSpPr>
          <p:cNvPr id="69" name="Footer Placeholder 68">
            <a:extLst>
              <a:ext uri="{FF2B5EF4-FFF2-40B4-BE49-F238E27FC236}">
                <a16:creationId xmlns:a16="http://schemas.microsoft.com/office/drawing/2014/main" id="{F555D7FD-B3E4-DFC4-7BF6-E4A8D9F987AD}"/>
              </a:ext>
            </a:extLst>
          </p:cNvPr>
          <p:cNvSpPr>
            <a:spLocks noGrp="1"/>
          </p:cNvSpPr>
          <p:nvPr>
            <p:ph type="ftr" sz="quarter" idx="3"/>
          </p:nvPr>
        </p:nvSpPr>
        <p:spPr>
          <a:xfrm>
            <a:off x="584200" y="6346571"/>
            <a:ext cx="7050314" cy="365125"/>
          </a:xfrm>
          <a:prstGeom prst="rect">
            <a:avLst/>
          </a:prstGeom>
        </p:spPr>
        <p:txBody>
          <a:bodyPr vert="horz" wrap="square" lIns="0" tIns="0" rIns="0" bIns="0" rtlCol="0" anchor="t">
            <a:noAutofit/>
          </a:bodyPr>
          <a:lstStyle>
            <a:lvl1pPr algn="l">
              <a:defRPr lang="en-AU" sz="1050" b="0" kern="1200" cap="none" spc="50" baseline="0" dirty="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ea typeface="+mn-ea"/>
                <a:cs typeface="Segoe UI" panose="020B0502040204020203" pitchFamily="34" charset="0"/>
              </a:defRPr>
            </a:lvl1pPr>
          </a:lstStyle>
          <a:p>
            <a:endParaRPr lang="en-AU"/>
          </a:p>
        </p:txBody>
      </p:sp>
      <p:sp>
        <p:nvSpPr>
          <p:cNvPr id="70" name="Slide Number Placeholder 69">
            <a:extLst>
              <a:ext uri="{FF2B5EF4-FFF2-40B4-BE49-F238E27FC236}">
                <a16:creationId xmlns:a16="http://schemas.microsoft.com/office/drawing/2014/main" id="{8BD9210A-1CF0-D9B8-E0E6-6600AC2B5275}"/>
              </a:ext>
            </a:extLst>
          </p:cNvPr>
          <p:cNvSpPr>
            <a:spLocks noGrp="1"/>
          </p:cNvSpPr>
          <p:nvPr>
            <p:ph type="sldNum" sz="quarter" idx="4"/>
          </p:nvPr>
        </p:nvSpPr>
        <p:spPr>
          <a:xfrm>
            <a:off x="9156047" y="6346571"/>
            <a:ext cx="2743200" cy="161583"/>
          </a:xfrm>
          <a:prstGeom prst="rect">
            <a:avLst/>
          </a:prstGeom>
          <a:noFill/>
        </p:spPr>
        <p:txBody>
          <a:bodyPr wrap="square" lIns="0" tIns="0" rIns="0" bIns="0" rtlCol="0" anchor="t">
            <a:noAutofit/>
            <a:scene3d>
              <a:camera prst="orthographicFront"/>
              <a:lightRig rig="threePt" dir="t"/>
            </a:scene3d>
          </a:bodyPr>
          <a:lstStyle>
            <a:lvl1pPr algn="r">
              <a:defRPr lang="en-AU" sz="1050" b="0" cap="none" spc="50" baseline="0" smtClean="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cs typeface="Segoe UI" panose="020B0502040204020203" pitchFamily="34" charset="0"/>
              </a:defRPr>
            </a:lvl1pPr>
          </a:lstStyle>
          <a:p>
            <a:fld id="{E0403A97-75E0-4C92-8510-87802C6F8274}" type="slidenum">
              <a:rPr lang="en-AU" smtClean="0"/>
              <a:pPr/>
              <a:t>‹#›</a:t>
            </a:fld>
            <a:endParaRPr lang="en-AU"/>
          </a:p>
        </p:txBody>
      </p:sp>
      <p:sp>
        <p:nvSpPr>
          <p:cNvPr id="72" name="TextBox 71">
            <a:extLst>
              <a:ext uri="{FF2B5EF4-FFF2-40B4-BE49-F238E27FC236}">
                <a16:creationId xmlns:a16="http://schemas.microsoft.com/office/drawing/2014/main" id="{FBAC7970-482D-4CB3-2767-3C77C6EFB6D0}"/>
              </a:ext>
            </a:extLst>
          </p:cNvPr>
          <p:cNvSpPr txBox="1"/>
          <p:nvPr userDrawn="1"/>
        </p:nvSpPr>
        <p:spPr>
          <a:xfrm>
            <a:off x="-1239575" y="6231155"/>
            <a:ext cx="1101616" cy="276999"/>
          </a:xfrm>
          <a:prstGeom prst="rect">
            <a:avLst/>
          </a:prstGeom>
          <a:noFill/>
        </p:spPr>
        <p:txBody>
          <a:bodyPr wrap="square" lIns="0" tIns="0" rIns="0" bIns="0" rtlCol="0">
            <a:spAutoFit/>
            <a:scene3d>
              <a:camera prst="orthographicFront"/>
              <a:lightRig rig="threePt" dir="t"/>
            </a:scene3d>
          </a:bodyPr>
          <a:lstStyle/>
          <a:p>
            <a:pPr algn="l"/>
            <a:r>
              <a:rPr lang="en-AU" sz="1800" b="1" cap="none" spc="50" baseline="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n-lt"/>
                <a:cs typeface="Segoe UI" panose="020B0502040204020203" pitchFamily="34" charset="0"/>
              </a:rPr>
              <a:t>Gradient</a:t>
            </a:r>
          </a:p>
        </p:txBody>
      </p:sp>
      <p:sp>
        <p:nvSpPr>
          <p:cNvPr id="34" name="TextBox 33">
            <a:extLst>
              <a:ext uri="{FF2B5EF4-FFF2-40B4-BE49-F238E27FC236}">
                <a16:creationId xmlns:a16="http://schemas.microsoft.com/office/drawing/2014/main" id="{7B8F2F28-E0D4-10BD-20D7-BB0D8072E896}"/>
              </a:ext>
            </a:extLst>
          </p:cNvPr>
          <p:cNvSpPr txBox="1"/>
          <p:nvPr userDrawn="1"/>
        </p:nvSpPr>
        <p:spPr>
          <a:xfrm>
            <a:off x="-1239575" y="6523763"/>
            <a:ext cx="1101616" cy="276999"/>
          </a:xfrm>
          <a:prstGeom prst="rect">
            <a:avLst/>
          </a:prstGeom>
          <a:noFill/>
        </p:spPr>
        <p:txBody>
          <a:bodyPr wrap="square" lIns="0" tIns="0" rIns="0" bIns="0" rtlCol="0">
            <a:spAutoFit/>
            <a:scene3d>
              <a:camera prst="orthographicFront"/>
              <a:lightRig rig="threePt" dir="t"/>
            </a:scene3d>
          </a:bodyPr>
          <a:lstStyle/>
          <a:p>
            <a:pPr algn="l"/>
            <a:r>
              <a:rPr lang="en-AU" sz="1800" b="1" kern="1200" cap="none" spc="50" baseline="0">
                <a:ln>
                  <a:noFill/>
                </a:ln>
                <a:gradFill flip="none" rotWithShape="1">
                  <a:gsLst>
                    <a:gs pos="10000">
                      <a:schemeClr val="accent1">
                        <a:lumMod val="60000"/>
                        <a:lumOff val="40000"/>
                      </a:schemeClr>
                    </a:gs>
                    <a:gs pos="35000">
                      <a:schemeClr val="accent1">
                        <a:lumMod val="40000"/>
                        <a:lumOff val="60000"/>
                      </a:schemeClr>
                    </a:gs>
                    <a:gs pos="53000">
                      <a:schemeClr val="tx2">
                        <a:lumMod val="25000"/>
                        <a:lumOff val="75000"/>
                      </a:schemeClr>
                    </a:gs>
                    <a:gs pos="85000">
                      <a:schemeClr val="tx2">
                        <a:lumMod val="10000"/>
                        <a:lumOff val="90000"/>
                      </a:schemeClr>
                    </a:gs>
                  </a:gsLst>
                  <a:lin ang="13500000" scaled="1"/>
                  <a:tileRect/>
                </a:gradFill>
                <a:effectLst/>
                <a:latin typeface="+mn-lt"/>
                <a:ea typeface="+mn-ea"/>
                <a:cs typeface="Segoe UI" pitchFamily="34" charset="0"/>
              </a:rPr>
              <a:t>Gradient</a:t>
            </a: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249" r:id="rId1"/>
    <p:sldLayoutId id="2147485189" r:id="rId2"/>
    <p:sldLayoutId id="2147485190" r:id="rId3"/>
    <p:sldLayoutId id="2147485258" r:id="rId4"/>
    <p:sldLayoutId id="2147485218" r:id="rId5"/>
    <p:sldLayoutId id="2147485203" r:id="rId6"/>
    <p:sldLayoutId id="2147485240" r:id="rId7"/>
    <p:sldLayoutId id="2147485241" r:id="rId8"/>
    <p:sldLayoutId id="2147485244" r:id="rId9"/>
    <p:sldLayoutId id="2147485233" r:id="rId10"/>
    <p:sldLayoutId id="2147484639" r:id="rId11"/>
    <p:sldLayoutId id="2147484603" r:id="rId12"/>
    <p:sldLayoutId id="2147485247" r:id="rId13"/>
    <p:sldLayoutId id="2147485248" r:id="rId14"/>
    <p:sldLayoutId id="2147484943" r:id="rId15"/>
    <p:sldLayoutId id="2147485246" r:id="rId16"/>
    <p:sldLayoutId id="2147484839" r:id="rId17"/>
    <p:sldLayoutId id="2147484840" r:id="rId18"/>
    <p:sldLayoutId id="2147485199" r:id="rId19"/>
    <p:sldLayoutId id="2147484583" r:id="rId20"/>
    <p:sldLayoutId id="2147484584" r:id="rId21"/>
    <p:sldLayoutId id="2147484671" r:id="rId22"/>
    <p:sldLayoutId id="2147484673" r:id="rId23"/>
    <p:sldLayoutId id="2147484299" r:id="rId24"/>
    <p:sldLayoutId id="2147484922" r:id="rId25"/>
    <p:sldLayoutId id="2147484923" r:id="rId26"/>
    <p:sldLayoutId id="2147484924" r:id="rId27"/>
    <p:sldLayoutId id="2147485259" r:id="rId28"/>
    <p:sldLayoutId id="2147485261" r:id="rId29"/>
    <p:sldLayoutId id="2147485265" r:id="rId30"/>
    <p:sldLayoutId id="2147485266" r:id="rId31"/>
    <p:sldLayoutId id="2147485267" r:id="rId32"/>
    <p:sldLayoutId id="2147485269" r:id="rId33"/>
    <p:sldLayoutId id="2147485270" r:id="rId34"/>
  </p:sldLayoutIdLst>
  <p:transition>
    <p:fade/>
  </p:transition>
  <p:hf sldNum="0" hdr="0" ftr="0" dt="0"/>
  <p:txStyles>
    <p:titleStyle>
      <a:lvl1pPr algn="l" defTabSz="932742" rtl="0" eaLnBrk="1" latinLnBrk="0" hangingPunct="1">
        <a:lnSpc>
          <a:spcPct val="100000"/>
        </a:lnSpc>
        <a:spcBef>
          <a:spcPct val="0"/>
        </a:spcBef>
        <a:buNone/>
        <a:defRPr lang="en-US" sz="4000" b="1" kern="1200" cap="none" spc="50" baseline="0" dirty="0">
          <a:ln>
            <a:noFill/>
          </a:ln>
          <a:gradFill flip="none" rotWithShape="1">
            <a:gsLst>
              <a:gs pos="10000">
                <a:schemeClr val="accent1">
                  <a:lumMod val="75000"/>
                </a:schemeClr>
              </a:gs>
              <a:gs pos="35000">
                <a:schemeClr val="accent1">
                  <a:lumMod val="75000"/>
                </a:schemeClr>
              </a:gs>
              <a:gs pos="53000">
                <a:schemeClr val="tx2">
                  <a:lumMod val="75000"/>
                  <a:lumOff val="25000"/>
                </a:schemeClr>
              </a:gs>
              <a:gs pos="85000">
                <a:schemeClr val="tx2">
                  <a:lumMod val="90000"/>
                  <a:lumOff val="10000"/>
                </a:schemeClr>
              </a:gs>
            </a:gsLst>
            <a:lin ang="13500000" scaled="1"/>
            <a:tileRect/>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54.png"/><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3" Type="http://schemas.microsoft.com/office/2018/10/relationships/comments" Target="../comments/modernComment_7FFFFF3D_203A137.xml"/><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54.png"/><Relationship Id="rId18" Type="http://schemas.openxmlformats.org/officeDocument/2006/relationships/image" Target="../media/image71.svg"/><Relationship Id="rId3" Type="http://schemas.openxmlformats.org/officeDocument/2006/relationships/image" Target="../media/image58.png"/><Relationship Id="rId7" Type="http://schemas.openxmlformats.org/officeDocument/2006/relationships/image" Target="../media/image62.svg"/><Relationship Id="rId12" Type="http://schemas.openxmlformats.org/officeDocument/2006/relationships/image" Target="../media/image53.png"/><Relationship Id="rId17" Type="http://schemas.openxmlformats.org/officeDocument/2006/relationships/image" Target="../media/image70.png"/><Relationship Id="rId2" Type="http://schemas.openxmlformats.org/officeDocument/2006/relationships/notesSlide" Target="../notesSlides/notesSlide14.xml"/><Relationship Id="rId16" Type="http://schemas.openxmlformats.org/officeDocument/2006/relationships/image" Target="../media/image69.svg"/><Relationship Id="rId1" Type="http://schemas.openxmlformats.org/officeDocument/2006/relationships/slideLayout" Target="../slideLayouts/slideLayout13.xml"/><Relationship Id="rId6" Type="http://schemas.openxmlformats.org/officeDocument/2006/relationships/image" Target="../media/image61.png"/><Relationship Id="rId11" Type="http://schemas.openxmlformats.org/officeDocument/2006/relationships/image" Target="../media/image66.svg"/><Relationship Id="rId5" Type="http://schemas.openxmlformats.org/officeDocument/2006/relationships/image" Target="../media/image60.svg"/><Relationship Id="rId15" Type="http://schemas.openxmlformats.org/officeDocument/2006/relationships/image" Target="../media/image68.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svg"/><Relationship Id="rId14" Type="http://schemas.openxmlformats.org/officeDocument/2006/relationships/image" Target="../media/image6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73.svg"/></Relationships>
</file>

<file path=ppt/slides/_rels/slide2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35.xml"/><Relationship Id="rId4" Type="http://schemas.openxmlformats.org/officeDocument/2006/relationships/image" Target="../media/image73.svg"/></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74.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43.png"/><Relationship Id="rId4" Type="http://schemas.openxmlformats.org/officeDocument/2006/relationships/customXml" Target="../ink/ink1.xml"/></Relationships>
</file>

<file path=ppt/slides/_rels/slide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2.png"/><Relationship Id="rId7"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3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1.png"/></Relationships>
</file>

<file path=ppt/slides/_rels/slide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95722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06534CF-E0CA-FD3E-A0B0-7EC33CE4EB54}"/>
              </a:ext>
            </a:extLst>
          </p:cNvPr>
          <p:cNvSpPr/>
          <p:nvPr/>
        </p:nvSpPr>
        <p:spPr bwMode="auto">
          <a:xfrm>
            <a:off x="4306491" y="2526552"/>
            <a:ext cx="3443513" cy="1480202"/>
          </a:xfrm>
          <a:prstGeom prst="roundRect">
            <a:avLst>
              <a:gd name="adj" fmla="val 6526"/>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680" tIns="111744" rIns="139680" bIns="111744" numCol="1" spcCol="0" rtlCol="0" fromWordArt="0" anchor="t" anchorCtr="0" forceAA="0" compatLnSpc="1">
            <a:prstTxWarp prst="textNoShape">
              <a:avLst/>
            </a:prstTxWarp>
            <a:noAutofit/>
          </a:bodyPr>
          <a:lstStyle/>
          <a:p>
            <a:pPr defTabSz="712217" fontAlgn="base">
              <a:spcBef>
                <a:spcPct val="0"/>
              </a:spcBef>
              <a:spcAft>
                <a:spcPct val="0"/>
              </a:spcAft>
              <a:defRPr/>
            </a:pPr>
            <a:endParaRPr lang="en-US" sz="1527" b="1" kern="0" err="1">
              <a:gradFill>
                <a:gsLst>
                  <a:gs pos="0">
                    <a:srgbClr val="FFFFFF"/>
                  </a:gs>
                  <a:gs pos="100000">
                    <a:srgbClr val="FFFFFF"/>
                  </a:gs>
                </a:gsLst>
                <a:lin ang="5400000" scaled="0"/>
              </a:gradFill>
              <a:latin typeface="Segoe Sans Display Semibold" pitchFamily="2" charset="0"/>
              <a:cs typeface="Segoe Sans Display Semibold" pitchFamily="2" charset="0"/>
            </a:endParaRPr>
          </a:p>
        </p:txBody>
      </p:sp>
      <p:sp>
        <p:nvSpPr>
          <p:cNvPr id="3" name="Rectangle: Rounded Corners 2">
            <a:extLst>
              <a:ext uri="{FF2B5EF4-FFF2-40B4-BE49-F238E27FC236}">
                <a16:creationId xmlns:a16="http://schemas.microsoft.com/office/drawing/2014/main" id="{7688011F-C53D-91E2-CDBE-5CB8ED0DE774}"/>
              </a:ext>
            </a:extLst>
          </p:cNvPr>
          <p:cNvSpPr/>
          <p:nvPr/>
        </p:nvSpPr>
        <p:spPr bwMode="auto">
          <a:xfrm rot="10800000">
            <a:off x="8071615" y="2540687"/>
            <a:ext cx="3443513" cy="1466066"/>
          </a:xfrm>
          <a:prstGeom prst="roundRect">
            <a:avLst>
              <a:gd name="adj" fmla="val 6990"/>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680" tIns="111744" rIns="139680" bIns="111744" numCol="1" spcCol="0" rtlCol="0" fromWordArt="0" anchor="t" anchorCtr="0" forceAA="0" compatLnSpc="1">
            <a:prstTxWarp prst="textNoShape">
              <a:avLst/>
            </a:prstTxWarp>
            <a:noAutofit/>
          </a:bodyPr>
          <a:lstStyle/>
          <a:p>
            <a:pPr defTabSz="712217" fontAlgn="base">
              <a:spcBef>
                <a:spcPct val="0"/>
              </a:spcBef>
              <a:spcAft>
                <a:spcPct val="0"/>
              </a:spcAft>
              <a:defRPr/>
            </a:pPr>
            <a:endParaRPr lang="en-US" sz="1527" b="1" kern="0" err="1">
              <a:gradFill>
                <a:gsLst>
                  <a:gs pos="0">
                    <a:srgbClr val="FFFFFF"/>
                  </a:gs>
                  <a:gs pos="100000">
                    <a:srgbClr val="FFFFFF"/>
                  </a:gs>
                </a:gsLst>
                <a:lin ang="5400000" scaled="0"/>
              </a:gradFill>
              <a:latin typeface="Segoe Sans Display Semibold" pitchFamily="2" charset="0"/>
              <a:cs typeface="Segoe Sans Display Semibold" pitchFamily="2" charset="0"/>
            </a:endParaRPr>
          </a:p>
        </p:txBody>
      </p:sp>
      <p:sp>
        <p:nvSpPr>
          <p:cNvPr id="2075" name="TextBox 2074">
            <a:extLst>
              <a:ext uri="{FF2B5EF4-FFF2-40B4-BE49-F238E27FC236}">
                <a16:creationId xmlns:a16="http://schemas.microsoft.com/office/drawing/2014/main" id="{C5DE2E44-13ED-1F3F-0800-ADFAE064930E}"/>
              </a:ext>
            </a:extLst>
          </p:cNvPr>
          <p:cNvSpPr txBox="1"/>
          <p:nvPr/>
        </p:nvSpPr>
        <p:spPr>
          <a:xfrm>
            <a:off x="9030254" y="2359664"/>
            <a:ext cx="1526236" cy="374345"/>
          </a:xfrm>
          <a:prstGeom prst="rect">
            <a:avLst/>
          </a:prstGeom>
          <a:solidFill>
            <a:srgbClr val="091F2C"/>
          </a:solidFill>
        </p:spPr>
        <p:txBody>
          <a:bodyPr wrap="square" rtlCol="0">
            <a:spAutoFit/>
          </a:bodyPr>
          <a:lstStyle/>
          <a:p>
            <a:pPr algn="ctr" defTabSz="914225" fontAlgn="base">
              <a:spcBef>
                <a:spcPct val="0"/>
              </a:spcBef>
              <a:spcAft>
                <a:spcPts val="1200"/>
              </a:spcAft>
              <a:buSzPct val="90000"/>
              <a:defRPr/>
            </a:pPr>
            <a:r>
              <a:rPr lang="en-US"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Build</a:t>
            </a:r>
          </a:p>
        </p:txBody>
      </p:sp>
      <p:sp>
        <p:nvSpPr>
          <p:cNvPr id="2076" name="TextBox 2075">
            <a:extLst>
              <a:ext uri="{FF2B5EF4-FFF2-40B4-BE49-F238E27FC236}">
                <a16:creationId xmlns:a16="http://schemas.microsoft.com/office/drawing/2014/main" id="{0E99119F-0073-B853-D2FC-1638BD0106E8}"/>
              </a:ext>
            </a:extLst>
          </p:cNvPr>
          <p:cNvSpPr txBox="1"/>
          <p:nvPr/>
        </p:nvSpPr>
        <p:spPr>
          <a:xfrm>
            <a:off x="5230702" y="2344202"/>
            <a:ext cx="1595088" cy="374793"/>
          </a:xfrm>
          <a:prstGeom prst="rect">
            <a:avLst/>
          </a:prstGeom>
          <a:solidFill>
            <a:srgbClr val="091F2C"/>
          </a:solidFill>
        </p:spPr>
        <p:txBody>
          <a:bodyPr wrap="square" rtlCol="0">
            <a:spAutoFit/>
          </a:bodyPr>
          <a:lstStyle/>
          <a:p>
            <a:pPr algn="ctr" defTabSz="914225" fontAlgn="base">
              <a:spcBef>
                <a:spcPct val="0"/>
              </a:spcBef>
              <a:spcAft>
                <a:spcPts val="1200"/>
              </a:spcAft>
              <a:buSzPct val="90000"/>
              <a:defRPr/>
            </a:pPr>
            <a:r>
              <a:rPr lang="en-US"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Extend</a:t>
            </a:r>
          </a:p>
        </p:txBody>
      </p:sp>
      <p:sp>
        <p:nvSpPr>
          <p:cNvPr id="13" name="Title 20">
            <a:extLst>
              <a:ext uri="{FF2B5EF4-FFF2-40B4-BE49-F238E27FC236}">
                <a16:creationId xmlns:a16="http://schemas.microsoft.com/office/drawing/2014/main" id="{0749FBE2-D2F2-1A26-E361-3E492CFED849}"/>
              </a:ext>
            </a:extLst>
          </p:cNvPr>
          <p:cNvSpPr txBox="1">
            <a:spLocks noGrp="1"/>
          </p:cNvSpPr>
          <p:nvPr/>
        </p:nvSpPr>
        <p:spPr>
          <a:xfrm>
            <a:off x="8142062" y="3470436"/>
            <a:ext cx="3302634" cy="439823"/>
          </a:xfrm>
          <a:prstGeom prst="rect">
            <a:avLst/>
          </a:prstGeom>
          <a:noFill/>
          <a:ln>
            <a:noFill/>
            <a:prstDash/>
          </a:ln>
          <a:effectLst/>
        </p:spPr>
        <p:txBody>
          <a:bodyPr rot="0" spcFirstLastPara="0" vert="horz" wrap="none" lIns="69841" tIns="34920" rIns="69841" bIns="349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698414">
              <a:spcBef>
                <a:spcPts val="0"/>
              </a:spcBef>
              <a:defRPr/>
            </a:pPr>
            <a:r>
              <a:rPr lang="en-US" sz="2400" b="1" spc="0">
                <a:ln>
                  <a:noFill/>
                </a:ln>
                <a:solidFill>
                  <a:srgbClr val="FFFFFF"/>
                </a:solidFill>
                <a:latin typeface="Segoe UI Semibold"/>
                <a:cs typeface="Segoe Sans Display Semibold" pitchFamily="2" charset="0"/>
              </a:rPr>
              <a:t>Custom Engine Agents</a:t>
            </a:r>
          </a:p>
        </p:txBody>
      </p:sp>
      <p:pic>
        <p:nvPicPr>
          <p:cNvPr id="5" name="Picture 4">
            <a:extLst>
              <a:ext uri="{FF2B5EF4-FFF2-40B4-BE49-F238E27FC236}">
                <a16:creationId xmlns:a16="http://schemas.microsoft.com/office/drawing/2014/main" id="{C7F52709-BE9A-36CB-55E0-448BB285364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5124" y="2663165"/>
            <a:ext cx="746243" cy="746243"/>
          </a:xfrm>
          <a:prstGeom prst="rect">
            <a:avLst/>
          </a:prstGeom>
        </p:spPr>
      </p:pic>
      <p:sp>
        <p:nvSpPr>
          <p:cNvPr id="17" name="Graphic 14">
            <a:extLst>
              <a:ext uri="{FF2B5EF4-FFF2-40B4-BE49-F238E27FC236}">
                <a16:creationId xmlns:a16="http://schemas.microsoft.com/office/drawing/2014/main" id="{325B4396-713C-B92B-70AC-C4B6FFE39267}"/>
              </a:ext>
            </a:extLst>
          </p:cNvPr>
          <p:cNvSpPr/>
          <p:nvPr/>
        </p:nvSpPr>
        <p:spPr>
          <a:xfrm>
            <a:off x="9474045" y="2663165"/>
            <a:ext cx="691964" cy="691964"/>
          </a:xfrm>
          <a:custGeom>
            <a:avLst/>
            <a:gdLst>
              <a:gd name="connsiteX0" fmla="*/ 124666 w 200025"/>
              <a:gd name="connsiteY0" fmla="*/ 61077 h 200025"/>
              <a:gd name="connsiteX1" fmla="*/ 122433 w 200025"/>
              <a:gd name="connsiteY1" fmla="*/ 58538 h 200025"/>
              <a:gd name="connsiteX2" fmla="*/ 111833 w 200025"/>
              <a:gd name="connsiteY2" fmla="*/ 51976 h 200025"/>
              <a:gd name="connsiteX3" fmla="*/ 98709 w 200025"/>
              <a:gd name="connsiteY3" fmla="*/ 47714 h 200025"/>
              <a:gd name="connsiteX4" fmla="*/ 96203 w 200025"/>
              <a:gd name="connsiteY4" fmla="*/ 45822 h 200025"/>
              <a:gd name="connsiteX5" fmla="*/ 95250 w 200025"/>
              <a:gd name="connsiteY5" fmla="*/ 42830 h 200025"/>
              <a:gd name="connsiteX6" fmla="*/ 96203 w 200025"/>
              <a:gd name="connsiteY6" fmla="*/ 39838 h 200025"/>
              <a:gd name="connsiteX7" fmla="*/ 98709 w 200025"/>
              <a:gd name="connsiteY7" fmla="*/ 37945 h 200025"/>
              <a:gd name="connsiteX8" fmla="*/ 111833 w 200025"/>
              <a:gd name="connsiteY8" fmla="*/ 33683 h 200025"/>
              <a:gd name="connsiteX9" fmla="*/ 122272 w 200025"/>
              <a:gd name="connsiteY9" fmla="*/ 27102 h 200025"/>
              <a:gd name="connsiteX10" fmla="*/ 128588 w 200025"/>
              <a:gd name="connsiteY10" fmla="*/ 16895 h 200025"/>
              <a:gd name="connsiteX11" fmla="*/ 128696 w 200025"/>
              <a:gd name="connsiteY11" fmla="*/ 16570 h 200025"/>
              <a:gd name="connsiteX12" fmla="*/ 132961 w 200025"/>
              <a:gd name="connsiteY12" fmla="*/ 3457 h 200025"/>
              <a:gd name="connsiteX13" fmla="*/ 134856 w 200025"/>
              <a:gd name="connsiteY13" fmla="*/ 952 h 200025"/>
              <a:gd name="connsiteX14" fmla="*/ 137850 w 200025"/>
              <a:gd name="connsiteY14" fmla="*/ 0 h 200025"/>
              <a:gd name="connsiteX15" fmla="*/ 140844 w 200025"/>
              <a:gd name="connsiteY15" fmla="*/ 952 h 200025"/>
              <a:gd name="connsiteX16" fmla="*/ 142739 w 200025"/>
              <a:gd name="connsiteY16" fmla="*/ 3457 h 200025"/>
              <a:gd name="connsiteX17" fmla="*/ 147004 w 200025"/>
              <a:gd name="connsiteY17" fmla="*/ 16570 h 200025"/>
              <a:gd name="connsiteX18" fmla="*/ 153541 w 200025"/>
              <a:gd name="connsiteY18" fmla="*/ 27150 h 200025"/>
              <a:gd name="connsiteX19" fmla="*/ 164130 w 200025"/>
              <a:gd name="connsiteY19" fmla="*/ 33683 h 200025"/>
              <a:gd name="connsiteX20" fmla="*/ 177254 w 200025"/>
              <a:gd name="connsiteY20" fmla="*/ 37945 h 200025"/>
              <a:gd name="connsiteX21" fmla="*/ 177516 w 200025"/>
              <a:gd name="connsiteY21" fmla="*/ 38011 h 200025"/>
              <a:gd name="connsiteX22" fmla="*/ 180023 w 200025"/>
              <a:gd name="connsiteY22" fmla="*/ 39903 h 200025"/>
              <a:gd name="connsiteX23" fmla="*/ 180975 w 200025"/>
              <a:gd name="connsiteY23" fmla="*/ 42895 h 200025"/>
              <a:gd name="connsiteX24" fmla="*/ 180023 w 200025"/>
              <a:gd name="connsiteY24" fmla="*/ 45887 h 200025"/>
              <a:gd name="connsiteX25" fmla="*/ 177516 w 200025"/>
              <a:gd name="connsiteY25" fmla="*/ 47780 h 200025"/>
              <a:gd name="connsiteX26" fmla="*/ 164392 w 200025"/>
              <a:gd name="connsiteY26" fmla="*/ 52042 h 200025"/>
              <a:gd name="connsiteX27" fmla="*/ 153804 w 200025"/>
              <a:gd name="connsiteY27" fmla="*/ 58575 h 200025"/>
              <a:gd name="connsiteX28" fmla="*/ 147266 w 200025"/>
              <a:gd name="connsiteY28" fmla="*/ 69155 h 200025"/>
              <a:gd name="connsiteX29" fmla="*/ 143001 w 200025"/>
              <a:gd name="connsiteY29" fmla="*/ 82268 h 200025"/>
              <a:gd name="connsiteX30" fmla="*/ 142875 w 200025"/>
              <a:gd name="connsiteY30" fmla="*/ 82591 h 200025"/>
              <a:gd name="connsiteX31" fmla="*/ 141107 w 200025"/>
              <a:gd name="connsiteY31" fmla="*/ 84773 h 200025"/>
              <a:gd name="connsiteX32" fmla="*/ 138113 w 200025"/>
              <a:gd name="connsiteY32" fmla="*/ 85725 h 200025"/>
              <a:gd name="connsiteX33" fmla="*/ 135118 w 200025"/>
              <a:gd name="connsiteY33" fmla="*/ 84773 h 200025"/>
              <a:gd name="connsiteX34" fmla="*/ 133224 w 200025"/>
              <a:gd name="connsiteY34" fmla="*/ 82268 h 200025"/>
              <a:gd name="connsiteX35" fmla="*/ 128959 w 200025"/>
              <a:gd name="connsiteY35" fmla="*/ 69155 h 200025"/>
              <a:gd name="connsiteX36" fmla="*/ 124666 w 200025"/>
              <a:gd name="connsiteY36" fmla="*/ 61077 h 200025"/>
              <a:gd name="connsiteX37" fmla="*/ 197957 w 200025"/>
              <a:gd name="connsiteY37" fmla="*/ 97281 h 200025"/>
              <a:gd name="connsiteX38" fmla="*/ 190667 w 200025"/>
              <a:gd name="connsiteY38" fmla="*/ 94913 h 200025"/>
              <a:gd name="connsiteX39" fmla="*/ 184784 w 200025"/>
              <a:gd name="connsiteY39" fmla="*/ 91283 h 200025"/>
              <a:gd name="connsiteX40" fmla="*/ 181152 w 200025"/>
              <a:gd name="connsiteY40" fmla="*/ 85406 h 200025"/>
              <a:gd name="connsiteX41" fmla="*/ 178782 w 200025"/>
              <a:gd name="connsiteY41" fmla="*/ 78120 h 200025"/>
              <a:gd name="connsiteX42" fmla="*/ 177730 w 200025"/>
              <a:gd name="connsiteY42" fmla="*/ 76729 h 200025"/>
              <a:gd name="connsiteX43" fmla="*/ 176067 w 200025"/>
              <a:gd name="connsiteY43" fmla="*/ 76200 h 200025"/>
              <a:gd name="connsiteX44" fmla="*/ 174403 w 200025"/>
              <a:gd name="connsiteY44" fmla="*/ 76729 h 200025"/>
              <a:gd name="connsiteX45" fmla="*/ 173351 w 200025"/>
              <a:gd name="connsiteY45" fmla="*/ 78120 h 200025"/>
              <a:gd name="connsiteX46" fmla="*/ 170981 w 200025"/>
              <a:gd name="connsiteY46" fmla="*/ 85406 h 200025"/>
              <a:gd name="connsiteX47" fmla="*/ 167412 w 200025"/>
              <a:gd name="connsiteY47" fmla="*/ 91257 h 200025"/>
              <a:gd name="connsiteX48" fmla="*/ 161613 w 200025"/>
              <a:gd name="connsiteY48" fmla="*/ 94913 h 200025"/>
              <a:gd name="connsiteX49" fmla="*/ 154322 w 200025"/>
              <a:gd name="connsiteY49" fmla="*/ 97281 h 200025"/>
              <a:gd name="connsiteX50" fmla="*/ 152929 w 200025"/>
              <a:gd name="connsiteY50" fmla="*/ 98332 h 200025"/>
              <a:gd name="connsiteX51" fmla="*/ 152400 w 200025"/>
              <a:gd name="connsiteY51" fmla="*/ 99994 h 200025"/>
              <a:gd name="connsiteX52" fmla="*/ 152929 w 200025"/>
              <a:gd name="connsiteY52" fmla="*/ 101657 h 200025"/>
              <a:gd name="connsiteX53" fmla="*/ 154322 w 200025"/>
              <a:gd name="connsiteY53" fmla="*/ 102708 h 200025"/>
              <a:gd name="connsiteX54" fmla="*/ 161613 w 200025"/>
              <a:gd name="connsiteY54" fmla="*/ 105076 h 200025"/>
              <a:gd name="connsiteX55" fmla="*/ 167502 w 200025"/>
              <a:gd name="connsiteY55" fmla="*/ 108721 h 200025"/>
              <a:gd name="connsiteX56" fmla="*/ 171127 w 200025"/>
              <a:gd name="connsiteY56" fmla="*/ 114619 h 200025"/>
              <a:gd name="connsiteX57" fmla="*/ 173497 w 200025"/>
              <a:gd name="connsiteY57" fmla="*/ 121905 h 200025"/>
              <a:gd name="connsiteX58" fmla="*/ 174549 w 200025"/>
              <a:gd name="connsiteY58" fmla="*/ 123296 h 200025"/>
              <a:gd name="connsiteX59" fmla="*/ 176213 w 200025"/>
              <a:gd name="connsiteY59" fmla="*/ 123825 h 200025"/>
              <a:gd name="connsiteX60" fmla="*/ 177876 w 200025"/>
              <a:gd name="connsiteY60" fmla="*/ 123296 h 200025"/>
              <a:gd name="connsiteX61" fmla="*/ 178928 w 200025"/>
              <a:gd name="connsiteY61" fmla="*/ 121905 h 200025"/>
              <a:gd name="connsiteX62" fmla="*/ 181298 w 200025"/>
              <a:gd name="connsiteY62" fmla="*/ 114619 h 200025"/>
              <a:gd name="connsiteX63" fmla="*/ 184930 w 200025"/>
              <a:gd name="connsiteY63" fmla="*/ 108741 h 200025"/>
              <a:gd name="connsiteX64" fmla="*/ 190812 w 200025"/>
              <a:gd name="connsiteY64" fmla="*/ 105112 h 200025"/>
              <a:gd name="connsiteX65" fmla="*/ 198103 w 200025"/>
              <a:gd name="connsiteY65" fmla="*/ 102744 h 200025"/>
              <a:gd name="connsiteX66" fmla="*/ 199496 w 200025"/>
              <a:gd name="connsiteY66" fmla="*/ 101693 h 200025"/>
              <a:gd name="connsiteX67" fmla="*/ 200025 w 200025"/>
              <a:gd name="connsiteY67" fmla="*/ 100031 h 200025"/>
              <a:gd name="connsiteX68" fmla="*/ 199496 w 200025"/>
              <a:gd name="connsiteY68" fmla="*/ 98368 h 200025"/>
              <a:gd name="connsiteX69" fmla="*/ 198103 w 200025"/>
              <a:gd name="connsiteY69" fmla="*/ 97317 h 200025"/>
              <a:gd name="connsiteX70" fmla="*/ 197957 w 200025"/>
              <a:gd name="connsiteY70" fmla="*/ 97281 h 200025"/>
              <a:gd name="connsiteX71" fmla="*/ 88392 w 200025"/>
              <a:gd name="connsiteY71" fmla="*/ 33995 h 200025"/>
              <a:gd name="connsiteX72" fmla="*/ 95701 w 200025"/>
              <a:gd name="connsiteY72" fmla="*/ 28575 h 200025"/>
              <a:gd name="connsiteX73" fmla="*/ 73819 w 200025"/>
              <a:gd name="connsiteY73" fmla="*/ 28575 h 200025"/>
              <a:gd name="connsiteX74" fmla="*/ 66675 w 200025"/>
              <a:gd name="connsiteY74" fmla="*/ 35719 h 200025"/>
              <a:gd name="connsiteX75" fmla="*/ 73819 w 200025"/>
              <a:gd name="connsiteY75" fmla="*/ 42863 h 200025"/>
              <a:gd name="connsiteX76" fmla="*/ 85729 w 200025"/>
              <a:gd name="connsiteY76" fmla="*/ 42863 h 200025"/>
              <a:gd name="connsiteX77" fmla="*/ 85725 w 200025"/>
              <a:gd name="connsiteY77" fmla="*/ 42568 h 200025"/>
              <a:gd name="connsiteX78" fmla="*/ 88392 w 200025"/>
              <a:gd name="connsiteY78" fmla="*/ 33995 h 200025"/>
              <a:gd name="connsiteX79" fmla="*/ 7144 w 200025"/>
              <a:gd name="connsiteY79" fmla="*/ 95250 h 200025"/>
              <a:gd name="connsiteX80" fmla="*/ 14288 w 200025"/>
              <a:gd name="connsiteY80" fmla="*/ 102394 h 200025"/>
              <a:gd name="connsiteX81" fmla="*/ 14288 w 200025"/>
              <a:gd name="connsiteY81" fmla="*/ 126206 h 200025"/>
              <a:gd name="connsiteX82" fmla="*/ 7144 w 200025"/>
              <a:gd name="connsiteY82" fmla="*/ 133350 h 200025"/>
              <a:gd name="connsiteX83" fmla="*/ 0 w 200025"/>
              <a:gd name="connsiteY83" fmla="*/ 126206 h 200025"/>
              <a:gd name="connsiteX84" fmla="*/ 0 w 200025"/>
              <a:gd name="connsiteY84" fmla="*/ 102394 h 200025"/>
              <a:gd name="connsiteX85" fmla="*/ 7144 w 200025"/>
              <a:gd name="connsiteY85" fmla="*/ 95250 h 200025"/>
              <a:gd name="connsiteX86" fmla="*/ 104775 w 200025"/>
              <a:gd name="connsiteY86" fmla="*/ 192881 h 200025"/>
              <a:gd name="connsiteX87" fmla="*/ 97631 w 200025"/>
              <a:gd name="connsiteY87" fmla="*/ 200025 h 200025"/>
              <a:gd name="connsiteX88" fmla="*/ 73819 w 200025"/>
              <a:gd name="connsiteY88" fmla="*/ 200025 h 200025"/>
              <a:gd name="connsiteX89" fmla="*/ 66675 w 200025"/>
              <a:gd name="connsiteY89" fmla="*/ 192881 h 200025"/>
              <a:gd name="connsiteX90" fmla="*/ 73819 w 200025"/>
              <a:gd name="connsiteY90" fmla="*/ 185738 h 200025"/>
              <a:gd name="connsiteX91" fmla="*/ 97631 w 200025"/>
              <a:gd name="connsiteY91" fmla="*/ 185738 h 200025"/>
              <a:gd name="connsiteX92" fmla="*/ 104775 w 200025"/>
              <a:gd name="connsiteY92" fmla="*/ 192881 h 200025"/>
              <a:gd name="connsiteX93" fmla="*/ 30956 w 200025"/>
              <a:gd name="connsiteY93" fmla="*/ 28575 h 200025"/>
              <a:gd name="connsiteX94" fmla="*/ 38100 w 200025"/>
              <a:gd name="connsiteY94" fmla="*/ 35719 h 200025"/>
              <a:gd name="connsiteX95" fmla="*/ 30956 w 200025"/>
              <a:gd name="connsiteY95" fmla="*/ 42863 h 200025"/>
              <a:gd name="connsiteX96" fmla="*/ 26194 w 200025"/>
              <a:gd name="connsiteY96" fmla="*/ 42863 h 200025"/>
              <a:gd name="connsiteX97" fmla="*/ 14288 w 200025"/>
              <a:gd name="connsiteY97" fmla="*/ 54769 h 200025"/>
              <a:gd name="connsiteX98" fmla="*/ 14288 w 200025"/>
              <a:gd name="connsiteY98" fmla="*/ 59531 h 200025"/>
              <a:gd name="connsiteX99" fmla="*/ 7144 w 200025"/>
              <a:gd name="connsiteY99" fmla="*/ 66675 h 200025"/>
              <a:gd name="connsiteX100" fmla="*/ 0 w 200025"/>
              <a:gd name="connsiteY100" fmla="*/ 59531 h 200025"/>
              <a:gd name="connsiteX101" fmla="*/ 0 w 200025"/>
              <a:gd name="connsiteY101" fmla="*/ 54769 h 200025"/>
              <a:gd name="connsiteX102" fmla="*/ 26194 w 200025"/>
              <a:gd name="connsiteY102" fmla="*/ 28575 h 200025"/>
              <a:gd name="connsiteX103" fmla="*/ 30956 w 200025"/>
              <a:gd name="connsiteY103" fmla="*/ 28575 h 200025"/>
              <a:gd name="connsiteX104" fmla="*/ 30956 w 200025"/>
              <a:gd name="connsiteY104" fmla="*/ 200025 h 200025"/>
              <a:gd name="connsiteX105" fmla="*/ 38100 w 200025"/>
              <a:gd name="connsiteY105" fmla="*/ 192881 h 200025"/>
              <a:gd name="connsiteX106" fmla="*/ 30956 w 200025"/>
              <a:gd name="connsiteY106" fmla="*/ 185738 h 200025"/>
              <a:gd name="connsiteX107" fmla="*/ 26194 w 200025"/>
              <a:gd name="connsiteY107" fmla="*/ 185738 h 200025"/>
              <a:gd name="connsiteX108" fmla="*/ 14288 w 200025"/>
              <a:gd name="connsiteY108" fmla="*/ 173831 h 200025"/>
              <a:gd name="connsiteX109" fmla="*/ 14288 w 200025"/>
              <a:gd name="connsiteY109" fmla="*/ 169069 h 200025"/>
              <a:gd name="connsiteX110" fmla="*/ 7144 w 200025"/>
              <a:gd name="connsiteY110" fmla="*/ 161925 h 200025"/>
              <a:gd name="connsiteX111" fmla="*/ 0 w 200025"/>
              <a:gd name="connsiteY111" fmla="*/ 169069 h 200025"/>
              <a:gd name="connsiteX112" fmla="*/ 0 w 200025"/>
              <a:gd name="connsiteY112" fmla="*/ 173831 h 200025"/>
              <a:gd name="connsiteX113" fmla="*/ 26194 w 200025"/>
              <a:gd name="connsiteY113" fmla="*/ 200025 h 200025"/>
              <a:gd name="connsiteX114" fmla="*/ 30956 w 200025"/>
              <a:gd name="connsiteY114" fmla="*/ 200025 h 200025"/>
              <a:gd name="connsiteX115" fmla="*/ 133350 w 200025"/>
              <a:gd name="connsiteY115" fmla="*/ 192881 h 200025"/>
              <a:gd name="connsiteX116" fmla="*/ 140494 w 200025"/>
              <a:gd name="connsiteY116" fmla="*/ 200025 h 200025"/>
              <a:gd name="connsiteX117" fmla="*/ 145256 w 200025"/>
              <a:gd name="connsiteY117" fmla="*/ 200025 h 200025"/>
              <a:gd name="connsiteX118" fmla="*/ 171450 w 200025"/>
              <a:gd name="connsiteY118" fmla="*/ 173831 h 200025"/>
              <a:gd name="connsiteX119" fmla="*/ 171450 w 200025"/>
              <a:gd name="connsiteY119" fmla="*/ 169069 h 200025"/>
              <a:gd name="connsiteX120" fmla="*/ 164306 w 200025"/>
              <a:gd name="connsiteY120" fmla="*/ 161925 h 200025"/>
              <a:gd name="connsiteX121" fmla="*/ 157163 w 200025"/>
              <a:gd name="connsiteY121" fmla="*/ 169069 h 200025"/>
              <a:gd name="connsiteX122" fmla="*/ 157163 w 200025"/>
              <a:gd name="connsiteY122" fmla="*/ 173831 h 200025"/>
              <a:gd name="connsiteX123" fmla="*/ 145256 w 200025"/>
              <a:gd name="connsiteY123" fmla="*/ 185738 h 200025"/>
              <a:gd name="connsiteX124" fmla="*/ 140494 w 200025"/>
              <a:gd name="connsiteY124" fmla="*/ 185738 h 200025"/>
              <a:gd name="connsiteX125" fmla="*/ 133350 w 200025"/>
              <a:gd name="connsiteY125" fmla="*/ 1928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00025" h="200025">
                <a:moveTo>
                  <a:pt x="124666" y="61077"/>
                </a:moveTo>
                <a:cubicBezTo>
                  <a:pt x="123977" y="60187"/>
                  <a:pt x="123232" y="59339"/>
                  <a:pt x="122433" y="58538"/>
                </a:cubicBezTo>
                <a:cubicBezTo>
                  <a:pt x="119460" y="55555"/>
                  <a:pt x="115830" y="53308"/>
                  <a:pt x="111833" y="51976"/>
                </a:cubicBezTo>
                <a:lnTo>
                  <a:pt x="98709" y="47714"/>
                </a:lnTo>
                <a:cubicBezTo>
                  <a:pt x="97698" y="47358"/>
                  <a:pt x="96822" y="46697"/>
                  <a:pt x="96203" y="45822"/>
                </a:cubicBezTo>
                <a:cubicBezTo>
                  <a:pt x="95582" y="44947"/>
                  <a:pt x="95250" y="43901"/>
                  <a:pt x="95250" y="42830"/>
                </a:cubicBezTo>
                <a:cubicBezTo>
                  <a:pt x="95250" y="41758"/>
                  <a:pt x="95582" y="40713"/>
                  <a:pt x="96203" y="39838"/>
                </a:cubicBezTo>
                <a:cubicBezTo>
                  <a:pt x="96822" y="38963"/>
                  <a:pt x="97698" y="38302"/>
                  <a:pt x="98709" y="37945"/>
                </a:cubicBezTo>
                <a:lnTo>
                  <a:pt x="111833" y="33683"/>
                </a:lnTo>
                <a:cubicBezTo>
                  <a:pt x="115774" y="32323"/>
                  <a:pt x="119347" y="30071"/>
                  <a:pt x="122272" y="27102"/>
                </a:cubicBezTo>
                <a:cubicBezTo>
                  <a:pt x="125118" y="24215"/>
                  <a:pt x="127276" y="20726"/>
                  <a:pt x="128588" y="16895"/>
                </a:cubicBezTo>
                <a:lnTo>
                  <a:pt x="128696" y="16570"/>
                </a:lnTo>
                <a:lnTo>
                  <a:pt x="132961" y="3457"/>
                </a:lnTo>
                <a:cubicBezTo>
                  <a:pt x="133319" y="2446"/>
                  <a:pt x="133981" y="1571"/>
                  <a:pt x="134856" y="952"/>
                </a:cubicBezTo>
                <a:cubicBezTo>
                  <a:pt x="135731" y="332"/>
                  <a:pt x="136777" y="0"/>
                  <a:pt x="137850" y="0"/>
                </a:cubicBezTo>
                <a:cubicBezTo>
                  <a:pt x="138923" y="0"/>
                  <a:pt x="139969" y="332"/>
                  <a:pt x="140844" y="952"/>
                </a:cubicBezTo>
                <a:cubicBezTo>
                  <a:pt x="141720" y="1571"/>
                  <a:pt x="142382" y="2446"/>
                  <a:pt x="142739" y="3457"/>
                </a:cubicBezTo>
                <a:lnTo>
                  <a:pt x="147004" y="16570"/>
                </a:lnTo>
                <a:cubicBezTo>
                  <a:pt x="148330" y="20557"/>
                  <a:pt x="150568" y="24180"/>
                  <a:pt x="153541" y="27150"/>
                </a:cubicBezTo>
                <a:cubicBezTo>
                  <a:pt x="156515" y="30121"/>
                  <a:pt x="160140" y="32358"/>
                  <a:pt x="164130" y="33683"/>
                </a:cubicBezTo>
                <a:lnTo>
                  <a:pt x="177254" y="37945"/>
                </a:lnTo>
                <a:lnTo>
                  <a:pt x="177516" y="38011"/>
                </a:lnTo>
                <a:cubicBezTo>
                  <a:pt x="178527" y="38367"/>
                  <a:pt x="179403" y="39028"/>
                  <a:pt x="180023" y="39903"/>
                </a:cubicBezTo>
                <a:cubicBezTo>
                  <a:pt x="180643" y="40778"/>
                  <a:pt x="180975" y="41824"/>
                  <a:pt x="180975" y="42895"/>
                </a:cubicBezTo>
                <a:cubicBezTo>
                  <a:pt x="180975" y="43967"/>
                  <a:pt x="180643" y="45012"/>
                  <a:pt x="180023" y="45887"/>
                </a:cubicBezTo>
                <a:cubicBezTo>
                  <a:pt x="179403" y="46762"/>
                  <a:pt x="178527" y="47423"/>
                  <a:pt x="177516" y="47780"/>
                </a:cubicBezTo>
                <a:lnTo>
                  <a:pt x="164392" y="52042"/>
                </a:lnTo>
                <a:cubicBezTo>
                  <a:pt x="160403" y="53367"/>
                  <a:pt x="156777" y="55604"/>
                  <a:pt x="153804" y="58575"/>
                </a:cubicBezTo>
                <a:cubicBezTo>
                  <a:pt x="150831" y="61546"/>
                  <a:pt x="148593" y="65168"/>
                  <a:pt x="147266" y="69155"/>
                </a:cubicBezTo>
                <a:lnTo>
                  <a:pt x="143001" y="82268"/>
                </a:lnTo>
                <a:cubicBezTo>
                  <a:pt x="142963" y="82377"/>
                  <a:pt x="142921" y="82485"/>
                  <a:pt x="142875" y="82591"/>
                </a:cubicBezTo>
                <a:cubicBezTo>
                  <a:pt x="142499" y="83465"/>
                  <a:pt x="141888" y="84221"/>
                  <a:pt x="141107" y="84773"/>
                </a:cubicBezTo>
                <a:cubicBezTo>
                  <a:pt x="140231" y="85393"/>
                  <a:pt x="139185" y="85725"/>
                  <a:pt x="138113" y="85725"/>
                </a:cubicBezTo>
                <a:cubicBezTo>
                  <a:pt x="137040" y="85725"/>
                  <a:pt x="135994" y="85393"/>
                  <a:pt x="135118" y="84773"/>
                </a:cubicBezTo>
                <a:cubicBezTo>
                  <a:pt x="134243" y="84154"/>
                  <a:pt x="133581" y="83279"/>
                  <a:pt x="133224" y="82268"/>
                </a:cubicBezTo>
                <a:lnTo>
                  <a:pt x="128959" y="69155"/>
                </a:lnTo>
                <a:cubicBezTo>
                  <a:pt x="127995" y="66230"/>
                  <a:pt x="126541" y="63500"/>
                  <a:pt x="124666" y="61077"/>
                </a:cubicBezTo>
                <a:close/>
                <a:moveTo>
                  <a:pt x="197957" y="97281"/>
                </a:moveTo>
                <a:lnTo>
                  <a:pt x="190667" y="94913"/>
                </a:lnTo>
                <a:cubicBezTo>
                  <a:pt x="188450" y="94177"/>
                  <a:pt x="186436" y="92934"/>
                  <a:pt x="184784" y="91283"/>
                </a:cubicBezTo>
                <a:cubicBezTo>
                  <a:pt x="183132" y="89633"/>
                  <a:pt x="181888" y="87620"/>
                  <a:pt x="181152" y="85406"/>
                </a:cubicBezTo>
                <a:lnTo>
                  <a:pt x="178782" y="78120"/>
                </a:lnTo>
                <a:cubicBezTo>
                  <a:pt x="178584" y="77559"/>
                  <a:pt x="178217" y="77073"/>
                  <a:pt x="177730" y="76729"/>
                </a:cubicBezTo>
                <a:cubicBezTo>
                  <a:pt x="177244" y="76385"/>
                  <a:pt x="176663" y="76200"/>
                  <a:pt x="176067" y="76200"/>
                </a:cubicBezTo>
                <a:cubicBezTo>
                  <a:pt x="175471" y="76200"/>
                  <a:pt x="174889" y="76385"/>
                  <a:pt x="174403" y="76729"/>
                </a:cubicBezTo>
                <a:cubicBezTo>
                  <a:pt x="173917" y="77073"/>
                  <a:pt x="173549" y="77559"/>
                  <a:pt x="173351" y="78120"/>
                </a:cubicBezTo>
                <a:lnTo>
                  <a:pt x="170981" y="85406"/>
                </a:lnTo>
                <a:cubicBezTo>
                  <a:pt x="170259" y="87605"/>
                  <a:pt x="169037" y="89607"/>
                  <a:pt x="167412" y="91257"/>
                </a:cubicBezTo>
                <a:cubicBezTo>
                  <a:pt x="165787" y="92906"/>
                  <a:pt x="163802" y="94157"/>
                  <a:pt x="161613" y="94913"/>
                </a:cubicBezTo>
                <a:lnTo>
                  <a:pt x="154322" y="97281"/>
                </a:lnTo>
                <a:cubicBezTo>
                  <a:pt x="153760" y="97479"/>
                  <a:pt x="153273" y="97846"/>
                  <a:pt x="152929" y="98332"/>
                </a:cubicBezTo>
                <a:cubicBezTo>
                  <a:pt x="152585" y="98818"/>
                  <a:pt x="152400" y="99399"/>
                  <a:pt x="152400" y="99994"/>
                </a:cubicBezTo>
                <a:cubicBezTo>
                  <a:pt x="152400" y="100590"/>
                  <a:pt x="152585" y="101171"/>
                  <a:pt x="152929" y="101657"/>
                </a:cubicBezTo>
                <a:cubicBezTo>
                  <a:pt x="153273" y="102142"/>
                  <a:pt x="153760" y="102510"/>
                  <a:pt x="154322" y="102708"/>
                </a:cubicBezTo>
                <a:lnTo>
                  <a:pt x="161613" y="105076"/>
                </a:lnTo>
                <a:cubicBezTo>
                  <a:pt x="163833" y="105816"/>
                  <a:pt x="165849" y="107064"/>
                  <a:pt x="167502" y="108721"/>
                </a:cubicBezTo>
                <a:cubicBezTo>
                  <a:pt x="169154" y="110378"/>
                  <a:pt x="170396" y="112398"/>
                  <a:pt x="171127" y="114619"/>
                </a:cubicBezTo>
                <a:lnTo>
                  <a:pt x="173497" y="121905"/>
                </a:lnTo>
                <a:cubicBezTo>
                  <a:pt x="173695" y="122466"/>
                  <a:pt x="174063" y="122953"/>
                  <a:pt x="174549" y="123296"/>
                </a:cubicBezTo>
                <a:cubicBezTo>
                  <a:pt x="175035" y="123640"/>
                  <a:pt x="175616" y="123825"/>
                  <a:pt x="176213" y="123825"/>
                </a:cubicBezTo>
                <a:cubicBezTo>
                  <a:pt x="176809" y="123825"/>
                  <a:pt x="177390" y="123640"/>
                  <a:pt x="177876" y="123296"/>
                </a:cubicBezTo>
                <a:cubicBezTo>
                  <a:pt x="178362" y="122953"/>
                  <a:pt x="178730" y="122466"/>
                  <a:pt x="178928" y="121905"/>
                </a:cubicBezTo>
                <a:lnTo>
                  <a:pt x="181298" y="114619"/>
                </a:lnTo>
                <a:cubicBezTo>
                  <a:pt x="182035" y="112405"/>
                  <a:pt x="183278" y="110392"/>
                  <a:pt x="184930" y="108741"/>
                </a:cubicBezTo>
                <a:cubicBezTo>
                  <a:pt x="186581" y="107091"/>
                  <a:pt x="188596" y="105848"/>
                  <a:pt x="190812" y="105112"/>
                </a:cubicBezTo>
                <a:lnTo>
                  <a:pt x="198103" y="102744"/>
                </a:lnTo>
                <a:cubicBezTo>
                  <a:pt x="198665" y="102546"/>
                  <a:pt x="199152" y="102179"/>
                  <a:pt x="199496" y="101693"/>
                </a:cubicBezTo>
                <a:cubicBezTo>
                  <a:pt x="199840" y="101207"/>
                  <a:pt x="200025" y="100626"/>
                  <a:pt x="200025" y="100031"/>
                </a:cubicBezTo>
                <a:cubicBezTo>
                  <a:pt x="200025" y="99435"/>
                  <a:pt x="199840" y="98854"/>
                  <a:pt x="199496" y="98368"/>
                </a:cubicBezTo>
                <a:cubicBezTo>
                  <a:pt x="199152" y="97883"/>
                  <a:pt x="198665" y="97515"/>
                  <a:pt x="198103" y="97317"/>
                </a:cubicBezTo>
                <a:lnTo>
                  <a:pt x="197957" y="97281"/>
                </a:lnTo>
                <a:close/>
                <a:moveTo>
                  <a:pt x="88392" y="33995"/>
                </a:moveTo>
                <a:cubicBezTo>
                  <a:pt x="90241" y="31507"/>
                  <a:pt x="92783" y="29621"/>
                  <a:pt x="95701" y="28575"/>
                </a:cubicBezTo>
                <a:lnTo>
                  <a:pt x="73819" y="28575"/>
                </a:lnTo>
                <a:cubicBezTo>
                  <a:pt x="69874" y="28575"/>
                  <a:pt x="66675" y="31773"/>
                  <a:pt x="66675" y="35719"/>
                </a:cubicBezTo>
                <a:cubicBezTo>
                  <a:pt x="66675" y="39664"/>
                  <a:pt x="69874" y="42863"/>
                  <a:pt x="73819" y="42863"/>
                </a:cubicBezTo>
                <a:lnTo>
                  <a:pt x="85729" y="42863"/>
                </a:lnTo>
                <a:cubicBezTo>
                  <a:pt x="85727" y="42764"/>
                  <a:pt x="85725" y="42666"/>
                  <a:pt x="85725" y="42568"/>
                </a:cubicBezTo>
                <a:cubicBezTo>
                  <a:pt x="85733" y="39507"/>
                  <a:pt x="86662" y="36520"/>
                  <a:pt x="88392" y="33995"/>
                </a:cubicBezTo>
                <a:close/>
                <a:moveTo>
                  <a:pt x="7144" y="95250"/>
                </a:moveTo>
                <a:cubicBezTo>
                  <a:pt x="11089" y="95250"/>
                  <a:pt x="14288" y="98449"/>
                  <a:pt x="14288" y="102394"/>
                </a:cubicBezTo>
                <a:lnTo>
                  <a:pt x="14288" y="126206"/>
                </a:lnTo>
                <a:cubicBezTo>
                  <a:pt x="14288" y="130152"/>
                  <a:pt x="11089" y="133350"/>
                  <a:pt x="7144" y="133350"/>
                </a:cubicBezTo>
                <a:cubicBezTo>
                  <a:pt x="3198" y="133350"/>
                  <a:pt x="0" y="130152"/>
                  <a:pt x="0" y="126206"/>
                </a:cubicBezTo>
                <a:lnTo>
                  <a:pt x="0" y="102394"/>
                </a:lnTo>
                <a:cubicBezTo>
                  <a:pt x="0" y="98449"/>
                  <a:pt x="3198" y="95250"/>
                  <a:pt x="7144" y="95250"/>
                </a:cubicBezTo>
                <a:close/>
                <a:moveTo>
                  <a:pt x="104775" y="192881"/>
                </a:moveTo>
                <a:cubicBezTo>
                  <a:pt x="104775" y="196827"/>
                  <a:pt x="101577" y="200025"/>
                  <a:pt x="97631" y="200025"/>
                </a:cubicBezTo>
                <a:lnTo>
                  <a:pt x="73819" y="200025"/>
                </a:lnTo>
                <a:cubicBezTo>
                  <a:pt x="69874" y="200025"/>
                  <a:pt x="66675" y="196827"/>
                  <a:pt x="66675" y="192881"/>
                </a:cubicBezTo>
                <a:cubicBezTo>
                  <a:pt x="66675" y="188936"/>
                  <a:pt x="69874" y="185738"/>
                  <a:pt x="73819" y="185738"/>
                </a:cubicBezTo>
                <a:lnTo>
                  <a:pt x="97631" y="185738"/>
                </a:lnTo>
                <a:cubicBezTo>
                  <a:pt x="101577" y="185738"/>
                  <a:pt x="104775" y="188936"/>
                  <a:pt x="104775" y="192881"/>
                </a:cubicBezTo>
                <a:close/>
                <a:moveTo>
                  <a:pt x="30956" y="28575"/>
                </a:moveTo>
                <a:cubicBezTo>
                  <a:pt x="34902" y="28575"/>
                  <a:pt x="38100" y="31773"/>
                  <a:pt x="38100" y="35719"/>
                </a:cubicBezTo>
                <a:cubicBezTo>
                  <a:pt x="38100" y="39664"/>
                  <a:pt x="34902" y="42863"/>
                  <a:pt x="30956" y="42863"/>
                </a:cubicBezTo>
                <a:lnTo>
                  <a:pt x="26194" y="42863"/>
                </a:lnTo>
                <a:cubicBezTo>
                  <a:pt x="19618" y="42863"/>
                  <a:pt x="14288" y="48193"/>
                  <a:pt x="14288" y="54769"/>
                </a:cubicBezTo>
                <a:lnTo>
                  <a:pt x="14288" y="59531"/>
                </a:lnTo>
                <a:cubicBezTo>
                  <a:pt x="14288" y="63477"/>
                  <a:pt x="11089" y="66675"/>
                  <a:pt x="7144" y="66675"/>
                </a:cubicBezTo>
                <a:cubicBezTo>
                  <a:pt x="3198" y="66675"/>
                  <a:pt x="0" y="63477"/>
                  <a:pt x="0" y="59531"/>
                </a:cubicBezTo>
                <a:lnTo>
                  <a:pt x="0" y="54769"/>
                </a:lnTo>
                <a:cubicBezTo>
                  <a:pt x="0" y="40302"/>
                  <a:pt x="11727" y="28575"/>
                  <a:pt x="26194" y="28575"/>
                </a:cubicBezTo>
                <a:lnTo>
                  <a:pt x="30956" y="28575"/>
                </a:lnTo>
                <a:close/>
                <a:moveTo>
                  <a:pt x="30956" y="200025"/>
                </a:moveTo>
                <a:cubicBezTo>
                  <a:pt x="34902" y="200025"/>
                  <a:pt x="38100" y="196827"/>
                  <a:pt x="38100" y="192881"/>
                </a:cubicBezTo>
                <a:cubicBezTo>
                  <a:pt x="38100" y="188936"/>
                  <a:pt x="34902" y="185738"/>
                  <a:pt x="30956" y="185738"/>
                </a:cubicBezTo>
                <a:lnTo>
                  <a:pt x="26194" y="185738"/>
                </a:lnTo>
                <a:cubicBezTo>
                  <a:pt x="19618" y="185738"/>
                  <a:pt x="14288" y="180407"/>
                  <a:pt x="14288" y="173831"/>
                </a:cubicBezTo>
                <a:lnTo>
                  <a:pt x="14288" y="169069"/>
                </a:lnTo>
                <a:cubicBezTo>
                  <a:pt x="14288" y="165124"/>
                  <a:pt x="11089" y="161925"/>
                  <a:pt x="7144" y="161925"/>
                </a:cubicBezTo>
                <a:cubicBezTo>
                  <a:pt x="3198" y="161925"/>
                  <a:pt x="0" y="165124"/>
                  <a:pt x="0" y="169069"/>
                </a:cubicBezTo>
                <a:lnTo>
                  <a:pt x="0" y="173831"/>
                </a:lnTo>
                <a:cubicBezTo>
                  <a:pt x="0" y="188298"/>
                  <a:pt x="11727" y="200025"/>
                  <a:pt x="26194" y="200025"/>
                </a:cubicBezTo>
                <a:lnTo>
                  <a:pt x="30956" y="200025"/>
                </a:lnTo>
                <a:close/>
                <a:moveTo>
                  <a:pt x="133350" y="192881"/>
                </a:moveTo>
                <a:cubicBezTo>
                  <a:pt x="133350" y="196827"/>
                  <a:pt x="136549" y="200025"/>
                  <a:pt x="140494" y="200025"/>
                </a:cubicBezTo>
                <a:lnTo>
                  <a:pt x="145256" y="200025"/>
                </a:lnTo>
                <a:cubicBezTo>
                  <a:pt x="159723" y="200025"/>
                  <a:pt x="171450" y="188298"/>
                  <a:pt x="171450" y="173831"/>
                </a:cubicBezTo>
                <a:lnTo>
                  <a:pt x="171450" y="169069"/>
                </a:lnTo>
                <a:cubicBezTo>
                  <a:pt x="171450" y="165124"/>
                  <a:pt x="168252" y="161925"/>
                  <a:pt x="164306" y="161925"/>
                </a:cubicBezTo>
                <a:cubicBezTo>
                  <a:pt x="160361" y="161925"/>
                  <a:pt x="157163" y="165124"/>
                  <a:pt x="157163" y="169069"/>
                </a:cubicBezTo>
                <a:lnTo>
                  <a:pt x="157163" y="173831"/>
                </a:lnTo>
                <a:cubicBezTo>
                  <a:pt x="157163" y="180407"/>
                  <a:pt x="151832" y="185738"/>
                  <a:pt x="145256" y="185738"/>
                </a:cubicBezTo>
                <a:lnTo>
                  <a:pt x="140494" y="185738"/>
                </a:lnTo>
                <a:cubicBezTo>
                  <a:pt x="136549" y="185738"/>
                  <a:pt x="133350" y="188936"/>
                  <a:pt x="133350" y="192881"/>
                </a:cubicBezTo>
                <a:close/>
              </a:path>
            </a:pathLst>
          </a:custGeom>
          <a:solidFill>
            <a:schemeClr val="tx1"/>
          </a:solidFill>
          <a:ln>
            <a:noFill/>
          </a:ln>
        </p:spPr>
        <p:txBody>
          <a:bodyPr vert="horz" wrap="square" lIns="74496" tIns="37248" rIns="74496" bIns="37248" numCol="1" anchor="t" anchorCtr="0" compatLnSpc="1">
            <a:prstTxWarp prst="textNoShape">
              <a:avLst/>
            </a:prstTxWarp>
          </a:bodyPr>
          <a:lstStyle/>
          <a:p>
            <a:pPr defTabSz="744948">
              <a:defRPr/>
            </a:pPr>
            <a:endParaRPr lang="en-US" sz="1438" b="1">
              <a:solidFill>
                <a:srgbClr val="FFFFFF"/>
              </a:solidFill>
              <a:latin typeface="Segoe Sans Display Semibold" pitchFamily="2" charset="0"/>
              <a:cs typeface="Segoe Sans Display Semibold" pitchFamily="2" charset="0"/>
            </a:endParaRPr>
          </a:p>
        </p:txBody>
      </p:sp>
      <p:sp>
        <p:nvSpPr>
          <p:cNvPr id="7" name="Title 6">
            <a:extLst>
              <a:ext uri="{FF2B5EF4-FFF2-40B4-BE49-F238E27FC236}">
                <a16:creationId xmlns:a16="http://schemas.microsoft.com/office/drawing/2014/main" id="{A6AC8E5D-1470-56A2-FF38-DC48B67750F4}"/>
              </a:ext>
            </a:extLst>
          </p:cNvPr>
          <p:cNvSpPr>
            <a:spLocks noGrp="1"/>
          </p:cNvSpPr>
          <p:nvPr>
            <p:ph type="title"/>
          </p:nvPr>
        </p:nvSpPr>
        <p:spPr>
          <a:xfrm>
            <a:off x="589044" y="457622"/>
            <a:ext cx="11016957" cy="1107839"/>
          </a:xfrm>
        </p:spPr>
        <p:txBody>
          <a:bodyPr/>
          <a:lstStyle/>
          <a:p>
            <a:pPr algn="ctr"/>
            <a:r>
              <a:rPr lang="en-US">
                <a:cs typeface="Segoe UI"/>
              </a:rPr>
              <a:t>Microsoft 365 Copilot</a:t>
            </a:r>
            <a:br>
              <a:rPr lang="en-US"/>
            </a:br>
            <a:r>
              <a:rPr lang="en-US">
                <a:cs typeface="Segoe UI"/>
              </a:rPr>
              <a:t>Options</a:t>
            </a:r>
            <a:endParaRPr lang="en-US" b="1">
              <a:latin typeface="Segoe Sans Display Semibold" pitchFamily="2" charset="0"/>
              <a:cs typeface="Segoe UI"/>
            </a:endParaRPr>
          </a:p>
        </p:txBody>
      </p:sp>
      <p:sp>
        <p:nvSpPr>
          <p:cNvPr id="12" name="Title 20">
            <a:extLst>
              <a:ext uri="{FF2B5EF4-FFF2-40B4-BE49-F238E27FC236}">
                <a16:creationId xmlns:a16="http://schemas.microsoft.com/office/drawing/2014/main" id="{20A00563-0D05-6849-97DB-898AC8B46801}"/>
              </a:ext>
            </a:extLst>
          </p:cNvPr>
          <p:cNvSpPr txBox="1">
            <a:spLocks noGrp="1"/>
          </p:cNvSpPr>
          <p:nvPr/>
        </p:nvSpPr>
        <p:spPr>
          <a:xfrm>
            <a:off x="4651442" y="3495323"/>
            <a:ext cx="2753618" cy="439823"/>
          </a:xfrm>
          <a:prstGeom prst="rect">
            <a:avLst/>
          </a:prstGeom>
          <a:noFill/>
          <a:ln>
            <a:noFill/>
            <a:prstDash/>
          </a:ln>
          <a:effectLst/>
        </p:spPr>
        <p:txBody>
          <a:bodyPr rot="0" spcFirstLastPara="0" vert="horz" wrap="none" lIns="69841" tIns="34920" rIns="69841" bIns="349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698414">
              <a:spcBef>
                <a:spcPts val="0"/>
              </a:spcBef>
              <a:defRPr/>
            </a:pPr>
            <a:r>
              <a:rPr lang="en-US" sz="2400" b="1" spc="0">
                <a:ln>
                  <a:noFill/>
                </a:ln>
                <a:solidFill>
                  <a:srgbClr val="FFFFFF"/>
                </a:solidFill>
                <a:latin typeface="Segoe UI Semibold"/>
                <a:cs typeface="Segoe Sans Display Semibold" pitchFamily="2" charset="0"/>
              </a:rPr>
              <a:t>Declarative Agents</a:t>
            </a:r>
          </a:p>
        </p:txBody>
      </p:sp>
      <p:sp>
        <p:nvSpPr>
          <p:cNvPr id="26" name="Rectangle: Rounded Corners 25">
            <a:extLst>
              <a:ext uri="{FF2B5EF4-FFF2-40B4-BE49-F238E27FC236}">
                <a16:creationId xmlns:a16="http://schemas.microsoft.com/office/drawing/2014/main" id="{EC579D22-3099-CC7F-85E0-42C55C3CED69}"/>
              </a:ext>
            </a:extLst>
          </p:cNvPr>
          <p:cNvSpPr/>
          <p:nvPr/>
        </p:nvSpPr>
        <p:spPr bwMode="auto">
          <a:xfrm>
            <a:off x="589045" y="2542014"/>
            <a:ext cx="3443513" cy="1480202"/>
          </a:xfrm>
          <a:prstGeom prst="roundRect">
            <a:avLst>
              <a:gd name="adj" fmla="val 6526"/>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680" tIns="111744" rIns="139680" bIns="111744" numCol="1" spcCol="0" rtlCol="0" fromWordArt="0" anchor="t" anchorCtr="0" forceAA="0" compatLnSpc="1">
            <a:prstTxWarp prst="textNoShape">
              <a:avLst/>
            </a:prstTxWarp>
            <a:noAutofit/>
          </a:bodyPr>
          <a:lstStyle/>
          <a:p>
            <a:pPr defTabSz="712217" fontAlgn="base">
              <a:spcBef>
                <a:spcPct val="0"/>
              </a:spcBef>
              <a:spcAft>
                <a:spcPct val="0"/>
              </a:spcAft>
              <a:defRPr/>
            </a:pPr>
            <a:endParaRPr lang="en-US" sz="1527" b="1" kern="0" err="1">
              <a:gradFill>
                <a:gsLst>
                  <a:gs pos="0">
                    <a:srgbClr val="FFFFFF"/>
                  </a:gs>
                  <a:gs pos="100000">
                    <a:srgbClr val="FFFFFF"/>
                  </a:gs>
                </a:gsLst>
                <a:lin ang="5400000" scaled="0"/>
              </a:gradFill>
              <a:latin typeface="Segoe Sans Display Semibold" pitchFamily="2" charset="0"/>
              <a:cs typeface="Segoe Sans Display Semibold" pitchFamily="2" charset="0"/>
            </a:endParaRPr>
          </a:p>
        </p:txBody>
      </p:sp>
      <p:sp>
        <p:nvSpPr>
          <p:cNvPr id="28" name="TextBox 27">
            <a:extLst>
              <a:ext uri="{FF2B5EF4-FFF2-40B4-BE49-F238E27FC236}">
                <a16:creationId xmlns:a16="http://schemas.microsoft.com/office/drawing/2014/main" id="{F478B04E-EFAE-AF48-7ADA-CB539505F414}"/>
              </a:ext>
            </a:extLst>
          </p:cNvPr>
          <p:cNvSpPr txBox="1"/>
          <p:nvPr/>
        </p:nvSpPr>
        <p:spPr>
          <a:xfrm>
            <a:off x="1513256" y="2359663"/>
            <a:ext cx="1595088" cy="374793"/>
          </a:xfrm>
          <a:prstGeom prst="rect">
            <a:avLst/>
          </a:prstGeom>
          <a:solidFill>
            <a:srgbClr val="091F2C"/>
          </a:solidFill>
        </p:spPr>
        <p:txBody>
          <a:bodyPr wrap="square" rtlCol="0">
            <a:spAutoFit/>
          </a:bodyPr>
          <a:lstStyle/>
          <a:p>
            <a:pPr algn="ctr" defTabSz="914225" fontAlgn="base">
              <a:spcBef>
                <a:spcPct val="0"/>
              </a:spcBef>
              <a:spcAft>
                <a:spcPts val="1200"/>
              </a:spcAft>
              <a:buSzPct val="90000"/>
              <a:defRPr/>
            </a:pPr>
            <a:r>
              <a:rPr lang="en-US"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Adopt</a:t>
            </a:r>
          </a:p>
        </p:txBody>
      </p:sp>
      <p:pic>
        <p:nvPicPr>
          <p:cNvPr id="29" name="Picture 28">
            <a:extLst>
              <a:ext uri="{FF2B5EF4-FFF2-40B4-BE49-F238E27FC236}">
                <a16:creationId xmlns:a16="http://schemas.microsoft.com/office/drawing/2014/main" id="{5644EE37-8E07-9098-046B-F99F0F3CFE9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7679" y="2678627"/>
            <a:ext cx="746243" cy="746243"/>
          </a:xfrm>
          <a:prstGeom prst="rect">
            <a:avLst/>
          </a:prstGeom>
        </p:spPr>
      </p:pic>
      <p:sp>
        <p:nvSpPr>
          <p:cNvPr id="30" name="Title 20">
            <a:extLst>
              <a:ext uri="{FF2B5EF4-FFF2-40B4-BE49-F238E27FC236}">
                <a16:creationId xmlns:a16="http://schemas.microsoft.com/office/drawing/2014/main" id="{4A412940-CE83-9DEE-AFB1-2200C2F65F97}"/>
              </a:ext>
            </a:extLst>
          </p:cNvPr>
          <p:cNvSpPr txBox="1">
            <a:spLocks noGrp="1"/>
          </p:cNvSpPr>
          <p:nvPr/>
        </p:nvSpPr>
        <p:spPr>
          <a:xfrm>
            <a:off x="774225" y="3510786"/>
            <a:ext cx="3073162" cy="447174"/>
          </a:xfrm>
          <a:prstGeom prst="rect">
            <a:avLst/>
          </a:prstGeom>
          <a:noFill/>
          <a:ln>
            <a:noFill/>
            <a:prstDash/>
          </a:ln>
          <a:effectLst/>
        </p:spPr>
        <p:txBody>
          <a:bodyPr rot="0" spcFirstLastPara="0" vert="horz" wrap="none" lIns="69841" tIns="34920" rIns="69841" bIns="349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698414">
              <a:spcBef>
                <a:spcPts val="0"/>
              </a:spcBef>
              <a:defRPr/>
            </a:pPr>
            <a:r>
              <a:rPr lang="en-US" sz="2400" b="1" spc="0">
                <a:ln>
                  <a:noFill/>
                </a:ln>
                <a:solidFill>
                  <a:srgbClr val="FFFFFF"/>
                </a:solidFill>
                <a:latin typeface="Segoe UI Semibold"/>
                <a:cs typeface="Segoe Sans Display Semibold" pitchFamily="2" charset="0"/>
              </a:rPr>
              <a:t>IA, user training, etc.</a:t>
            </a:r>
          </a:p>
        </p:txBody>
      </p:sp>
      <p:sp>
        <p:nvSpPr>
          <p:cNvPr id="8" name="Rectangle: Rounded Corners 7">
            <a:extLst>
              <a:ext uri="{FF2B5EF4-FFF2-40B4-BE49-F238E27FC236}">
                <a16:creationId xmlns:a16="http://schemas.microsoft.com/office/drawing/2014/main" id="{70544CEF-7947-EBD9-487B-137E3E8012EB}"/>
              </a:ext>
            </a:extLst>
          </p:cNvPr>
          <p:cNvSpPr/>
          <p:nvPr/>
        </p:nvSpPr>
        <p:spPr bwMode="auto">
          <a:xfrm>
            <a:off x="4181231" y="2004633"/>
            <a:ext cx="7515724" cy="2304833"/>
          </a:xfrm>
          <a:prstGeom prst="roundRect">
            <a:avLst>
              <a:gd name="adj" fmla="val 6526"/>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680" tIns="111744" rIns="139680" bIns="111744" numCol="1" spcCol="0" rtlCol="0" fromWordArt="0" anchor="t" anchorCtr="0" forceAA="0" compatLnSpc="1">
            <a:prstTxWarp prst="textNoShape">
              <a:avLst/>
            </a:prstTxWarp>
            <a:noAutofit/>
          </a:bodyPr>
          <a:lstStyle/>
          <a:p>
            <a:pPr defTabSz="712217" fontAlgn="base">
              <a:spcBef>
                <a:spcPct val="0"/>
              </a:spcBef>
              <a:spcAft>
                <a:spcPct val="0"/>
              </a:spcAft>
              <a:defRPr/>
            </a:pPr>
            <a:endParaRPr lang="en-US" sz="1527" b="1" kern="0" err="1">
              <a:gradFill>
                <a:gsLst>
                  <a:gs pos="0">
                    <a:srgbClr val="FFFFFF"/>
                  </a:gs>
                  <a:gs pos="100000">
                    <a:srgbClr val="FFFFFF"/>
                  </a:gs>
                </a:gsLst>
                <a:lin ang="5400000" scaled="0"/>
              </a:gradFill>
              <a:latin typeface="Segoe Sans Display Semibold" pitchFamily="2" charset="0"/>
              <a:cs typeface="Segoe Sans Display Semibold" pitchFamily="2" charset="0"/>
            </a:endParaRPr>
          </a:p>
        </p:txBody>
      </p:sp>
      <p:sp>
        <p:nvSpPr>
          <p:cNvPr id="10" name="TextBox 9">
            <a:extLst>
              <a:ext uri="{FF2B5EF4-FFF2-40B4-BE49-F238E27FC236}">
                <a16:creationId xmlns:a16="http://schemas.microsoft.com/office/drawing/2014/main" id="{C82D0E78-465B-A9FC-09AF-6AF3A479D51C}"/>
              </a:ext>
            </a:extLst>
          </p:cNvPr>
          <p:cNvSpPr txBox="1"/>
          <p:nvPr/>
        </p:nvSpPr>
        <p:spPr>
          <a:xfrm>
            <a:off x="8143004" y="1822283"/>
            <a:ext cx="2889444" cy="369332"/>
          </a:xfrm>
          <a:prstGeom prst="rect">
            <a:avLst/>
          </a:prstGeom>
          <a:solidFill>
            <a:srgbClr val="091F2C"/>
          </a:solidFill>
          <a:effectLst>
            <a:outerShdw blurRad="63500" dist="38100" dir="2700000">
              <a:srgbClr val="000000">
                <a:alpha val="40000"/>
              </a:srgbClr>
            </a:outerShdw>
          </a:effectLst>
        </p:spPr>
        <p:txBody>
          <a:bodyPr wrap="square" lIns="91440" tIns="45720" rIns="91440" bIns="45720" rtlCol="0" anchor="t">
            <a:spAutoFit/>
          </a:bodyPr>
          <a:lstStyle/>
          <a:p>
            <a:pPr algn="ctr" defTabSz="914225" fontAlgn="base">
              <a:spcBef>
                <a:spcPct val="0"/>
              </a:spcBef>
              <a:spcAft>
                <a:spcPts val="1200"/>
              </a:spcAft>
              <a:buSzPct val="90000"/>
              <a:defRPr/>
            </a:pPr>
            <a:r>
              <a:rPr lang="en-US" b="1">
                <a:ln w="3175">
                  <a:noFill/>
                </a:ln>
                <a:gradFill flip="none">
                  <a:gsLst>
                    <a:gs pos="0">
                      <a:srgbClr val="FFA38B"/>
                    </a:gs>
                    <a:gs pos="32000">
                      <a:srgbClr val="D59ED7"/>
                    </a:gs>
                    <a:gs pos="68000">
                      <a:srgbClr val="8DC8E8"/>
                    </a:gs>
                    <a:gs pos="100000">
                      <a:srgbClr val="49C5B1"/>
                    </a:gs>
                  </a:gsLst>
                  <a:path path="circle">
                    <a:fillToRect l="100000" t="100000"/>
                  </a:path>
                  <a:tileRect r="-100000" b="-100000"/>
                </a:gradFill>
                <a:latin typeface="Segoe UI Semibold"/>
                <a:cs typeface="Segoe UI"/>
              </a:rPr>
              <a:t>Copilot Agents</a:t>
            </a:r>
            <a:endParaRPr lang="en-US" b="1">
              <a:ln w="3175">
                <a:noFill/>
              </a:ln>
              <a:gradFill flip="none" rotWithShape="1">
                <a:gsLst>
                  <a:gs pos="0">
                    <a:srgbClr val="FFA38B"/>
                  </a:gs>
                  <a:gs pos="32000">
                    <a:srgbClr val="D59ED7"/>
                  </a:gs>
                  <a:gs pos="68000">
                    <a:srgbClr val="8DC8E8"/>
                  </a:gs>
                  <a:gs pos="100000">
                    <a:srgbClr val="49C5B1"/>
                  </a:gs>
                </a:gsLst>
                <a:path path="circle">
                  <a:fillToRect l="100000" t="100000"/>
                </a:path>
                <a:tileRect r="-100000" b="-100000"/>
              </a:gradFill>
              <a:latin typeface="Segoe UI Semibold"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22540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06534CF-E0CA-FD3E-A0B0-7EC33CE4EB54}"/>
              </a:ext>
            </a:extLst>
          </p:cNvPr>
          <p:cNvSpPr/>
          <p:nvPr/>
        </p:nvSpPr>
        <p:spPr bwMode="auto">
          <a:xfrm>
            <a:off x="2491171" y="1931302"/>
            <a:ext cx="3444002" cy="2188115"/>
          </a:xfrm>
          <a:prstGeom prst="roundRect">
            <a:avLst>
              <a:gd name="adj" fmla="val 6526"/>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700" tIns="111760" rIns="139700" bIns="111760" numCol="1" spcCol="0" rtlCol="0" fromWordArt="0" anchor="t" anchorCtr="0" forceAA="0" compatLnSpc="1">
            <a:prstTxWarp prst="textNoShape">
              <a:avLst/>
            </a:prstTxWarp>
            <a:noAutofit/>
          </a:bodyPr>
          <a:lstStyle/>
          <a:p>
            <a:pPr marL="0" marR="0" lvl="0" indent="0" algn="l" defTabSz="712354" rtl="0" eaLnBrk="1" fontAlgn="base" latinLnBrk="0" hangingPunct="1">
              <a:lnSpc>
                <a:spcPct val="100000"/>
              </a:lnSpc>
              <a:spcBef>
                <a:spcPct val="0"/>
              </a:spcBef>
              <a:spcAft>
                <a:spcPct val="0"/>
              </a:spcAft>
              <a:buClrTx/>
              <a:buSzTx/>
              <a:buFontTx/>
              <a:buNone/>
              <a:tabLst/>
              <a:defRPr/>
            </a:pPr>
            <a:endParaRPr kumimoji="0" lang="en-US" sz="1528" b="1" i="0" u="none" strike="noStrike" kern="0" cap="none" spc="0" normalizeH="0" baseline="0" noProof="0" err="1">
              <a:ln>
                <a:noFill/>
              </a:ln>
              <a:gradFill>
                <a:gsLst>
                  <a:gs pos="0">
                    <a:srgbClr val="FFFFFF"/>
                  </a:gs>
                  <a:gs pos="100000">
                    <a:srgbClr val="FFFFFF"/>
                  </a:gs>
                </a:gsLst>
                <a:lin ang="5400000" scaled="0"/>
              </a:gradFill>
              <a:effectLst/>
              <a:uLnTx/>
              <a:uFillTx/>
              <a:latin typeface="Segoe Sans Display Semibold" pitchFamily="2" charset="0"/>
              <a:ea typeface="+mn-ea"/>
              <a:cs typeface="Segoe Sans Display Semibold" pitchFamily="2" charset="0"/>
            </a:endParaRPr>
          </a:p>
        </p:txBody>
      </p:sp>
      <p:sp>
        <p:nvSpPr>
          <p:cNvPr id="3" name="Rectangle: Rounded Corners 2">
            <a:extLst>
              <a:ext uri="{FF2B5EF4-FFF2-40B4-BE49-F238E27FC236}">
                <a16:creationId xmlns:a16="http://schemas.microsoft.com/office/drawing/2014/main" id="{7688011F-C53D-91E2-CDBE-5CB8ED0DE774}"/>
              </a:ext>
            </a:extLst>
          </p:cNvPr>
          <p:cNvSpPr/>
          <p:nvPr/>
        </p:nvSpPr>
        <p:spPr bwMode="auto">
          <a:xfrm rot="10800000">
            <a:off x="6256829" y="1945441"/>
            <a:ext cx="3444002" cy="2188115"/>
          </a:xfrm>
          <a:prstGeom prst="roundRect">
            <a:avLst>
              <a:gd name="adj" fmla="val 6990"/>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700" tIns="111760" rIns="139700" bIns="111760" numCol="1" spcCol="0" rtlCol="0" fromWordArt="0" anchor="t" anchorCtr="0" forceAA="0" compatLnSpc="1">
            <a:prstTxWarp prst="textNoShape">
              <a:avLst/>
            </a:prstTxWarp>
            <a:noAutofit/>
          </a:bodyPr>
          <a:lstStyle/>
          <a:p>
            <a:pPr marL="0" marR="0" lvl="0" indent="0" algn="l" defTabSz="712354" rtl="0" eaLnBrk="1" fontAlgn="base" latinLnBrk="0" hangingPunct="1">
              <a:lnSpc>
                <a:spcPct val="100000"/>
              </a:lnSpc>
              <a:spcBef>
                <a:spcPct val="0"/>
              </a:spcBef>
              <a:spcAft>
                <a:spcPct val="0"/>
              </a:spcAft>
              <a:buClrTx/>
              <a:buSzTx/>
              <a:buFontTx/>
              <a:buNone/>
              <a:tabLst/>
              <a:defRPr/>
            </a:pPr>
            <a:endParaRPr kumimoji="0" lang="en-US" sz="1528" b="1" i="0" u="none" strike="noStrike" kern="0" cap="none" spc="0" normalizeH="0" baseline="0" noProof="0" err="1">
              <a:ln>
                <a:noFill/>
              </a:ln>
              <a:gradFill>
                <a:gsLst>
                  <a:gs pos="0">
                    <a:srgbClr val="FFFFFF"/>
                  </a:gs>
                  <a:gs pos="100000">
                    <a:srgbClr val="FFFFFF"/>
                  </a:gs>
                </a:gsLst>
                <a:lin ang="5400000" scaled="0"/>
              </a:gradFill>
              <a:effectLst/>
              <a:uLnTx/>
              <a:uFillTx/>
              <a:latin typeface="Segoe Sans Display Semibold" pitchFamily="2" charset="0"/>
              <a:ea typeface="+mn-ea"/>
              <a:cs typeface="Segoe Sans Display Semibold" pitchFamily="2" charset="0"/>
            </a:endParaRPr>
          </a:p>
        </p:txBody>
      </p:sp>
      <p:sp>
        <p:nvSpPr>
          <p:cNvPr id="2075" name="TextBox 2074">
            <a:extLst>
              <a:ext uri="{FF2B5EF4-FFF2-40B4-BE49-F238E27FC236}">
                <a16:creationId xmlns:a16="http://schemas.microsoft.com/office/drawing/2014/main" id="{C5DE2E44-13ED-1F3F-0800-ADFAE064930E}"/>
              </a:ext>
            </a:extLst>
          </p:cNvPr>
          <p:cNvSpPr txBox="1"/>
          <p:nvPr/>
        </p:nvSpPr>
        <p:spPr>
          <a:xfrm>
            <a:off x="6642859" y="1764390"/>
            <a:ext cx="2671943" cy="374398"/>
          </a:xfrm>
          <a:prstGeom prst="rect">
            <a:avLst/>
          </a:prstGeom>
          <a:solidFill>
            <a:srgbClr val="000000"/>
          </a:solidFill>
        </p:spPr>
        <p:txBody>
          <a:bodyPr wrap="square" lIns="91440" tIns="45720" rIns="91440" bIns="45720" rtlCol="0" anchor="t">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a:gsLst>
                    <a:gs pos="0">
                      <a:srgbClr val="FFA38B"/>
                    </a:gs>
                    <a:gs pos="32000">
                      <a:srgbClr val="D59ED7"/>
                    </a:gs>
                    <a:gs pos="68000">
                      <a:srgbClr val="8DC8E8"/>
                    </a:gs>
                    <a:gs pos="100000">
                      <a:srgbClr val="49C5B1"/>
                    </a:gs>
                  </a:gsLst>
                  <a:path path="circle">
                    <a:fillToRect l="100000" t="100000"/>
                  </a:path>
                  <a:tileRect r="-100000" b="-100000"/>
                </a:gradFill>
                <a:effectLst/>
                <a:uLnTx/>
                <a:uFillTx/>
                <a:latin typeface="Segoe UI Semibold"/>
                <a:cs typeface="Segoe UI"/>
              </a:rPr>
              <a:t>Build your own </a:t>
            </a:r>
            <a:r>
              <a:rPr lang="en-US" b="1">
                <a:ln w="3175">
                  <a:noFill/>
                </a:ln>
                <a:gradFill flip="none">
                  <a:gsLst>
                    <a:gs pos="0">
                      <a:srgbClr val="FFA38B"/>
                    </a:gs>
                    <a:gs pos="32000">
                      <a:srgbClr val="D59ED7"/>
                    </a:gs>
                    <a:gs pos="68000">
                      <a:srgbClr val="8DC8E8"/>
                    </a:gs>
                    <a:gs pos="100000">
                      <a:srgbClr val="49C5B1"/>
                    </a:gs>
                  </a:gsLst>
                  <a:path path="circle">
                    <a:fillToRect l="100000" t="100000"/>
                  </a:path>
                  <a:tileRect r="-100000" b="-100000"/>
                </a:gradFill>
                <a:latin typeface="Segoe UI Semibold"/>
                <a:cs typeface="Segoe UI"/>
              </a:rPr>
              <a:t>agent</a:t>
            </a:r>
            <a:endParaRPr lang="en-US" sz="1800" b="1" i="0" u="none" strike="noStrike" kern="1200" cap="none" spc="0" normalizeH="0" baseline="0" noProof="0">
              <a:ln w="3175">
                <a:noFill/>
              </a:ln>
              <a:gradFill flip="none" rotWithShape="1">
                <a:gsLst>
                  <a:gs pos="0">
                    <a:srgbClr val="FFA38B"/>
                  </a:gs>
                  <a:gs pos="32000">
                    <a:srgbClr val="D59ED7"/>
                  </a:gs>
                  <a:gs pos="68000">
                    <a:srgbClr val="8DC8E8"/>
                  </a:gs>
                  <a:gs pos="100000">
                    <a:srgbClr val="49C5B1"/>
                  </a:gs>
                </a:gsLst>
                <a:path path="circle">
                  <a:fillToRect l="100000" t="100000"/>
                </a:path>
                <a:tileRect r="-100000" b="-100000"/>
              </a:gradFill>
              <a:effectLst/>
              <a:uLnTx/>
              <a:uFillTx/>
              <a:latin typeface="Segoe UI Semibold" panose="020B0502040204020203" pitchFamily="34" charset="0"/>
              <a:cs typeface="Segoe UI" panose="020B0502040204020203" pitchFamily="34" charset="0"/>
            </a:endParaRPr>
          </a:p>
        </p:txBody>
      </p:sp>
      <p:sp>
        <p:nvSpPr>
          <p:cNvPr id="2076" name="TextBox 2075">
            <a:extLst>
              <a:ext uri="{FF2B5EF4-FFF2-40B4-BE49-F238E27FC236}">
                <a16:creationId xmlns:a16="http://schemas.microsoft.com/office/drawing/2014/main" id="{0E99119F-0073-B853-D2FC-1638BD0106E8}"/>
              </a:ext>
            </a:extLst>
          </p:cNvPr>
          <p:cNvSpPr txBox="1"/>
          <p:nvPr/>
        </p:nvSpPr>
        <p:spPr>
          <a:xfrm>
            <a:off x="2816931" y="1748926"/>
            <a:ext cx="2792479" cy="369332"/>
          </a:xfrm>
          <a:prstGeom prst="rect">
            <a:avLst/>
          </a:prstGeom>
          <a:solidFill>
            <a:srgbClr val="000000"/>
          </a:solidFill>
        </p:spPr>
        <p:txBody>
          <a:bodyPr wrap="square" rtlCol="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Extend Microsoft Copilot</a:t>
            </a:r>
          </a:p>
        </p:txBody>
      </p:sp>
      <p:sp>
        <p:nvSpPr>
          <p:cNvPr id="13" name="Title 20">
            <a:extLst>
              <a:ext uri="{FF2B5EF4-FFF2-40B4-BE49-F238E27FC236}">
                <a16:creationId xmlns:a16="http://schemas.microsoft.com/office/drawing/2014/main" id="{0749FBE2-D2F2-1A26-E361-3E492CFED849}"/>
              </a:ext>
            </a:extLst>
          </p:cNvPr>
          <p:cNvSpPr txBox="1">
            <a:spLocks noGrp="1"/>
          </p:cNvSpPr>
          <p:nvPr/>
        </p:nvSpPr>
        <p:spPr>
          <a:xfrm>
            <a:off x="6590571" y="3363217"/>
            <a:ext cx="2776530" cy="378309"/>
          </a:xfrm>
          <a:prstGeom prst="rect">
            <a:avLst/>
          </a:prstGeom>
          <a:noFill/>
          <a:ln>
            <a:noFill/>
            <a:prstDash/>
          </a:ln>
          <a:effectLst/>
        </p:spPr>
        <p:txBody>
          <a:bodyPr rot="0" spcFirstLastPara="0" vert="horz" wrap="none" lIns="69850" tIns="34925" rIns="69850" bIns="34925"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Semibold"/>
                <a:ea typeface="+mn-ea"/>
                <a:cs typeface="Segoe Sans Display Semibold"/>
              </a:rPr>
              <a:t>Custom Engine </a:t>
            </a:r>
            <a:r>
              <a:rPr lang="en-US" sz="2000" b="1" spc="0">
                <a:ln>
                  <a:noFill/>
                </a:ln>
                <a:solidFill>
                  <a:srgbClr val="FFFFFF"/>
                </a:solidFill>
                <a:latin typeface="Segoe UI Semibold"/>
                <a:cs typeface="Segoe Sans Display Semibold"/>
              </a:rPr>
              <a:t>Agents</a:t>
            </a:r>
            <a:endParaRPr kumimoji="0" lang="en-US" sz="200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sp>
        <p:nvSpPr>
          <p:cNvPr id="16" name="Rectangle: Rounded Corners 15">
            <a:extLst>
              <a:ext uri="{FF2B5EF4-FFF2-40B4-BE49-F238E27FC236}">
                <a16:creationId xmlns:a16="http://schemas.microsoft.com/office/drawing/2014/main" id="{DBAEFB8D-AAE5-D67F-C583-E5F33E1DB584}"/>
              </a:ext>
            </a:extLst>
          </p:cNvPr>
          <p:cNvSpPr/>
          <p:nvPr/>
        </p:nvSpPr>
        <p:spPr>
          <a:xfrm>
            <a:off x="2494259" y="4380817"/>
            <a:ext cx="7209662" cy="1296092"/>
          </a:xfrm>
          <a:prstGeom prst="roundRect">
            <a:avLst>
              <a:gd name="adj" fmla="val 14228"/>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700" tIns="111760" rIns="139700" bIns="111760" numCol="1" spcCol="0" rtlCol="0" fromWordArt="0" anchor="t" anchorCtr="0" forceAA="0" compatLnSpc="1">
            <a:prstTxWarp prst="textNoShape">
              <a:avLst/>
            </a:prstTxWarp>
            <a:noAutofit/>
          </a:bodyPr>
          <a:lstStyle/>
          <a:p>
            <a:pPr marL="0" marR="0" lvl="0" indent="0" algn="l" defTabSz="712354" rtl="0" eaLnBrk="1" fontAlgn="base" latinLnBrk="0" hangingPunct="1">
              <a:lnSpc>
                <a:spcPct val="100000"/>
              </a:lnSpc>
              <a:spcBef>
                <a:spcPct val="0"/>
              </a:spcBef>
              <a:spcAft>
                <a:spcPct val="0"/>
              </a:spcAft>
              <a:buClrTx/>
              <a:buSzTx/>
              <a:buFontTx/>
              <a:buNone/>
              <a:tabLst/>
              <a:defRPr/>
            </a:pPr>
            <a:endParaRPr kumimoji="0" lang="en-US" sz="1528" b="1" i="0" u="none" strike="noStrike" kern="0" cap="none" spc="0" normalizeH="0" baseline="0" noProof="0">
              <a:ln>
                <a:noFill/>
              </a:ln>
              <a:gradFill>
                <a:gsLst>
                  <a:gs pos="0">
                    <a:srgbClr val="FFFFFF"/>
                  </a:gs>
                  <a:gs pos="100000">
                    <a:srgbClr val="FFFFFF"/>
                  </a:gs>
                </a:gsLst>
                <a:lin ang="5400000" scaled="0"/>
              </a:gradFill>
              <a:effectLst/>
              <a:uLnTx/>
              <a:uFillTx/>
              <a:latin typeface="Segoe Sans Display Semibold" pitchFamily="2" charset="0"/>
              <a:ea typeface="+mn-ea"/>
              <a:cs typeface="Segoe Sans Display Semibold" pitchFamily="2" charset="0"/>
            </a:endParaRPr>
          </a:p>
        </p:txBody>
      </p:sp>
      <p:sp>
        <p:nvSpPr>
          <p:cNvPr id="18" name="TextBox 17">
            <a:extLst>
              <a:ext uri="{FF2B5EF4-FFF2-40B4-BE49-F238E27FC236}">
                <a16:creationId xmlns:a16="http://schemas.microsoft.com/office/drawing/2014/main" id="{872CEBC6-C8E2-9081-9456-B25822B3EA5E}"/>
              </a:ext>
            </a:extLst>
          </p:cNvPr>
          <p:cNvSpPr txBox="1"/>
          <p:nvPr/>
        </p:nvSpPr>
        <p:spPr>
          <a:xfrm>
            <a:off x="5100220" y="4223556"/>
            <a:ext cx="1991561" cy="646331"/>
          </a:xfrm>
          <a:prstGeom prst="rect">
            <a:avLst/>
          </a:prstGeom>
          <a:solidFill>
            <a:srgbClr val="000000"/>
          </a:solidFill>
        </p:spPr>
        <p:txBody>
          <a:bodyPr wrap="square" rtlCol="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Low &amp; pro-code</a:t>
            </a:r>
          </a:p>
        </p:txBody>
      </p:sp>
      <p:sp>
        <p:nvSpPr>
          <p:cNvPr id="4" name="TextBox 3">
            <a:extLst>
              <a:ext uri="{FF2B5EF4-FFF2-40B4-BE49-F238E27FC236}">
                <a16:creationId xmlns:a16="http://schemas.microsoft.com/office/drawing/2014/main" id="{CD7C2A69-9B2D-D5AC-73BC-BF18362B20C1}"/>
              </a:ext>
            </a:extLst>
          </p:cNvPr>
          <p:cNvSpPr txBox="1"/>
          <p:nvPr/>
        </p:nvSpPr>
        <p:spPr>
          <a:xfrm>
            <a:off x="2164278" y="4854234"/>
            <a:ext cx="1675717" cy="515526"/>
          </a:xfrm>
          <a:prstGeom prst="rect">
            <a:avLst/>
          </a:prstGeom>
          <a:noFill/>
        </p:spPr>
        <p:txBody>
          <a:bodyPr wrap="square" rtlCol="0">
            <a:spAutoFit/>
          </a:body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375" b="1" i="0" u="none" strike="noStrike" kern="1200" cap="none" spc="0" normalizeH="0" baseline="0" noProof="0">
                <a:ln>
                  <a:noFill/>
                </a:ln>
                <a:solidFill>
                  <a:srgbClr val="FFFFFF"/>
                </a:solidFill>
                <a:effectLst/>
                <a:uLnTx/>
                <a:uFillTx/>
                <a:latin typeface="Segoe UI Semibold"/>
                <a:ea typeface="+mn-ea"/>
                <a:cs typeface="Segoe Sans Display Semibold" pitchFamily="2" charset="0"/>
              </a:rPr>
              <a:t>Copilot</a:t>
            </a:r>
          </a:p>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375" b="1" i="0" u="none" strike="noStrike" kern="1200" cap="none" spc="0" normalizeH="0" baseline="0" noProof="0">
                <a:ln>
                  <a:noFill/>
                </a:ln>
                <a:solidFill>
                  <a:srgbClr val="FFFFFF"/>
                </a:solidFill>
                <a:effectLst/>
                <a:uLnTx/>
                <a:uFillTx/>
                <a:latin typeface="Segoe UI Semibold"/>
                <a:ea typeface="+mn-ea"/>
                <a:cs typeface="Segoe Sans Display Semibold" pitchFamily="2" charset="0"/>
              </a:rPr>
              <a:t>Studio</a:t>
            </a:r>
            <a:endParaRPr kumimoji="0" lang="en-US" sz="107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pic>
        <p:nvPicPr>
          <p:cNvPr id="5" name="Picture 4">
            <a:extLst>
              <a:ext uri="{FF2B5EF4-FFF2-40B4-BE49-F238E27FC236}">
                <a16:creationId xmlns:a16="http://schemas.microsoft.com/office/drawing/2014/main" id="{C7F52709-BE9A-36CB-55E0-448BB285364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9996" y="2502233"/>
            <a:ext cx="746349" cy="746349"/>
          </a:xfrm>
          <a:prstGeom prst="rect">
            <a:avLst/>
          </a:prstGeom>
        </p:spPr>
      </p:pic>
      <p:sp>
        <p:nvSpPr>
          <p:cNvPr id="6" name="TextBox 5">
            <a:extLst>
              <a:ext uri="{FF2B5EF4-FFF2-40B4-BE49-F238E27FC236}">
                <a16:creationId xmlns:a16="http://schemas.microsoft.com/office/drawing/2014/main" id="{9B62E98F-F2FF-9B58-6F33-3B3FA2905957}"/>
              </a:ext>
            </a:extLst>
          </p:cNvPr>
          <p:cNvSpPr txBox="1"/>
          <p:nvPr/>
        </p:nvSpPr>
        <p:spPr>
          <a:xfrm>
            <a:off x="8234282" y="4862201"/>
            <a:ext cx="1675717" cy="515526"/>
          </a:xfrm>
          <a:prstGeom prst="rect">
            <a:avLst/>
          </a:prstGeom>
          <a:noFill/>
        </p:spPr>
        <p:txBody>
          <a:bodyPr wrap="square" rtlCol="0">
            <a:spAutoFit/>
          </a:body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375" b="1" i="0" u="none" strike="noStrike" kern="1200" cap="none" spc="0" normalizeH="0" baseline="0" noProof="0">
                <a:ln>
                  <a:noFill/>
                </a:ln>
                <a:solidFill>
                  <a:srgbClr val="FFFFFF"/>
                </a:solidFill>
                <a:effectLst/>
                <a:uLnTx/>
                <a:uFillTx/>
                <a:latin typeface="Segoe UI Semibold"/>
                <a:ea typeface="+mn-ea"/>
                <a:cs typeface="Segoe Sans Display Semibold" pitchFamily="2" charset="0"/>
              </a:rPr>
              <a:t>Visual Studio</a:t>
            </a:r>
          </a:p>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375" b="1" i="0" u="none" strike="noStrike" kern="1200" cap="none" spc="0" normalizeH="0" baseline="0" noProof="0">
                <a:ln>
                  <a:noFill/>
                </a:ln>
                <a:solidFill>
                  <a:srgbClr val="FFFFFF"/>
                </a:solidFill>
                <a:effectLst/>
                <a:uLnTx/>
                <a:uFillTx/>
                <a:latin typeface="Segoe UI Semibold"/>
                <a:ea typeface="+mn-ea"/>
                <a:cs typeface="Segoe Sans Display Semibold" pitchFamily="2" charset="0"/>
              </a:rPr>
              <a:t>Code</a:t>
            </a:r>
            <a:endParaRPr kumimoji="0" lang="en-US" sz="107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sp>
        <p:nvSpPr>
          <p:cNvPr id="17" name="Graphic 14">
            <a:extLst>
              <a:ext uri="{FF2B5EF4-FFF2-40B4-BE49-F238E27FC236}">
                <a16:creationId xmlns:a16="http://schemas.microsoft.com/office/drawing/2014/main" id="{325B4396-713C-B92B-70AC-C4B6FFE39267}"/>
              </a:ext>
            </a:extLst>
          </p:cNvPr>
          <p:cNvSpPr/>
          <p:nvPr/>
        </p:nvSpPr>
        <p:spPr>
          <a:xfrm>
            <a:off x="7659458" y="2555831"/>
            <a:ext cx="692062" cy="692062"/>
          </a:xfrm>
          <a:custGeom>
            <a:avLst/>
            <a:gdLst>
              <a:gd name="connsiteX0" fmla="*/ 124666 w 200025"/>
              <a:gd name="connsiteY0" fmla="*/ 61077 h 200025"/>
              <a:gd name="connsiteX1" fmla="*/ 122433 w 200025"/>
              <a:gd name="connsiteY1" fmla="*/ 58538 h 200025"/>
              <a:gd name="connsiteX2" fmla="*/ 111833 w 200025"/>
              <a:gd name="connsiteY2" fmla="*/ 51976 h 200025"/>
              <a:gd name="connsiteX3" fmla="*/ 98709 w 200025"/>
              <a:gd name="connsiteY3" fmla="*/ 47714 h 200025"/>
              <a:gd name="connsiteX4" fmla="*/ 96203 w 200025"/>
              <a:gd name="connsiteY4" fmla="*/ 45822 h 200025"/>
              <a:gd name="connsiteX5" fmla="*/ 95250 w 200025"/>
              <a:gd name="connsiteY5" fmla="*/ 42830 h 200025"/>
              <a:gd name="connsiteX6" fmla="*/ 96203 w 200025"/>
              <a:gd name="connsiteY6" fmla="*/ 39838 h 200025"/>
              <a:gd name="connsiteX7" fmla="*/ 98709 w 200025"/>
              <a:gd name="connsiteY7" fmla="*/ 37945 h 200025"/>
              <a:gd name="connsiteX8" fmla="*/ 111833 w 200025"/>
              <a:gd name="connsiteY8" fmla="*/ 33683 h 200025"/>
              <a:gd name="connsiteX9" fmla="*/ 122272 w 200025"/>
              <a:gd name="connsiteY9" fmla="*/ 27102 h 200025"/>
              <a:gd name="connsiteX10" fmla="*/ 128588 w 200025"/>
              <a:gd name="connsiteY10" fmla="*/ 16895 h 200025"/>
              <a:gd name="connsiteX11" fmla="*/ 128696 w 200025"/>
              <a:gd name="connsiteY11" fmla="*/ 16570 h 200025"/>
              <a:gd name="connsiteX12" fmla="*/ 132961 w 200025"/>
              <a:gd name="connsiteY12" fmla="*/ 3457 h 200025"/>
              <a:gd name="connsiteX13" fmla="*/ 134856 w 200025"/>
              <a:gd name="connsiteY13" fmla="*/ 952 h 200025"/>
              <a:gd name="connsiteX14" fmla="*/ 137850 w 200025"/>
              <a:gd name="connsiteY14" fmla="*/ 0 h 200025"/>
              <a:gd name="connsiteX15" fmla="*/ 140844 w 200025"/>
              <a:gd name="connsiteY15" fmla="*/ 952 h 200025"/>
              <a:gd name="connsiteX16" fmla="*/ 142739 w 200025"/>
              <a:gd name="connsiteY16" fmla="*/ 3457 h 200025"/>
              <a:gd name="connsiteX17" fmla="*/ 147004 w 200025"/>
              <a:gd name="connsiteY17" fmla="*/ 16570 h 200025"/>
              <a:gd name="connsiteX18" fmla="*/ 153541 w 200025"/>
              <a:gd name="connsiteY18" fmla="*/ 27150 h 200025"/>
              <a:gd name="connsiteX19" fmla="*/ 164130 w 200025"/>
              <a:gd name="connsiteY19" fmla="*/ 33683 h 200025"/>
              <a:gd name="connsiteX20" fmla="*/ 177254 w 200025"/>
              <a:gd name="connsiteY20" fmla="*/ 37945 h 200025"/>
              <a:gd name="connsiteX21" fmla="*/ 177516 w 200025"/>
              <a:gd name="connsiteY21" fmla="*/ 38011 h 200025"/>
              <a:gd name="connsiteX22" fmla="*/ 180023 w 200025"/>
              <a:gd name="connsiteY22" fmla="*/ 39903 h 200025"/>
              <a:gd name="connsiteX23" fmla="*/ 180975 w 200025"/>
              <a:gd name="connsiteY23" fmla="*/ 42895 h 200025"/>
              <a:gd name="connsiteX24" fmla="*/ 180023 w 200025"/>
              <a:gd name="connsiteY24" fmla="*/ 45887 h 200025"/>
              <a:gd name="connsiteX25" fmla="*/ 177516 w 200025"/>
              <a:gd name="connsiteY25" fmla="*/ 47780 h 200025"/>
              <a:gd name="connsiteX26" fmla="*/ 164392 w 200025"/>
              <a:gd name="connsiteY26" fmla="*/ 52042 h 200025"/>
              <a:gd name="connsiteX27" fmla="*/ 153804 w 200025"/>
              <a:gd name="connsiteY27" fmla="*/ 58575 h 200025"/>
              <a:gd name="connsiteX28" fmla="*/ 147266 w 200025"/>
              <a:gd name="connsiteY28" fmla="*/ 69155 h 200025"/>
              <a:gd name="connsiteX29" fmla="*/ 143001 w 200025"/>
              <a:gd name="connsiteY29" fmla="*/ 82268 h 200025"/>
              <a:gd name="connsiteX30" fmla="*/ 142875 w 200025"/>
              <a:gd name="connsiteY30" fmla="*/ 82591 h 200025"/>
              <a:gd name="connsiteX31" fmla="*/ 141107 w 200025"/>
              <a:gd name="connsiteY31" fmla="*/ 84773 h 200025"/>
              <a:gd name="connsiteX32" fmla="*/ 138113 w 200025"/>
              <a:gd name="connsiteY32" fmla="*/ 85725 h 200025"/>
              <a:gd name="connsiteX33" fmla="*/ 135118 w 200025"/>
              <a:gd name="connsiteY33" fmla="*/ 84773 h 200025"/>
              <a:gd name="connsiteX34" fmla="*/ 133224 w 200025"/>
              <a:gd name="connsiteY34" fmla="*/ 82268 h 200025"/>
              <a:gd name="connsiteX35" fmla="*/ 128959 w 200025"/>
              <a:gd name="connsiteY35" fmla="*/ 69155 h 200025"/>
              <a:gd name="connsiteX36" fmla="*/ 124666 w 200025"/>
              <a:gd name="connsiteY36" fmla="*/ 61077 h 200025"/>
              <a:gd name="connsiteX37" fmla="*/ 197957 w 200025"/>
              <a:gd name="connsiteY37" fmla="*/ 97281 h 200025"/>
              <a:gd name="connsiteX38" fmla="*/ 190667 w 200025"/>
              <a:gd name="connsiteY38" fmla="*/ 94913 h 200025"/>
              <a:gd name="connsiteX39" fmla="*/ 184784 w 200025"/>
              <a:gd name="connsiteY39" fmla="*/ 91283 h 200025"/>
              <a:gd name="connsiteX40" fmla="*/ 181152 w 200025"/>
              <a:gd name="connsiteY40" fmla="*/ 85406 h 200025"/>
              <a:gd name="connsiteX41" fmla="*/ 178782 w 200025"/>
              <a:gd name="connsiteY41" fmla="*/ 78120 h 200025"/>
              <a:gd name="connsiteX42" fmla="*/ 177730 w 200025"/>
              <a:gd name="connsiteY42" fmla="*/ 76729 h 200025"/>
              <a:gd name="connsiteX43" fmla="*/ 176067 w 200025"/>
              <a:gd name="connsiteY43" fmla="*/ 76200 h 200025"/>
              <a:gd name="connsiteX44" fmla="*/ 174403 w 200025"/>
              <a:gd name="connsiteY44" fmla="*/ 76729 h 200025"/>
              <a:gd name="connsiteX45" fmla="*/ 173351 w 200025"/>
              <a:gd name="connsiteY45" fmla="*/ 78120 h 200025"/>
              <a:gd name="connsiteX46" fmla="*/ 170981 w 200025"/>
              <a:gd name="connsiteY46" fmla="*/ 85406 h 200025"/>
              <a:gd name="connsiteX47" fmla="*/ 167412 w 200025"/>
              <a:gd name="connsiteY47" fmla="*/ 91257 h 200025"/>
              <a:gd name="connsiteX48" fmla="*/ 161613 w 200025"/>
              <a:gd name="connsiteY48" fmla="*/ 94913 h 200025"/>
              <a:gd name="connsiteX49" fmla="*/ 154322 w 200025"/>
              <a:gd name="connsiteY49" fmla="*/ 97281 h 200025"/>
              <a:gd name="connsiteX50" fmla="*/ 152929 w 200025"/>
              <a:gd name="connsiteY50" fmla="*/ 98332 h 200025"/>
              <a:gd name="connsiteX51" fmla="*/ 152400 w 200025"/>
              <a:gd name="connsiteY51" fmla="*/ 99994 h 200025"/>
              <a:gd name="connsiteX52" fmla="*/ 152929 w 200025"/>
              <a:gd name="connsiteY52" fmla="*/ 101657 h 200025"/>
              <a:gd name="connsiteX53" fmla="*/ 154322 w 200025"/>
              <a:gd name="connsiteY53" fmla="*/ 102708 h 200025"/>
              <a:gd name="connsiteX54" fmla="*/ 161613 w 200025"/>
              <a:gd name="connsiteY54" fmla="*/ 105076 h 200025"/>
              <a:gd name="connsiteX55" fmla="*/ 167502 w 200025"/>
              <a:gd name="connsiteY55" fmla="*/ 108721 h 200025"/>
              <a:gd name="connsiteX56" fmla="*/ 171127 w 200025"/>
              <a:gd name="connsiteY56" fmla="*/ 114619 h 200025"/>
              <a:gd name="connsiteX57" fmla="*/ 173497 w 200025"/>
              <a:gd name="connsiteY57" fmla="*/ 121905 h 200025"/>
              <a:gd name="connsiteX58" fmla="*/ 174549 w 200025"/>
              <a:gd name="connsiteY58" fmla="*/ 123296 h 200025"/>
              <a:gd name="connsiteX59" fmla="*/ 176213 w 200025"/>
              <a:gd name="connsiteY59" fmla="*/ 123825 h 200025"/>
              <a:gd name="connsiteX60" fmla="*/ 177876 w 200025"/>
              <a:gd name="connsiteY60" fmla="*/ 123296 h 200025"/>
              <a:gd name="connsiteX61" fmla="*/ 178928 w 200025"/>
              <a:gd name="connsiteY61" fmla="*/ 121905 h 200025"/>
              <a:gd name="connsiteX62" fmla="*/ 181298 w 200025"/>
              <a:gd name="connsiteY62" fmla="*/ 114619 h 200025"/>
              <a:gd name="connsiteX63" fmla="*/ 184930 w 200025"/>
              <a:gd name="connsiteY63" fmla="*/ 108741 h 200025"/>
              <a:gd name="connsiteX64" fmla="*/ 190812 w 200025"/>
              <a:gd name="connsiteY64" fmla="*/ 105112 h 200025"/>
              <a:gd name="connsiteX65" fmla="*/ 198103 w 200025"/>
              <a:gd name="connsiteY65" fmla="*/ 102744 h 200025"/>
              <a:gd name="connsiteX66" fmla="*/ 199496 w 200025"/>
              <a:gd name="connsiteY66" fmla="*/ 101693 h 200025"/>
              <a:gd name="connsiteX67" fmla="*/ 200025 w 200025"/>
              <a:gd name="connsiteY67" fmla="*/ 100031 h 200025"/>
              <a:gd name="connsiteX68" fmla="*/ 199496 w 200025"/>
              <a:gd name="connsiteY68" fmla="*/ 98368 h 200025"/>
              <a:gd name="connsiteX69" fmla="*/ 198103 w 200025"/>
              <a:gd name="connsiteY69" fmla="*/ 97317 h 200025"/>
              <a:gd name="connsiteX70" fmla="*/ 197957 w 200025"/>
              <a:gd name="connsiteY70" fmla="*/ 97281 h 200025"/>
              <a:gd name="connsiteX71" fmla="*/ 88392 w 200025"/>
              <a:gd name="connsiteY71" fmla="*/ 33995 h 200025"/>
              <a:gd name="connsiteX72" fmla="*/ 95701 w 200025"/>
              <a:gd name="connsiteY72" fmla="*/ 28575 h 200025"/>
              <a:gd name="connsiteX73" fmla="*/ 73819 w 200025"/>
              <a:gd name="connsiteY73" fmla="*/ 28575 h 200025"/>
              <a:gd name="connsiteX74" fmla="*/ 66675 w 200025"/>
              <a:gd name="connsiteY74" fmla="*/ 35719 h 200025"/>
              <a:gd name="connsiteX75" fmla="*/ 73819 w 200025"/>
              <a:gd name="connsiteY75" fmla="*/ 42863 h 200025"/>
              <a:gd name="connsiteX76" fmla="*/ 85729 w 200025"/>
              <a:gd name="connsiteY76" fmla="*/ 42863 h 200025"/>
              <a:gd name="connsiteX77" fmla="*/ 85725 w 200025"/>
              <a:gd name="connsiteY77" fmla="*/ 42568 h 200025"/>
              <a:gd name="connsiteX78" fmla="*/ 88392 w 200025"/>
              <a:gd name="connsiteY78" fmla="*/ 33995 h 200025"/>
              <a:gd name="connsiteX79" fmla="*/ 7144 w 200025"/>
              <a:gd name="connsiteY79" fmla="*/ 95250 h 200025"/>
              <a:gd name="connsiteX80" fmla="*/ 14288 w 200025"/>
              <a:gd name="connsiteY80" fmla="*/ 102394 h 200025"/>
              <a:gd name="connsiteX81" fmla="*/ 14288 w 200025"/>
              <a:gd name="connsiteY81" fmla="*/ 126206 h 200025"/>
              <a:gd name="connsiteX82" fmla="*/ 7144 w 200025"/>
              <a:gd name="connsiteY82" fmla="*/ 133350 h 200025"/>
              <a:gd name="connsiteX83" fmla="*/ 0 w 200025"/>
              <a:gd name="connsiteY83" fmla="*/ 126206 h 200025"/>
              <a:gd name="connsiteX84" fmla="*/ 0 w 200025"/>
              <a:gd name="connsiteY84" fmla="*/ 102394 h 200025"/>
              <a:gd name="connsiteX85" fmla="*/ 7144 w 200025"/>
              <a:gd name="connsiteY85" fmla="*/ 95250 h 200025"/>
              <a:gd name="connsiteX86" fmla="*/ 104775 w 200025"/>
              <a:gd name="connsiteY86" fmla="*/ 192881 h 200025"/>
              <a:gd name="connsiteX87" fmla="*/ 97631 w 200025"/>
              <a:gd name="connsiteY87" fmla="*/ 200025 h 200025"/>
              <a:gd name="connsiteX88" fmla="*/ 73819 w 200025"/>
              <a:gd name="connsiteY88" fmla="*/ 200025 h 200025"/>
              <a:gd name="connsiteX89" fmla="*/ 66675 w 200025"/>
              <a:gd name="connsiteY89" fmla="*/ 192881 h 200025"/>
              <a:gd name="connsiteX90" fmla="*/ 73819 w 200025"/>
              <a:gd name="connsiteY90" fmla="*/ 185738 h 200025"/>
              <a:gd name="connsiteX91" fmla="*/ 97631 w 200025"/>
              <a:gd name="connsiteY91" fmla="*/ 185738 h 200025"/>
              <a:gd name="connsiteX92" fmla="*/ 104775 w 200025"/>
              <a:gd name="connsiteY92" fmla="*/ 192881 h 200025"/>
              <a:gd name="connsiteX93" fmla="*/ 30956 w 200025"/>
              <a:gd name="connsiteY93" fmla="*/ 28575 h 200025"/>
              <a:gd name="connsiteX94" fmla="*/ 38100 w 200025"/>
              <a:gd name="connsiteY94" fmla="*/ 35719 h 200025"/>
              <a:gd name="connsiteX95" fmla="*/ 30956 w 200025"/>
              <a:gd name="connsiteY95" fmla="*/ 42863 h 200025"/>
              <a:gd name="connsiteX96" fmla="*/ 26194 w 200025"/>
              <a:gd name="connsiteY96" fmla="*/ 42863 h 200025"/>
              <a:gd name="connsiteX97" fmla="*/ 14288 w 200025"/>
              <a:gd name="connsiteY97" fmla="*/ 54769 h 200025"/>
              <a:gd name="connsiteX98" fmla="*/ 14288 w 200025"/>
              <a:gd name="connsiteY98" fmla="*/ 59531 h 200025"/>
              <a:gd name="connsiteX99" fmla="*/ 7144 w 200025"/>
              <a:gd name="connsiteY99" fmla="*/ 66675 h 200025"/>
              <a:gd name="connsiteX100" fmla="*/ 0 w 200025"/>
              <a:gd name="connsiteY100" fmla="*/ 59531 h 200025"/>
              <a:gd name="connsiteX101" fmla="*/ 0 w 200025"/>
              <a:gd name="connsiteY101" fmla="*/ 54769 h 200025"/>
              <a:gd name="connsiteX102" fmla="*/ 26194 w 200025"/>
              <a:gd name="connsiteY102" fmla="*/ 28575 h 200025"/>
              <a:gd name="connsiteX103" fmla="*/ 30956 w 200025"/>
              <a:gd name="connsiteY103" fmla="*/ 28575 h 200025"/>
              <a:gd name="connsiteX104" fmla="*/ 30956 w 200025"/>
              <a:gd name="connsiteY104" fmla="*/ 200025 h 200025"/>
              <a:gd name="connsiteX105" fmla="*/ 38100 w 200025"/>
              <a:gd name="connsiteY105" fmla="*/ 192881 h 200025"/>
              <a:gd name="connsiteX106" fmla="*/ 30956 w 200025"/>
              <a:gd name="connsiteY106" fmla="*/ 185738 h 200025"/>
              <a:gd name="connsiteX107" fmla="*/ 26194 w 200025"/>
              <a:gd name="connsiteY107" fmla="*/ 185738 h 200025"/>
              <a:gd name="connsiteX108" fmla="*/ 14288 w 200025"/>
              <a:gd name="connsiteY108" fmla="*/ 173831 h 200025"/>
              <a:gd name="connsiteX109" fmla="*/ 14288 w 200025"/>
              <a:gd name="connsiteY109" fmla="*/ 169069 h 200025"/>
              <a:gd name="connsiteX110" fmla="*/ 7144 w 200025"/>
              <a:gd name="connsiteY110" fmla="*/ 161925 h 200025"/>
              <a:gd name="connsiteX111" fmla="*/ 0 w 200025"/>
              <a:gd name="connsiteY111" fmla="*/ 169069 h 200025"/>
              <a:gd name="connsiteX112" fmla="*/ 0 w 200025"/>
              <a:gd name="connsiteY112" fmla="*/ 173831 h 200025"/>
              <a:gd name="connsiteX113" fmla="*/ 26194 w 200025"/>
              <a:gd name="connsiteY113" fmla="*/ 200025 h 200025"/>
              <a:gd name="connsiteX114" fmla="*/ 30956 w 200025"/>
              <a:gd name="connsiteY114" fmla="*/ 200025 h 200025"/>
              <a:gd name="connsiteX115" fmla="*/ 133350 w 200025"/>
              <a:gd name="connsiteY115" fmla="*/ 192881 h 200025"/>
              <a:gd name="connsiteX116" fmla="*/ 140494 w 200025"/>
              <a:gd name="connsiteY116" fmla="*/ 200025 h 200025"/>
              <a:gd name="connsiteX117" fmla="*/ 145256 w 200025"/>
              <a:gd name="connsiteY117" fmla="*/ 200025 h 200025"/>
              <a:gd name="connsiteX118" fmla="*/ 171450 w 200025"/>
              <a:gd name="connsiteY118" fmla="*/ 173831 h 200025"/>
              <a:gd name="connsiteX119" fmla="*/ 171450 w 200025"/>
              <a:gd name="connsiteY119" fmla="*/ 169069 h 200025"/>
              <a:gd name="connsiteX120" fmla="*/ 164306 w 200025"/>
              <a:gd name="connsiteY120" fmla="*/ 161925 h 200025"/>
              <a:gd name="connsiteX121" fmla="*/ 157163 w 200025"/>
              <a:gd name="connsiteY121" fmla="*/ 169069 h 200025"/>
              <a:gd name="connsiteX122" fmla="*/ 157163 w 200025"/>
              <a:gd name="connsiteY122" fmla="*/ 173831 h 200025"/>
              <a:gd name="connsiteX123" fmla="*/ 145256 w 200025"/>
              <a:gd name="connsiteY123" fmla="*/ 185738 h 200025"/>
              <a:gd name="connsiteX124" fmla="*/ 140494 w 200025"/>
              <a:gd name="connsiteY124" fmla="*/ 185738 h 200025"/>
              <a:gd name="connsiteX125" fmla="*/ 133350 w 200025"/>
              <a:gd name="connsiteY125" fmla="*/ 1928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00025" h="200025">
                <a:moveTo>
                  <a:pt x="124666" y="61077"/>
                </a:moveTo>
                <a:cubicBezTo>
                  <a:pt x="123977" y="60187"/>
                  <a:pt x="123232" y="59339"/>
                  <a:pt x="122433" y="58538"/>
                </a:cubicBezTo>
                <a:cubicBezTo>
                  <a:pt x="119460" y="55555"/>
                  <a:pt x="115830" y="53308"/>
                  <a:pt x="111833" y="51976"/>
                </a:cubicBezTo>
                <a:lnTo>
                  <a:pt x="98709" y="47714"/>
                </a:lnTo>
                <a:cubicBezTo>
                  <a:pt x="97698" y="47358"/>
                  <a:pt x="96822" y="46697"/>
                  <a:pt x="96203" y="45822"/>
                </a:cubicBezTo>
                <a:cubicBezTo>
                  <a:pt x="95582" y="44947"/>
                  <a:pt x="95250" y="43901"/>
                  <a:pt x="95250" y="42830"/>
                </a:cubicBezTo>
                <a:cubicBezTo>
                  <a:pt x="95250" y="41758"/>
                  <a:pt x="95582" y="40713"/>
                  <a:pt x="96203" y="39838"/>
                </a:cubicBezTo>
                <a:cubicBezTo>
                  <a:pt x="96822" y="38963"/>
                  <a:pt x="97698" y="38302"/>
                  <a:pt x="98709" y="37945"/>
                </a:cubicBezTo>
                <a:lnTo>
                  <a:pt x="111833" y="33683"/>
                </a:lnTo>
                <a:cubicBezTo>
                  <a:pt x="115774" y="32323"/>
                  <a:pt x="119347" y="30071"/>
                  <a:pt x="122272" y="27102"/>
                </a:cubicBezTo>
                <a:cubicBezTo>
                  <a:pt x="125118" y="24215"/>
                  <a:pt x="127276" y="20726"/>
                  <a:pt x="128588" y="16895"/>
                </a:cubicBezTo>
                <a:lnTo>
                  <a:pt x="128696" y="16570"/>
                </a:lnTo>
                <a:lnTo>
                  <a:pt x="132961" y="3457"/>
                </a:lnTo>
                <a:cubicBezTo>
                  <a:pt x="133319" y="2446"/>
                  <a:pt x="133981" y="1571"/>
                  <a:pt x="134856" y="952"/>
                </a:cubicBezTo>
                <a:cubicBezTo>
                  <a:pt x="135731" y="332"/>
                  <a:pt x="136777" y="0"/>
                  <a:pt x="137850" y="0"/>
                </a:cubicBezTo>
                <a:cubicBezTo>
                  <a:pt x="138923" y="0"/>
                  <a:pt x="139969" y="332"/>
                  <a:pt x="140844" y="952"/>
                </a:cubicBezTo>
                <a:cubicBezTo>
                  <a:pt x="141720" y="1571"/>
                  <a:pt x="142382" y="2446"/>
                  <a:pt x="142739" y="3457"/>
                </a:cubicBezTo>
                <a:lnTo>
                  <a:pt x="147004" y="16570"/>
                </a:lnTo>
                <a:cubicBezTo>
                  <a:pt x="148330" y="20557"/>
                  <a:pt x="150568" y="24180"/>
                  <a:pt x="153541" y="27150"/>
                </a:cubicBezTo>
                <a:cubicBezTo>
                  <a:pt x="156515" y="30121"/>
                  <a:pt x="160140" y="32358"/>
                  <a:pt x="164130" y="33683"/>
                </a:cubicBezTo>
                <a:lnTo>
                  <a:pt x="177254" y="37945"/>
                </a:lnTo>
                <a:lnTo>
                  <a:pt x="177516" y="38011"/>
                </a:lnTo>
                <a:cubicBezTo>
                  <a:pt x="178527" y="38367"/>
                  <a:pt x="179403" y="39028"/>
                  <a:pt x="180023" y="39903"/>
                </a:cubicBezTo>
                <a:cubicBezTo>
                  <a:pt x="180643" y="40778"/>
                  <a:pt x="180975" y="41824"/>
                  <a:pt x="180975" y="42895"/>
                </a:cubicBezTo>
                <a:cubicBezTo>
                  <a:pt x="180975" y="43967"/>
                  <a:pt x="180643" y="45012"/>
                  <a:pt x="180023" y="45887"/>
                </a:cubicBezTo>
                <a:cubicBezTo>
                  <a:pt x="179403" y="46762"/>
                  <a:pt x="178527" y="47423"/>
                  <a:pt x="177516" y="47780"/>
                </a:cubicBezTo>
                <a:lnTo>
                  <a:pt x="164392" y="52042"/>
                </a:lnTo>
                <a:cubicBezTo>
                  <a:pt x="160403" y="53367"/>
                  <a:pt x="156777" y="55604"/>
                  <a:pt x="153804" y="58575"/>
                </a:cubicBezTo>
                <a:cubicBezTo>
                  <a:pt x="150831" y="61546"/>
                  <a:pt x="148593" y="65168"/>
                  <a:pt x="147266" y="69155"/>
                </a:cubicBezTo>
                <a:lnTo>
                  <a:pt x="143001" y="82268"/>
                </a:lnTo>
                <a:cubicBezTo>
                  <a:pt x="142963" y="82377"/>
                  <a:pt x="142921" y="82485"/>
                  <a:pt x="142875" y="82591"/>
                </a:cubicBezTo>
                <a:cubicBezTo>
                  <a:pt x="142499" y="83465"/>
                  <a:pt x="141888" y="84221"/>
                  <a:pt x="141107" y="84773"/>
                </a:cubicBezTo>
                <a:cubicBezTo>
                  <a:pt x="140231" y="85393"/>
                  <a:pt x="139185" y="85725"/>
                  <a:pt x="138113" y="85725"/>
                </a:cubicBezTo>
                <a:cubicBezTo>
                  <a:pt x="137040" y="85725"/>
                  <a:pt x="135994" y="85393"/>
                  <a:pt x="135118" y="84773"/>
                </a:cubicBezTo>
                <a:cubicBezTo>
                  <a:pt x="134243" y="84154"/>
                  <a:pt x="133581" y="83279"/>
                  <a:pt x="133224" y="82268"/>
                </a:cubicBezTo>
                <a:lnTo>
                  <a:pt x="128959" y="69155"/>
                </a:lnTo>
                <a:cubicBezTo>
                  <a:pt x="127995" y="66230"/>
                  <a:pt x="126541" y="63500"/>
                  <a:pt x="124666" y="61077"/>
                </a:cubicBezTo>
                <a:close/>
                <a:moveTo>
                  <a:pt x="197957" y="97281"/>
                </a:moveTo>
                <a:lnTo>
                  <a:pt x="190667" y="94913"/>
                </a:lnTo>
                <a:cubicBezTo>
                  <a:pt x="188450" y="94177"/>
                  <a:pt x="186436" y="92934"/>
                  <a:pt x="184784" y="91283"/>
                </a:cubicBezTo>
                <a:cubicBezTo>
                  <a:pt x="183132" y="89633"/>
                  <a:pt x="181888" y="87620"/>
                  <a:pt x="181152" y="85406"/>
                </a:cubicBezTo>
                <a:lnTo>
                  <a:pt x="178782" y="78120"/>
                </a:lnTo>
                <a:cubicBezTo>
                  <a:pt x="178584" y="77559"/>
                  <a:pt x="178217" y="77073"/>
                  <a:pt x="177730" y="76729"/>
                </a:cubicBezTo>
                <a:cubicBezTo>
                  <a:pt x="177244" y="76385"/>
                  <a:pt x="176663" y="76200"/>
                  <a:pt x="176067" y="76200"/>
                </a:cubicBezTo>
                <a:cubicBezTo>
                  <a:pt x="175471" y="76200"/>
                  <a:pt x="174889" y="76385"/>
                  <a:pt x="174403" y="76729"/>
                </a:cubicBezTo>
                <a:cubicBezTo>
                  <a:pt x="173917" y="77073"/>
                  <a:pt x="173549" y="77559"/>
                  <a:pt x="173351" y="78120"/>
                </a:cubicBezTo>
                <a:lnTo>
                  <a:pt x="170981" y="85406"/>
                </a:lnTo>
                <a:cubicBezTo>
                  <a:pt x="170259" y="87605"/>
                  <a:pt x="169037" y="89607"/>
                  <a:pt x="167412" y="91257"/>
                </a:cubicBezTo>
                <a:cubicBezTo>
                  <a:pt x="165787" y="92906"/>
                  <a:pt x="163802" y="94157"/>
                  <a:pt x="161613" y="94913"/>
                </a:cubicBezTo>
                <a:lnTo>
                  <a:pt x="154322" y="97281"/>
                </a:lnTo>
                <a:cubicBezTo>
                  <a:pt x="153760" y="97479"/>
                  <a:pt x="153273" y="97846"/>
                  <a:pt x="152929" y="98332"/>
                </a:cubicBezTo>
                <a:cubicBezTo>
                  <a:pt x="152585" y="98818"/>
                  <a:pt x="152400" y="99399"/>
                  <a:pt x="152400" y="99994"/>
                </a:cubicBezTo>
                <a:cubicBezTo>
                  <a:pt x="152400" y="100590"/>
                  <a:pt x="152585" y="101171"/>
                  <a:pt x="152929" y="101657"/>
                </a:cubicBezTo>
                <a:cubicBezTo>
                  <a:pt x="153273" y="102142"/>
                  <a:pt x="153760" y="102510"/>
                  <a:pt x="154322" y="102708"/>
                </a:cubicBezTo>
                <a:lnTo>
                  <a:pt x="161613" y="105076"/>
                </a:lnTo>
                <a:cubicBezTo>
                  <a:pt x="163833" y="105816"/>
                  <a:pt x="165849" y="107064"/>
                  <a:pt x="167502" y="108721"/>
                </a:cubicBezTo>
                <a:cubicBezTo>
                  <a:pt x="169154" y="110378"/>
                  <a:pt x="170396" y="112398"/>
                  <a:pt x="171127" y="114619"/>
                </a:cubicBezTo>
                <a:lnTo>
                  <a:pt x="173497" y="121905"/>
                </a:lnTo>
                <a:cubicBezTo>
                  <a:pt x="173695" y="122466"/>
                  <a:pt x="174063" y="122953"/>
                  <a:pt x="174549" y="123296"/>
                </a:cubicBezTo>
                <a:cubicBezTo>
                  <a:pt x="175035" y="123640"/>
                  <a:pt x="175616" y="123825"/>
                  <a:pt x="176213" y="123825"/>
                </a:cubicBezTo>
                <a:cubicBezTo>
                  <a:pt x="176809" y="123825"/>
                  <a:pt x="177390" y="123640"/>
                  <a:pt x="177876" y="123296"/>
                </a:cubicBezTo>
                <a:cubicBezTo>
                  <a:pt x="178362" y="122953"/>
                  <a:pt x="178730" y="122466"/>
                  <a:pt x="178928" y="121905"/>
                </a:cubicBezTo>
                <a:lnTo>
                  <a:pt x="181298" y="114619"/>
                </a:lnTo>
                <a:cubicBezTo>
                  <a:pt x="182035" y="112405"/>
                  <a:pt x="183278" y="110392"/>
                  <a:pt x="184930" y="108741"/>
                </a:cubicBezTo>
                <a:cubicBezTo>
                  <a:pt x="186581" y="107091"/>
                  <a:pt x="188596" y="105848"/>
                  <a:pt x="190812" y="105112"/>
                </a:cubicBezTo>
                <a:lnTo>
                  <a:pt x="198103" y="102744"/>
                </a:lnTo>
                <a:cubicBezTo>
                  <a:pt x="198665" y="102546"/>
                  <a:pt x="199152" y="102179"/>
                  <a:pt x="199496" y="101693"/>
                </a:cubicBezTo>
                <a:cubicBezTo>
                  <a:pt x="199840" y="101207"/>
                  <a:pt x="200025" y="100626"/>
                  <a:pt x="200025" y="100031"/>
                </a:cubicBezTo>
                <a:cubicBezTo>
                  <a:pt x="200025" y="99435"/>
                  <a:pt x="199840" y="98854"/>
                  <a:pt x="199496" y="98368"/>
                </a:cubicBezTo>
                <a:cubicBezTo>
                  <a:pt x="199152" y="97883"/>
                  <a:pt x="198665" y="97515"/>
                  <a:pt x="198103" y="97317"/>
                </a:cubicBezTo>
                <a:lnTo>
                  <a:pt x="197957" y="97281"/>
                </a:lnTo>
                <a:close/>
                <a:moveTo>
                  <a:pt x="88392" y="33995"/>
                </a:moveTo>
                <a:cubicBezTo>
                  <a:pt x="90241" y="31507"/>
                  <a:pt x="92783" y="29621"/>
                  <a:pt x="95701" y="28575"/>
                </a:cubicBezTo>
                <a:lnTo>
                  <a:pt x="73819" y="28575"/>
                </a:lnTo>
                <a:cubicBezTo>
                  <a:pt x="69874" y="28575"/>
                  <a:pt x="66675" y="31773"/>
                  <a:pt x="66675" y="35719"/>
                </a:cubicBezTo>
                <a:cubicBezTo>
                  <a:pt x="66675" y="39664"/>
                  <a:pt x="69874" y="42863"/>
                  <a:pt x="73819" y="42863"/>
                </a:cubicBezTo>
                <a:lnTo>
                  <a:pt x="85729" y="42863"/>
                </a:lnTo>
                <a:cubicBezTo>
                  <a:pt x="85727" y="42764"/>
                  <a:pt x="85725" y="42666"/>
                  <a:pt x="85725" y="42568"/>
                </a:cubicBezTo>
                <a:cubicBezTo>
                  <a:pt x="85733" y="39507"/>
                  <a:pt x="86662" y="36520"/>
                  <a:pt x="88392" y="33995"/>
                </a:cubicBezTo>
                <a:close/>
                <a:moveTo>
                  <a:pt x="7144" y="95250"/>
                </a:moveTo>
                <a:cubicBezTo>
                  <a:pt x="11089" y="95250"/>
                  <a:pt x="14288" y="98449"/>
                  <a:pt x="14288" y="102394"/>
                </a:cubicBezTo>
                <a:lnTo>
                  <a:pt x="14288" y="126206"/>
                </a:lnTo>
                <a:cubicBezTo>
                  <a:pt x="14288" y="130152"/>
                  <a:pt x="11089" y="133350"/>
                  <a:pt x="7144" y="133350"/>
                </a:cubicBezTo>
                <a:cubicBezTo>
                  <a:pt x="3198" y="133350"/>
                  <a:pt x="0" y="130152"/>
                  <a:pt x="0" y="126206"/>
                </a:cubicBezTo>
                <a:lnTo>
                  <a:pt x="0" y="102394"/>
                </a:lnTo>
                <a:cubicBezTo>
                  <a:pt x="0" y="98449"/>
                  <a:pt x="3198" y="95250"/>
                  <a:pt x="7144" y="95250"/>
                </a:cubicBezTo>
                <a:close/>
                <a:moveTo>
                  <a:pt x="104775" y="192881"/>
                </a:moveTo>
                <a:cubicBezTo>
                  <a:pt x="104775" y="196827"/>
                  <a:pt x="101577" y="200025"/>
                  <a:pt x="97631" y="200025"/>
                </a:cubicBezTo>
                <a:lnTo>
                  <a:pt x="73819" y="200025"/>
                </a:lnTo>
                <a:cubicBezTo>
                  <a:pt x="69874" y="200025"/>
                  <a:pt x="66675" y="196827"/>
                  <a:pt x="66675" y="192881"/>
                </a:cubicBezTo>
                <a:cubicBezTo>
                  <a:pt x="66675" y="188936"/>
                  <a:pt x="69874" y="185738"/>
                  <a:pt x="73819" y="185738"/>
                </a:cubicBezTo>
                <a:lnTo>
                  <a:pt x="97631" y="185738"/>
                </a:lnTo>
                <a:cubicBezTo>
                  <a:pt x="101577" y="185738"/>
                  <a:pt x="104775" y="188936"/>
                  <a:pt x="104775" y="192881"/>
                </a:cubicBezTo>
                <a:close/>
                <a:moveTo>
                  <a:pt x="30956" y="28575"/>
                </a:moveTo>
                <a:cubicBezTo>
                  <a:pt x="34902" y="28575"/>
                  <a:pt x="38100" y="31773"/>
                  <a:pt x="38100" y="35719"/>
                </a:cubicBezTo>
                <a:cubicBezTo>
                  <a:pt x="38100" y="39664"/>
                  <a:pt x="34902" y="42863"/>
                  <a:pt x="30956" y="42863"/>
                </a:cubicBezTo>
                <a:lnTo>
                  <a:pt x="26194" y="42863"/>
                </a:lnTo>
                <a:cubicBezTo>
                  <a:pt x="19618" y="42863"/>
                  <a:pt x="14288" y="48193"/>
                  <a:pt x="14288" y="54769"/>
                </a:cubicBezTo>
                <a:lnTo>
                  <a:pt x="14288" y="59531"/>
                </a:lnTo>
                <a:cubicBezTo>
                  <a:pt x="14288" y="63477"/>
                  <a:pt x="11089" y="66675"/>
                  <a:pt x="7144" y="66675"/>
                </a:cubicBezTo>
                <a:cubicBezTo>
                  <a:pt x="3198" y="66675"/>
                  <a:pt x="0" y="63477"/>
                  <a:pt x="0" y="59531"/>
                </a:cubicBezTo>
                <a:lnTo>
                  <a:pt x="0" y="54769"/>
                </a:lnTo>
                <a:cubicBezTo>
                  <a:pt x="0" y="40302"/>
                  <a:pt x="11727" y="28575"/>
                  <a:pt x="26194" y="28575"/>
                </a:cubicBezTo>
                <a:lnTo>
                  <a:pt x="30956" y="28575"/>
                </a:lnTo>
                <a:close/>
                <a:moveTo>
                  <a:pt x="30956" y="200025"/>
                </a:moveTo>
                <a:cubicBezTo>
                  <a:pt x="34902" y="200025"/>
                  <a:pt x="38100" y="196827"/>
                  <a:pt x="38100" y="192881"/>
                </a:cubicBezTo>
                <a:cubicBezTo>
                  <a:pt x="38100" y="188936"/>
                  <a:pt x="34902" y="185738"/>
                  <a:pt x="30956" y="185738"/>
                </a:cubicBezTo>
                <a:lnTo>
                  <a:pt x="26194" y="185738"/>
                </a:lnTo>
                <a:cubicBezTo>
                  <a:pt x="19618" y="185738"/>
                  <a:pt x="14288" y="180407"/>
                  <a:pt x="14288" y="173831"/>
                </a:cubicBezTo>
                <a:lnTo>
                  <a:pt x="14288" y="169069"/>
                </a:lnTo>
                <a:cubicBezTo>
                  <a:pt x="14288" y="165124"/>
                  <a:pt x="11089" y="161925"/>
                  <a:pt x="7144" y="161925"/>
                </a:cubicBezTo>
                <a:cubicBezTo>
                  <a:pt x="3198" y="161925"/>
                  <a:pt x="0" y="165124"/>
                  <a:pt x="0" y="169069"/>
                </a:cubicBezTo>
                <a:lnTo>
                  <a:pt x="0" y="173831"/>
                </a:lnTo>
                <a:cubicBezTo>
                  <a:pt x="0" y="188298"/>
                  <a:pt x="11727" y="200025"/>
                  <a:pt x="26194" y="200025"/>
                </a:cubicBezTo>
                <a:lnTo>
                  <a:pt x="30956" y="200025"/>
                </a:lnTo>
                <a:close/>
                <a:moveTo>
                  <a:pt x="133350" y="192881"/>
                </a:moveTo>
                <a:cubicBezTo>
                  <a:pt x="133350" y="196827"/>
                  <a:pt x="136549" y="200025"/>
                  <a:pt x="140494" y="200025"/>
                </a:cubicBezTo>
                <a:lnTo>
                  <a:pt x="145256" y="200025"/>
                </a:lnTo>
                <a:cubicBezTo>
                  <a:pt x="159723" y="200025"/>
                  <a:pt x="171450" y="188298"/>
                  <a:pt x="171450" y="173831"/>
                </a:cubicBezTo>
                <a:lnTo>
                  <a:pt x="171450" y="169069"/>
                </a:lnTo>
                <a:cubicBezTo>
                  <a:pt x="171450" y="165124"/>
                  <a:pt x="168252" y="161925"/>
                  <a:pt x="164306" y="161925"/>
                </a:cubicBezTo>
                <a:cubicBezTo>
                  <a:pt x="160361" y="161925"/>
                  <a:pt x="157163" y="165124"/>
                  <a:pt x="157163" y="169069"/>
                </a:cubicBezTo>
                <a:lnTo>
                  <a:pt x="157163" y="173831"/>
                </a:lnTo>
                <a:cubicBezTo>
                  <a:pt x="157163" y="180407"/>
                  <a:pt x="151832" y="185738"/>
                  <a:pt x="145256" y="185738"/>
                </a:cubicBezTo>
                <a:lnTo>
                  <a:pt x="140494" y="185738"/>
                </a:lnTo>
                <a:cubicBezTo>
                  <a:pt x="136549" y="185738"/>
                  <a:pt x="133350" y="188936"/>
                  <a:pt x="133350" y="192881"/>
                </a:cubicBezTo>
                <a:close/>
              </a:path>
            </a:pathLst>
          </a:custGeom>
          <a:gradFill>
            <a:gsLst>
              <a:gs pos="19000">
                <a:schemeClr val="accent3"/>
              </a:gs>
              <a:gs pos="90000">
                <a:srgbClr val="0078D4"/>
              </a:gs>
            </a:gsLst>
            <a:path path="circle">
              <a:fillToRect l="100000" t="100000"/>
            </a:path>
          </a:gradFill>
          <a:ln>
            <a:noFill/>
          </a:ln>
        </p:spPr>
        <p:txBody>
          <a:bodyPr vert="horz" wrap="square" lIns="74507" tIns="37253" rIns="74507" bIns="37253" numCol="1" anchor="t" anchorCtr="0" compatLnSpc="1">
            <a:prstTxWarp prst="textNoShape">
              <a:avLst/>
            </a:prstTxWarp>
          </a:bodyPr>
          <a:lstStyle/>
          <a:p>
            <a:pPr marL="0" marR="0" lvl="0" indent="0" algn="l" defTabSz="745091" rtl="0" eaLnBrk="1" fontAlgn="auto" latinLnBrk="0" hangingPunct="1">
              <a:lnSpc>
                <a:spcPct val="100000"/>
              </a:lnSpc>
              <a:spcBef>
                <a:spcPts val="0"/>
              </a:spcBef>
              <a:spcAft>
                <a:spcPts val="0"/>
              </a:spcAft>
              <a:buClrTx/>
              <a:buSzTx/>
              <a:buFontTx/>
              <a:buNone/>
              <a:tabLst/>
              <a:defRPr/>
            </a:pPr>
            <a:endParaRPr kumimoji="0" lang="en-US" sz="1438" b="1" i="0" u="none" strike="noStrike" kern="1200" cap="none" spc="0" normalizeH="0" baseline="0" noProof="0">
              <a:ln>
                <a:noFill/>
              </a:ln>
              <a:solidFill>
                <a:srgbClr val="FFFFFF"/>
              </a:solidFill>
              <a:effectLst/>
              <a:uLnTx/>
              <a:uFillTx/>
              <a:latin typeface="Segoe Sans Display Semibold" pitchFamily="2" charset="0"/>
              <a:ea typeface="+mn-ea"/>
              <a:cs typeface="Segoe Sans Display Semibold" pitchFamily="2" charset="0"/>
            </a:endParaRPr>
          </a:p>
        </p:txBody>
      </p:sp>
      <p:sp>
        <p:nvSpPr>
          <p:cNvPr id="7" name="Title 6">
            <a:extLst>
              <a:ext uri="{FF2B5EF4-FFF2-40B4-BE49-F238E27FC236}">
                <a16:creationId xmlns:a16="http://schemas.microsoft.com/office/drawing/2014/main" id="{A6AC8E5D-1470-56A2-FF38-DC48B67750F4}"/>
              </a:ext>
            </a:extLst>
          </p:cNvPr>
          <p:cNvSpPr>
            <a:spLocks noGrp="1"/>
          </p:cNvSpPr>
          <p:nvPr>
            <p:ph type="title"/>
          </p:nvPr>
        </p:nvSpPr>
        <p:spPr>
          <a:xfrm>
            <a:off x="588263" y="457200"/>
            <a:ext cx="11018520" cy="553998"/>
          </a:xfrm>
        </p:spPr>
        <p:txBody>
          <a:bodyPr/>
          <a:lstStyle/>
          <a:p>
            <a:pPr algn="ctr"/>
            <a:r>
              <a:rPr lang="en-US">
                <a:cs typeface="Segoe UI"/>
              </a:rPr>
              <a:t>Copilot Agents</a:t>
            </a:r>
            <a:endParaRPr lang="en-US" b="1">
              <a:latin typeface="Segoe Sans Display Semibold" pitchFamily="2" charset="0"/>
              <a:cs typeface="Segoe Sans Display Semibold" pitchFamily="2" charset="0"/>
            </a:endParaRPr>
          </a:p>
        </p:txBody>
      </p:sp>
      <p:sp>
        <p:nvSpPr>
          <p:cNvPr id="12" name="Title 20">
            <a:extLst>
              <a:ext uri="{FF2B5EF4-FFF2-40B4-BE49-F238E27FC236}">
                <a16:creationId xmlns:a16="http://schemas.microsoft.com/office/drawing/2014/main" id="{20A00563-0D05-6849-97DB-898AC8B46801}"/>
              </a:ext>
            </a:extLst>
          </p:cNvPr>
          <p:cNvSpPr txBox="1">
            <a:spLocks noGrp="1"/>
          </p:cNvSpPr>
          <p:nvPr/>
        </p:nvSpPr>
        <p:spPr>
          <a:xfrm>
            <a:off x="3051993" y="3334509"/>
            <a:ext cx="2322366" cy="378309"/>
          </a:xfrm>
          <a:prstGeom prst="rect">
            <a:avLst/>
          </a:prstGeom>
          <a:noFill/>
          <a:ln>
            <a:noFill/>
            <a:prstDash/>
          </a:ln>
          <a:effectLst/>
        </p:spPr>
        <p:txBody>
          <a:bodyPr rot="0" spcFirstLastPara="0" vert="horz" wrap="none" lIns="69850" tIns="34925" rIns="69850" bIns="34925"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Semibold"/>
                <a:ea typeface="+mn-ea"/>
                <a:cs typeface="Segoe Sans Display Semibold"/>
              </a:rPr>
              <a:t>Declarative </a:t>
            </a:r>
            <a:r>
              <a:rPr lang="en-US" sz="2000" b="1" spc="0">
                <a:ln>
                  <a:noFill/>
                </a:ln>
                <a:solidFill>
                  <a:srgbClr val="FFFFFF"/>
                </a:solidFill>
                <a:latin typeface="Segoe UI Semibold"/>
                <a:cs typeface="Segoe Sans Display Semibold"/>
              </a:rPr>
              <a:t>Agents</a:t>
            </a:r>
            <a:endParaRPr kumimoji="0" lang="en-US" sz="200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sp>
        <p:nvSpPr>
          <p:cNvPr id="22" name="Rectangle: Rounded Corners 21">
            <a:extLst>
              <a:ext uri="{FF2B5EF4-FFF2-40B4-BE49-F238E27FC236}">
                <a16:creationId xmlns:a16="http://schemas.microsoft.com/office/drawing/2014/main" id="{7A739078-0C21-65EA-2406-1C6B30AA78D9}"/>
              </a:ext>
              <a:ext uri="{C183D7F6-B498-43B3-948B-1728B52AA6E4}">
                <adec:decorative xmlns:adec="http://schemas.microsoft.com/office/drawing/2017/decorative" val="1"/>
              </a:ext>
            </a:extLst>
          </p:cNvPr>
          <p:cNvSpPr/>
          <p:nvPr/>
        </p:nvSpPr>
        <p:spPr bwMode="auto">
          <a:xfrm>
            <a:off x="4751301" y="4974026"/>
            <a:ext cx="2689397" cy="115611"/>
          </a:xfrm>
          <a:prstGeom prst="roundRect">
            <a:avLst>
              <a:gd name="adj" fmla="val 50000"/>
            </a:avLst>
          </a:prstGeom>
          <a:gradFill>
            <a:gsLst>
              <a:gs pos="0">
                <a:srgbClr val="C03BC4"/>
              </a:gs>
              <a:gs pos="80000">
                <a:srgbClr val="0078D4"/>
              </a:gs>
            </a:gsLst>
            <a:path path="circle">
              <a:fillToRect l="100000" t="100000"/>
            </a:path>
          </a:gra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800" tIns="40640" rIns="50800" bIns="40640" numCol="1" spcCol="0" rtlCol="0" fromWordArt="0" anchor="t" anchorCtr="0" forceAA="0" compatLnSpc="1">
            <a:prstTxWarp prst="textNoShape">
              <a:avLst/>
            </a:prstTxWarp>
            <a:noAutofit/>
          </a:bodyPr>
          <a:lstStyle/>
          <a:p>
            <a:pPr marL="0" marR="0" lvl="0" indent="0" algn="l" defTabSz="259041" rtl="0" eaLnBrk="1" fontAlgn="base" latinLnBrk="0" hangingPunct="1">
              <a:lnSpc>
                <a:spcPct val="100000"/>
              </a:lnSpc>
              <a:spcBef>
                <a:spcPct val="0"/>
              </a:spcBef>
              <a:spcAft>
                <a:spcPct val="0"/>
              </a:spcAft>
              <a:buClrTx/>
              <a:buSzTx/>
              <a:buFontTx/>
              <a:buNone/>
              <a:tabLst/>
              <a:defRPr/>
            </a:pPr>
            <a:endParaRPr kumimoji="0" lang="en-US" sz="556" b="0" i="0" u="none" strike="noStrike" kern="1200" cap="none" spc="0" normalizeH="0" baseline="0" noProof="0">
              <a:ln>
                <a:noFill/>
              </a:ln>
              <a:solidFill>
                <a:srgbClr val="091F2C"/>
              </a:solidFill>
              <a:effectLst/>
              <a:uLnTx/>
              <a:uFillTx/>
              <a:latin typeface="Segoe UI"/>
              <a:ea typeface="+mn-ea"/>
              <a:cs typeface="Segoe UI" pitchFamily="34" charset="0"/>
            </a:endParaRPr>
          </a:p>
        </p:txBody>
      </p:sp>
      <p:pic>
        <p:nvPicPr>
          <p:cNvPr id="25" name="Picture 2" descr="A blue and green rectangles&#10;&#10;Description automatically generated">
            <a:extLst>
              <a:ext uri="{FF2B5EF4-FFF2-40B4-BE49-F238E27FC236}">
                <a16:creationId xmlns:a16="http://schemas.microsoft.com/office/drawing/2014/main" id="{891B4234-8C26-A7FF-B9C2-915E9B8A6D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7113" y="4731466"/>
            <a:ext cx="653612" cy="61921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0AA57B8C-DEBC-9104-4A95-2B1FC6D05BA0}"/>
              </a:ext>
            </a:extLst>
          </p:cNvPr>
          <p:cNvPicPr>
            <a:picLocks noChangeAspect="1"/>
          </p:cNvPicPr>
          <p:nvPr/>
        </p:nvPicPr>
        <p:blipFill>
          <a:blip r:embed="rId5"/>
          <a:stretch>
            <a:fillRect/>
          </a:stretch>
        </p:blipFill>
        <p:spPr>
          <a:xfrm>
            <a:off x="7681374" y="4702405"/>
            <a:ext cx="677333" cy="677333"/>
          </a:xfrm>
          <a:prstGeom prst="rect">
            <a:avLst/>
          </a:prstGeom>
        </p:spPr>
      </p:pic>
    </p:spTree>
    <p:extLst>
      <p:ext uri="{BB962C8B-B14F-4D97-AF65-F5344CB8AC3E}">
        <p14:creationId xmlns:p14="http://schemas.microsoft.com/office/powerpoint/2010/main" val="39446105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06534CF-E0CA-FD3E-A0B0-7EC33CE4EB54}"/>
              </a:ext>
            </a:extLst>
          </p:cNvPr>
          <p:cNvSpPr/>
          <p:nvPr/>
        </p:nvSpPr>
        <p:spPr bwMode="auto">
          <a:xfrm>
            <a:off x="2521151" y="2334942"/>
            <a:ext cx="3444002" cy="2188115"/>
          </a:xfrm>
          <a:prstGeom prst="roundRect">
            <a:avLst>
              <a:gd name="adj" fmla="val 6526"/>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700" tIns="111760" rIns="139700" bIns="111760" numCol="1" spcCol="0" rtlCol="0" fromWordArt="0" anchor="t" anchorCtr="0" forceAA="0" compatLnSpc="1">
            <a:prstTxWarp prst="textNoShape">
              <a:avLst/>
            </a:prstTxWarp>
            <a:noAutofit/>
          </a:bodyPr>
          <a:lstStyle/>
          <a:p>
            <a:pPr marL="0" marR="0" lvl="0" indent="0" algn="l" defTabSz="712354" rtl="0" eaLnBrk="1" fontAlgn="base" latinLnBrk="0" hangingPunct="1">
              <a:lnSpc>
                <a:spcPct val="100000"/>
              </a:lnSpc>
              <a:spcBef>
                <a:spcPct val="0"/>
              </a:spcBef>
              <a:spcAft>
                <a:spcPct val="0"/>
              </a:spcAft>
              <a:buClrTx/>
              <a:buSzTx/>
              <a:buFontTx/>
              <a:buNone/>
              <a:tabLst/>
              <a:defRPr/>
            </a:pPr>
            <a:endParaRPr kumimoji="0" lang="en-US" sz="1528" b="1" i="0" u="none" strike="noStrike" kern="0" cap="none" spc="0" normalizeH="0" baseline="0" noProof="0" err="1">
              <a:ln>
                <a:noFill/>
              </a:ln>
              <a:gradFill>
                <a:gsLst>
                  <a:gs pos="0">
                    <a:srgbClr val="FFFFFF"/>
                  </a:gs>
                  <a:gs pos="100000">
                    <a:srgbClr val="FFFFFF"/>
                  </a:gs>
                </a:gsLst>
                <a:lin ang="5400000" scaled="0"/>
              </a:gradFill>
              <a:effectLst/>
              <a:uLnTx/>
              <a:uFillTx/>
              <a:latin typeface="Segoe Sans Display Semibold" pitchFamily="2" charset="0"/>
              <a:ea typeface="+mn-ea"/>
              <a:cs typeface="Segoe Sans Display Semibold" pitchFamily="2" charset="0"/>
            </a:endParaRPr>
          </a:p>
        </p:txBody>
      </p:sp>
      <p:sp>
        <p:nvSpPr>
          <p:cNvPr id="3" name="Rectangle: Rounded Corners 2">
            <a:extLst>
              <a:ext uri="{FF2B5EF4-FFF2-40B4-BE49-F238E27FC236}">
                <a16:creationId xmlns:a16="http://schemas.microsoft.com/office/drawing/2014/main" id="{7688011F-C53D-91E2-CDBE-5CB8ED0DE774}"/>
              </a:ext>
            </a:extLst>
          </p:cNvPr>
          <p:cNvSpPr/>
          <p:nvPr/>
        </p:nvSpPr>
        <p:spPr bwMode="auto">
          <a:xfrm rot="10800000">
            <a:off x="6286809" y="2349081"/>
            <a:ext cx="3444002" cy="2188115"/>
          </a:xfrm>
          <a:prstGeom prst="roundRect">
            <a:avLst>
              <a:gd name="adj" fmla="val 6990"/>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700" tIns="111760" rIns="139700" bIns="111760" numCol="1" spcCol="0" rtlCol="0" fromWordArt="0" anchor="t" anchorCtr="0" forceAA="0" compatLnSpc="1">
            <a:prstTxWarp prst="textNoShape">
              <a:avLst/>
            </a:prstTxWarp>
            <a:noAutofit/>
          </a:bodyPr>
          <a:lstStyle/>
          <a:p>
            <a:pPr marL="0" marR="0" lvl="0" indent="0" algn="l" defTabSz="712354" rtl="0" eaLnBrk="1" fontAlgn="base" latinLnBrk="0" hangingPunct="1">
              <a:lnSpc>
                <a:spcPct val="100000"/>
              </a:lnSpc>
              <a:spcBef>
                <a:spcPct val="0"/>
              </a:spcBef>
              <a:spcAft>
                <a:spcPct val="0"/>
              </a:spcAft>
              <a:buClrTx/>
              <a:buSzTx/>
              <a:buFontTx/>
              <a:buNone/>
              <a:tabLst/>
              <a:defRPr/>
            </a:pPr>
            <a:endParaRPr kumimoji="0" lang="en-US" sz="1528" b="1" i="0" u="none" strike="noStrike" kern="0" cap="none" spc="0" normalizeH="0" baseline="0" noProof="0" err="1">
              <a:ln>
                <a:noFill/>
              </a:ln>
              <a:gradFill>
                <a:gsLst>
                  <a:gs pos="0">
                    <a:srgbClr val="FFFFFF"/>
                  </a:gs>
                  <a:gs pos="100000">
                    <a:srgbClr val="FFFFFF"/>
                  </a:gs>
                </a:gsLst>
                <a:lin ang="5400000" scaled="0"/>
              </a:gradFill>
              <a:effectLst/>
              <a:uLnTx/>
              <a:uFillTx/>
              <a:latin typeface="Segoe Sans Display Semibold" pitchFamily="2" charset="0"/>
              <a:ea typeface="+mn-ea"/>
              <a:cs typeface="Segoe Sans Display Semibold" pitchFamily="2" charset="0"/>
            </a:endParaRPr>
          </a:p>
        </p:txBody>
      </p:sp>
      <p:sp>
        <p:nvSpPr>
          <p:cNvPr id="2075" name="TextBox 2074">
            <a:extLst>
              <a:ext uri="{FF2B5EF4-FFF2-40B4-BE49-F238E27FC236}">
                <a16:creationId xmlns:a16="http://schemas.microsoft.com/office/drawing/2014/main" id="{C5DE2E44-13ED-1F3F-0800-ADFAE064930E}"/>
              </a:ext>
            </a:extLst>
          </p:cNvPr>
          <p:cNvSpPr txBox="1"/>
          <p:nvPr/>
        </p:nvSpPr>
        <p:spPr>
          <a:xfrm>
            <a:off x="6672839" y="2168030"/>
            <a:ext cx="2671943" cy="374398"/>
          </a:xfrm>
          <a:prstGeom prst="rect">
            <a:avLst/>
          </a:prstGeom>
          <a:solidFill>
            <a:srgbClr val="091F2C"/>
          </a:solidFill>
        </p:spPr>
        <p:txBody>
          <a:bodyPr wrap="square" lIns="91440" tIns="45720" rIns="91440" bIns="45720" rtlCol="0" anchor="t">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dirty="0">
                <a:ln w="3175">
                  <a:noFill/>
                </a:ln>
                <a:gradFill flip="none">
                  <a:gsLst>
                    <a:gs pos="0">
                      <a:srgbClr val="FFA38B"/>
                    </a:gs>
                    <a:gs pos="32000">
                      <a:srgbClr val="D59ED7"/>
                    </a:gs>
                    <a:gs pos="68000">
                      <a:srgbClr val="8DC8E8"/>
                    </a:gs>
                    <a:gs pos="100000">
                      <a:srgbClr val="49C5B1"/>
                    </a:gs>
                  </a:gsLst>
                  <a:path path="circle">
                    <a:fillToRect l="100000" t="100000"/>
                  </a:path>
                  <a:tileRect r="-100000" b="-100000"/>
                </a:gradFill>
                <a:effectLst/>
                <a:uLnTx/>
                <a:uFillTx/>
                <a:latin typeface="Segoe UI Semibold"/>
                <a:cs typeface="Segoe UI"/>
              </a:rPr>
              <a:t>Build your own </a:t>
            </a:r>
            <a:r>
              <a:rPr lang="en-US" b="1" dirty="0">
                <a:ln w="3175">
                  <a:noFill/>
                </a:ln>
                <a:gradFill flip="none">
                  <a:gsLst>
                    <a:gs pos="0">
                      <a:srgbClr val="FFA38B"/>
                    </a:gs>
                    <a:gs pos="32000">
                      <a:srgbClr val="D59ED7"/>
                    </a:gs>
                    <a:gs pos="68000">
                      <a:srgbClr val="8DC8E8"/>
                    </a:gs>
                    <a:gs pos="100000">
                      <a:srgbClr val="49C5B1"/>
                    </a:gs>
                  </a:gsLst>
                  <a:path path="circle">
                    <a:fillToRect l="100000" t="100000"/>
                  </a:path>
                  <a:tileRect r="-100000" b="-100000"/>
                </a:gradFill>
                <a:latin typeface="Segoe UI Semibold"/>
                <a:cs typeface="Segoe UI"/>
              </a:rPr>
              <a:t>agent</a:t>
            </a:r>
            <a:endParaRPr lang="en-US" sz="1800" b="1" i="0" u="none" strike="noStrike" kern="1200" cap="none" spc="0" normalizeH="0" baseline="0" noProof="0" dirty="0">
              <a:ln w="3175">
                <a:noFill/>
              </a:ln>
              <a:gradFill flip="none" rotWithShape="1">
                <a:gsLst>
                  <a:gs pos="0">
                    <a:srgbClr val="FFA38B"/>
                  </a:gs>
                  <a:gs pos="32000">
                    <a:srgbClr val="D59ED7"/>
                  </a:gs>
                  <a:gs pos="68000">
                    <a:srgbClr val="8DC8E8"/>
                  </a:gs>
                  <a:gs pos="100000">
                    <a:srgbClr val="49C5B1"/>
                  </a:gs>
                </a:gsLst>
                <a:path path="circle">
                  <a:fillToRect l="100000" t="100000"/>
                </a:path>
                <a:tileRect r="-100000" b="-100000"/>
              </a:gradFill>
              <a:effectLst/>
              <a:uLnTx/>
              <a:uFillTx/>
              <a:latin typeface="Segoe UI Semibold" panose="020B0502040204020203" pitchFamily="34" charset="0"/>
              <a:cs typeface="Segoe UI" panose="020B0502040204020203" pitchFamily="34" charset="0"/>
            </a:endParaRPr>
          </a:p>
        </p:txBody>
      </p:sp>
      <p:sp>
        <p:nvSpPr>
          <p:cNvPr id="2076" name="TextBox 2075">
            <a:extLst>
              <a:ext uri="{FF2B5EF4-FFF2-40B4-BE49-F238E27FC236}">
                <a16:creationId xmlns:a16="http://schemas.microsoft.com/office/drawing/2014/main" id="{0E99119F-0073-B853-D2FC-1638BD0106E8}"/>
              </a:ext>
            </a:extLst>
          </p:cNvPr>
          <p:cNvSpPr txBox="1"/>
          <p:nvPr/>
        </p:nvSpPr>
        <p:spPr>
          <a:xfrm>
            <a:off x="2846911" y="2152566"/>
            <a:ext cx="2792479" cy="646331"/>
          </a:xfrm>
          <a:prstGeom prst="rect">
            <a:avLst/>
          </a:prstGeom>
          <a:solidFill>
            <a:srgbClr val="091F2C"/>
          </a:solidFill>
        </p:spPr>
        <p:txBody>
          <a:bodyPr wrap="square" rtlCol="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lang="en-US" sz="1800" b="1" dirty="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Build on </a:t>
            </a:r>
            <a:r>
              <a:rPr kumimoji="0" lang="en-US" sz="1800" b="1" i="0" u="none" strike="noStrike" kern="1200" cap="none" spc="0" normalizeH="0" baseline="0" noProof="0" dirty="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 Microsoft  365 Copilot</a:t>
            </a:r>
          </a:p>
        </p:txBody>
      </p:sp>
      <p:sp>
        <p:nvSpPr>
          <p:cNvPr id="13" name="Title 20">
            <a:extLst>
              <a:ext uri="{FF2B5EF4-FFF2-40B4-BE49-F238E27FC236}">
                <a16:creationId xmlns:a16="http://schemas.microsoft.com/office/drawing/2014/main" id="{0749FBE2-D2F2-1A26-E361-3E492CFED849}"/>
              </a:ext>
            </a:extLst>
          </p:cNvPr>
          <p:cNvSpPr txBox="1">
            <a:spLocks noGrp="1"/>
          </p:cNvSpPr>
          <p:nvPr/>
        </p:nvSpPr>
        <p:spPr>
          <a:xfrm>
            <a:off x="6620551" y="3766857"/>
            <a:ext cx="2776530" cy="378309"/>
          </a:xfrm>
          <a:prstGeom prst="rect">
            <a:avLst/>
          </a:prstGeom>
          <a:noFill/>
          <a:ln>
            <a:noFill/>
            <a:prstDash/>
          </a:ln>
          <a:effectLst/>
        </p:spPr>
        <p:txBody>
          <a:bodyPr rot="0" spcFirstLastPara="0" vert="horz" wrap="none" lIns="69850" tIns="34925" rIns="69850" bIns="34925"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Semibold"/>
                <a:ea typeface="+mn-ea"/>
                <a:cs typeface="Segoe Sans Display Semibold"/>
              </a:rPr>
              <a:t>Custom Engine </a:t>
            </a:r>
            <a:r>
              <a:rPr lang="en-US" sz="2000" b="1" spc="0">
                <a:ln>
                  <a:noFill/>
                </a:ln>
                <a:solidFill>
                  <a:srgbClr val="FFFFFF"/>
                </a:solidFill>
                <a:latin typeface="Segoe UI Semibold"/>
                <a:cs typeface="Segoe Sans Display Semibold"/>
              </a:rPr>
              <a:t>Agents</a:t>
            </a:r>
            <a:endParaRPr kumimoji="0" lang="en-US" sz="200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pic>
        <p:nvPicPr>
          <p:cNvPr id="5" name="Picture 4">
            <a:extLst>
              <a:ext uri="{FF2B5EF4-FFF2-40B4-BE49-F238E27FC236}">
                <a16:creationId xmlns:a16="http://schemas.microsoft.com/office/drawing/2014/main" id="{C7F52709-BE9A-36CB-55E0-448BB285364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9975" y="1313487"/>
            <a:ext cx="746349" cy="746349"/>
          </a:xfrm>
          <a:prstGeom prst="rect">
            <a:avLst/>
          </a:prstGeom>
        </p:spPr>
      </p:pic>
      <p:sp>
        <p:nvSpPr>
          <p:cNvPr id="17" name="Graphic 14">
            <a:extLst>
              <a:ext uri="{FF2B5EF4-FFF2-40B4-BE49-F238E27FC236}">
                <a16:creationId xmlns:a16="http://schemas.microsoft.com/office/drawing/2014/main" id="{325B4396-713C-B92B-70AC-C4B6FFE39267}"/>
              </a:ext>
            </a:extLst>
          </p:cNvPr>
          <p:cNvSpPr/>
          <p:nvPr/>
        </p:nvSpPr>
        <p:spPr>
          <a:xfrm>
            <a:off x="7691845" y="1289194"/>
            <a:ext cx="692062" cy="692062"/>
          </a:xfrm>
          <a:custGeom>
            <a:avLst/>
            <a:gdLst>
              <a:gd name="connsiteX0" fmla="*/ 124666 w 200025"/>
              <a:gd name="connsiteY0" fmla="*/ 61077 h 200025"/>
              <a:gd name="connsiteX1" fmla="*/ 122433 w 200025"/>
              <a:gd name="connsiteY1" fmla="*/ 58538 h 200025"/>
              <a:gd name="connsiteX2" fmla="*/ 111833 w 200025"/>
              <a:gd name="connsiteY2" fmla="*/ 51976 h 200025"/>
              <a:gd name="connsiteX3" fmla="*/ 98709 w 200025"/>
              <a:gd name="connsiteY3" fmla="*/ 47714 h 200025"/>
              <a:gd name="connsiteX4" fmla="*/ 96203 w 200025"/>
              <a:gd name="connsiteY4" fmla="*/ 45822 h 200025"/>
              <a:gd name="connsiteX5" fmla="*/ 95250 w 200025"/>
              <a:gd name="connsiteY5" fmla="*/ 42830 h 200025"/>
              <a:gd name="connsiteX6" fmla="*/ 96203 w 200025"/>
              <a:gd name="connsiteY6" fmla="*/ 39838 h 200025"/>
              <a:gd name="connsiteX7" fmla="*/ 98709 w 200025"/>
              <a:gd name="connsiteY7" fmla="*/ 37945 h 200025"/>
              <a:gd name="connsiteX8" fmla="*/ 111833 w 200025"/>
              <a:gd name="connsiteY8" fmla="*/ 33683 h 200025"/>
              <a:gd name="connsiteX9" fmla="*/ 122272 w 200025"/>
              <a:gd name="connsiteY9" fmla="*/ 27102 h 200025"/>
              <a:gd name="connsiteX10" fmla="*/ 128588 w 200025"/>
              <a:gd name="connsiteY10" fmla="*/ 16895 h 200025"/>
              <a:gd name="connsiteX11" fmla="*/ 128696 w 200025"/>
              <a:gd name="connsiteY11" fmla="*/ 16570 h 200025"/>
              <a:gd name="connsiteX12" fmla="*/ 132961 w 200025"/>
              <a:gd name="connsiteY12" fmla="*/ 3457 h 200025"/>
              <a:gd name="connsiteX13" fmla="*/ 134856 w 200025"/>
              <a:gd name="connsiteY13" fmla="*/ 952 h 200025"/>
              <a:gd name="connsiteX14" fmla="*/ 137850 w 200025"/>
              <a:gd name="connsiteY14" fmla="*/ 0 h 200025"/>
              <a:gd name="connsiteX15" fmla="*/ 140844 w 200025"/>
              <a:gd name="connsiteY15" fmla="*/ 952 h 200025"/>
              <a:gd name="connsiteX16" fmla="*/ 142739 w 200025"/>
              <a:gd name="connsiteY16" fmla="*/ 3457 h 200025"/>
              <a:gd name="connsiteX17" fmla="*/ 147004 w 200025"/>
              <a:gd name="connsiteY17" fmla="*/ 16570 h 200025"/>
              <a:gd name="connsiteX18" fmla="*/ 153541 w 200025"/>
              <a:gd name="connsiteY18" fmla="*/ 27150 h 200025"/>
              <a:gd name="connsiteX19" fmla="*/ 164130 w 200025"/>
              <a:gd name="connsiteY19" fmla="*/ 33683 h 200025"/>
              <a:gd name="connsiteX20" fmla="*/ 177254 w 200025"/>
              <a:gd name="connsiteY20" fmla="*/ 37945 h 200025"/>
              <a:gd name="connsiteX21" fmla="*/ 177516 w 200025"/>
              <a:gd name="connsiteY21" fmla="*/ 38011 h 200025"/>
              <a:gd name="connsiteX22" fmla="*/ 180023 w 200025"/>
              <a:gd name="connsiteY22" fmla="*/ 39903 h 200025"/>
              <a:gd name="connsiteX23" fmla="*/ 180975 w 200025"/>
              <a:gd name="connsiteY23" fmla="*/ 42895 h 200025"/>
              <a:gd name="connsiteX24" fmla="*/ 180023 w 200025"/>
              <a:gd name="connsiteY24" fmla="*/ 45887 h 200025"/>
              <a:gd name="connsiteX25" fmla="*/ 177516 w 200025"/>
              <a:gd name="connsiteY25" fmla="*/ 47780 h 200025"/>
              <a:gd name="connsiteX26" fmla="*/ 164392 w 200025"/>
              <a:gd name="connsiteY26" fmla="*/ 52042 h 200025"/>
              <a:gd name="connsiteX27" fmla="*/ 153804 w 200025"/>
              <a:gd name="connsiteY27" fmla="*/ 58575 h 200025"/>
              <a:gd name="connsiteX28" fmla="*/ 147266 w 200025"/>
              <a:gd name="connsiteY28" fmla="*/ 69155 h 200025"/>
              <a:gd name="connsiteX29" fmla="*/ 143001 w 200025"/>
              <a:gd name="connsiteY29" fmla="*/ 82268 h 200025"/>
              <a:gd name="connsiteX30" fmla="*/ 142875 w 200025"/>
              <a:gd name="connsiteY30" fmla="*/ 82591 h 200025"/>
              <a:gd name="connsiteX31" fmla="*/ 141107 w 200025"/>
              <a:gd name="connsiteY31" fmla="*/ 84773 h 200025"/>
              <a:gd name="connsiteX32" fmla="*/ 138113 w 200025"/>
              <a:gd name="connsiteY32" fmla="*/ 85725 h 200025"/>
              <a:gd name="connsiteX33" fmla="*/ 135118 w 200025"/>
              <a:gd name="connsiteY33" fmla="*/ 84773 h 200025"/>
              <a:gd name="connsiteX34" fmla="*/ 133224 w 200025"/>
              <a:gd name="connsiteY34" fmla="*/ 82268 h 200025"/>
              <a:gd name="connsiteX35" fmla="*/ 128959 w 200025"/>
              <a:gd name="connsiteY35" fmla="*/ 69155 h 200025"/>
              <a:gd name="connsiteX36" fmla="*/ 124666 w 200025"/>
              <a:gd name="connsiteY36" fmla="*/ 61077 h 200025"/>
              <a:gd name="connsiteX37" fmla="*/ 197957 w 200025"/>
              <a:gd name="connsiteY37" fmla="*/ 97281 h 200025"/>
              <a:gd name="connsiteX38" fmla="*/ 190667 w 200025"/>
              <a:gd name="connsiteY38" fmla="*/ 94913 h 200025"/>
              <a:gd name="connsiteX39" fmla="*/ 184784 w 200025"/>
              <a:gd name="connsiteY39" fmla="*/ 91283 h 200025"/>
              <a:gd name="connsiteX40" fmla="*/ 181152 w 200025"/>
              <a:gd name="connsiteY40" fmla="*/ 85406 h 200025"/>
              <a:gd name="connsiteX41" fmla="*/ 178782 w 200025"/>
              <a:gd name="connsiteY41" fmla="*/ 78120 h 200025"/>
              <a:gd name="connsiteX42" fmla="*/ 177730 w 200025"/>
              <a:gd name="connsiteY42" fmla="*/ 76729 h 200025"/>
              <a:gd name="connsiteX43" fmla="*/ 176067 w 200025"/>
              <a:gd name="connsiteY43" fmla="*/ 76200 h 200025"/>
              <a:gd name="connsiteX44" fmla="*/ 174403 w 200025"/>
              <a:gd name="connsiteY44" fmla="*/ 76729 h 200025"/>
              <a:gd name="connsiteX45" fmla="*/ 173351 w 200025"/>
              <a:gd name="connsiteY45" fmla="*/ 78120 h 200025"/>
              <a:gd name="connsiteX46" fmla="*/ 170981 w 200025"/>
              <a:gd name="connsiteY46" fmla="*/ 85406 h 200025"/>
              <a:gd name="connsiteX47" fmla="*/ 167412 w 200025"/>
              <a:gd name="connsiteY47" fmla="*/ 91257 h 200025"/>
              <a:gd name="connsiteX48" fmla="*/ 161613 w 200025"/>
              <a:gd name="connsiteY48" fmla="*/ 94913 h 200025"/>
              <a:gd name="connsiteX49" fmla="*/ 154322 w 200025"/>
              <a:gd name="connsiteY49" fmla="*/ 97281 h 200025"/>
              <a:gd name="connsiteX50" fmla="*/ 152929 w 200025"/>
              <a:gd name="connsiteY50" fmla="*/ 98332 h 200025"/>
              <a:gd name="connsiteX51" fmla="*/ 152400 w 200025"/>
              <a:gd name="connsiteY51" fmla="*/ 99994 h 200025"/>
              <a:gd name="connsiteX52" fmla="*/ 152929 w 200025"/>
              <a:gd name="connsiteY52" fmla="*/ 101657 h 200025"/>
              <a:gd name="connsiteX53" fmla="*/ 154322 w 200025"/>
              <a:gd name="connsiteY53" fmla="*/ 102708 h 200025"/>
              <a:gd name="connsiteX54" fmla="*/ 161613 w 200025"/>
              <a:gd name="connsiteY54" fmla="*/ 105076 h 200025"/>
              <a:gd name="connsiteX55" fmla="*/ 167502 w 200025"/>
              <a:gd name="connsiteY55" fmla="*/ 108721 h 200025"/>
              <a:gd name="connsiteX56" fmla="*/ 171127 w 200025"/>
              <a:gd name="connsiteY56" fmla="*/ 114619 h 200025"/>
              <a:gd name="connsiteX57" fmla="*/ 173497 w 200025"/>
              <a:gd name="connsiteY57" fmla="*/ 121905 h 200025"/>
              <a:gd name="connsiteX58" fmla="*/ 174549 w 200025"/>
              <a:gd name="connsiteY58" fmla="*/ 123296 h 200025"/>
              <a:gd name="connsiteX59" fmla="*/ 176213 w 200025"/>
              <a:gd name="connsiteY59" fmla="*/ 123825 h 200025"/>
              <a:gd name="connsiteX60" fmla="*/ 177876 w 200025"/>
              <a:gd name="connsiteY60" fmla="*/ 123296 h 200025"/>
              <a:gd name="connsiteX61" fmla="*/ 178928 w 200025"/>
              <a:gd name="connsiteY61" fmla="*/ 121905 h 200025"/>
              <a:gd name="connsiteX62" fmla="*/ 181298 w 200025"/>
              <a:gd name="connsiteY62" fmla="*/ 114619 h 200025"/>
              <a:gd name="connsiteX63" fmla="*/ 184930 w 200025"/>
              <a:gd name="connsiteY63" fmla="*/ 108741 h 200025"/>
              <a:gd name="connsiteX64" fmla="*/ 190812 w 200025"/>
              <a:gd name="connsiteY64" fmla="*/ 105112 h 200025"/>
              <a:gd name="connsiteX65" fmla="*/ 198103 w 200025"/>
              <a:gd name="connsiteY65" fmla="*/ 102744 h 200025"/>
              <a:gd name="connsiteX66" fmla="*/ 199496 w 200025"/>
              <a:gd name="connsiteY66" fmla="*/ 101693 h 200025"/>
              <a:gd name="connsiteX67" fmla="*/ 200025 w 200025"/>
              <a:gd name="connsiteY67" fmla="*/ 100031 h 200025"/>
              <a:gd name="connsiteX68" fmla="*/ 199496 w 200025"/>
              <a:gd name="connsiteY68" fmla="*/ 98368 h 200025"/>
              <a:gd name="connsiteX69" fmla="*/ 198103 w 200025"/>
              <a:gd name="connsiteY69" fmla="*/ 97317 h 200025"/>
              <a:gd name="connsiteX70" fmla="*/ 197957 w 200025"/>
              <a:gd name="connsiteY70" fmla="*/ 97281 h 200025"/>
              <a:gd name="connsiteX71" fmla="*/ 88392 w 200025"/>
              <a:gd name="connsiteY71" fmla="*/ 33995 h 200025"/>
              <a:gd name="connsiteX72" fmla="*/ 95701 w 200025"/>
              <a:gd name="connsiteY72" fmla="*/ 28575 h 200025"/>
              <a:gd name="connsiteX73" fmla="*/ 73819 w 200025"/>
              <a:gd name="connsiteY73" fmla="*/ 28575 h 200025"/>
              <a:gd name="connsiteX74" fmla="*/ 66675 w 200025"/>
              <a:gd name="connsiteY74" fmla="*/ 35719 h 200025"/>
              <a:gd name="connsiteX75" fmla="*/ 73819 w 200025"/>
              <a:gd name="connsiteY75" fmla="*/ 42863 h 200025"/>
              <a:gd name="connsiteX76" fmla="*/ 85729 w 200025"/>
              <a:gd name="connsiteY76" fmla="*/ 42863 h 200025"/>
              <a:gd name="connsiteX77" fmla="*/ 85725 w 200025"/>
              <a:gd name="connsiteY77" fmla="*/ 42568 h 200025"/>
              <a:gd name="connsiteX78" fmla="*/ 88392 w 200025"/>
              <a:gd name="connsiteY78" fmla="*/ 33995 h 200025"/>
              <a:gd name="connsiteX79" fmla="*/ 7144 w 200025"/>
              <a:gd name="connsiteY79" fmla="*/ 95250 h 200025"/>
              <a:gd name="connsiteX80" fmla="*/ 14288 w 200025"/>
              <a:gd name="connsiteY80" fmla="*/ 102394 h 200025"/>
              <a:gd name="connsiteX81" fmla="*/ 14288 w 200025"/>
              <a:gd name="connsiteY81" fmla="*/ 126206 h 200025"/>
              <a:gd name="connsiteX82" fmla="*/ 7144 w 200025"/>
              <a:gd name="connsiteY82" fmla="*/ 133350 h 200025"/>
              <a:gd name="connsiteX83" fmla="*/ 0 w 200025"/>
              <a:gd name="connsiteY83" fmla="*/ 126206 h 200025"/>
              <a:gd name="connsiteX84" fmla="*/ 0 w 200025"/>
              <a:gd name="connsiteY84" fmla="*/ 102394 h 200025"/>
              <a:gd name="connsiteX85" fmla="*/ 7144 w 200025"/>
              <a:gd name="connsiteY85" fmla="*/ 95250 h 200025"/>
              <a:gd name="connsiteX86" fmla="*/ 104775 w 200025"/>
              <a:gd name="connsiteY86" fmla="*/ 192881 h 200025"/>
              <a:gd name="connsiteX87" fmla="*/ 97631 w 200025"/>
              <a:gd name="connsiteY87" fmla="*/ 200025 h 200025"/>
              <a:gd name="connsiteX88" fmla="*/ 73819 w 200025"/>
              <a:gd name="connsiteY88" fmla="*/ 200025 h 200025"/>
              <a:gd name="connsiteX89" fmla="*/ 66675 w 200025"/>
              <a:gd name="connsiteY89" fmla="*/ 192881 h 200025"/>
              <a:gd name="connsiteX90" fmla="*/ 73819 w 200025"/>
              <a:gd name="connsiteY90" fmla="*/ 185738 h 200025"/>
              <a:gd name="connsiteX91" fmla="*/ 97631 w 200025"/>
              <a:gd name="connsiteY91" fmla="*/ 185738 h 200025"/>
              <a:gd name="connsiteX92" fmla="*/ 104775 w 200025"/>
              <a:gd name="connsiteY92" fmla="*/ 192881 h 200025"/>
              <a:gd name="connsiteX93" fmla="*/ 30956 w 200025"/>
              <a:gd name="connsiteY93" fmla="*/ 28575 h 200025"/>
              <a:gd name="connsiteX94" fmla="*/ 38100 w 200025"/>
              <a:gd name="connsiteY94" fmla="*/ 35719 h 200025"/>
              <a:gd name="connsiteX95" fmla="*/ 30956 w 200025"/>
              <a:gd name="connsiteY95" fmla="*/ 42863 h 200025"/>
              <a:gd name="connsiteX96" fmla="*/ 26194 w 200025"/>
              <a:gd name="connsiteY96" fmla="*/ 42863 h 200025"/>
              <a:gd name="connsiteX97" fmla="*/ 14288 w 200025"/>
              <a:gd name="connsiteY97" fmla="*/ 54769 h 200025"/>
              <a:gd name="connsiteX98" fmla="*/ 14288 w 200025"/>
              <a:gd name="connsiteY98" fmla="*/ 59531 h 200025"/>
              <a:gd name="connsiteX99" fmla="*/ 7144 w 200025"/>
              <a:gd name="connsiteY99" fmla="*/ 66675 h 200025"/>
              <a:gd name="connsiteX100" fmla="*/ 0 w 200025"/>
              <a:gd name="connsiteY100" fmla="*/ 59531 h 200025"/>
              <a:gd name="connsiteX101" fmla="*/ 0 w 200025"/>
              <a:gd name="connsiteY101" fmla="*/ 54769 h 200025"/>
              <a:gd name="connsiteX102" fmla="*/ 26194 w 200025"/>
              <a:gd name="connsiteY102" fmla="*/ 28575 h 200025"/>
              <a:gd name="connsiteX103" fmla="*/ 30956 w 200025"/>
              <a:gd name="connsiteY103" fmla="*/ 28575 h 200025"/>
              <a:gd name="connsiteX104" fmla="*/ 30956 w 200025"/>
              <a:gd name="connsiteY104" fmla="*/ 200025 h 200025"/>
              <a:gd name="connsiteX105" fmla="*/ 38100 w 200025"/>
              <a:gd name="connsiteY105" fmla="*/ 192881 h 200025"/>
              <a:gd name="connsiteX106" fmla="*/ 30956 w 200025"/>
              <a:gd name="connsiteY106" fmla="*/ 185738 h 200025"/>
              <a:gd name="connsiteX107" fmla="*/ 26194 w 200025"/>
              <a:gd name="connsiteY107" fmla="*/ 185738 h 200025"/>
              <a:gd name="connsiteX108" fmla="*/ 14288 w 200025"/>
              <a:gd name="connsiteY108" fmla="*/ 173831 h 200025"/>
              <a:gd name="connsiteX109" fmla="*/ 14288 w 200025"/>
              <a:gd name="connsiteY109" fmla="*/ 169069 h 200025"/>
              <a:gd name="connsiteX110" fmla="*/ 7144 w 200025"/>
              <a:gd name="connsiteY110" fmla="*/ 161925 h 200025"/>
              <a:gd name="connsiteX111" fmla="*/ 0 w 200025"/>
              <a:gd name="connsiteY111" fmla="*/ 169069 h 200025"/>
              <a:gd name="connsiteX112" fmla="*/ 0 w 200025"/>
              <a:gd name="connsiteY112" fmla="*/ 173831 h 200025"/>
              <a:gd name="connsiteX113" fmla="*/ 26194 w 200025"/>
              <a:gd name="connsiteY113" fmla="*/ 200025 h 200025"/>
              <a:gd name="connsiteX114" fmla="*/ 30956 w 200025"/>
              <a:gd name="connsiteY114" fmla="*/ 200025 h 200025"/>
              <a:gd name="connsiteX115" fmla="*/ 133350 w 200025"/>
              <a:gd name="connsiteY115" fmla="*/ 192881 h 200025"/>
              <a:gd name="connsiteX116" fmla="*/ 140494 w 200025"/>
              <a:gd name="connsiteY116" fmla="*/ 200025 h 200025"/>
              <a:gd name="connsiteX117" fmla="*/ 145256 w 200025"/>
              <a:gd name="connsiteY117" fmla="*/ 200025 h 200025"/>
              <a:gd name="connsiteX118" fmla="*/ 171450 w 200025"/>
              <a:gd name="connsiteY118" fmla="*/ 173831 h 200025"/>
              <a:gd name="connsiteX119" fmla="*/ 171450 w 200025"/>
              <a:gd name="connsiteY119" fmla="*/ 169069 h 200025"/>
              <a:gd name="connsiteX120" fmla="*/ 164306 w 200025"/>
              <a:gd name="connsiteY120" fmla="*/ 161925 h 200025"/>
              <a:gd name="connsiteX121" fmla="*/ 157163 w 200025"/>
              <a:gd name="connsiteY121" fmla="*/ 169069 h 200025"/>
              <a:gd name="connsiteX122" fmla="*/ 157163 w 200025"/>
              <a:gd name="connsiteY122" fmla="*/ 173831 h 200025"/>
              <a:gd name="connsiteX123" fmla="*/ 145256 w 200025"/>
              <a:gd name="connsiteY123" fmla="*/ 185738 h 200025"/>
              <a:gd name="connsiteX124" fmla="*/ 140494 w 200025"/>
              <a:gd name="connsiteY124" fmla="*/ 185738 h 200025"/>
              <a:gd name="connsiteX125" fmla="*/ 133350 w 200025"/>
              <a:gd name="connsiteY125" fmla="*/ 1928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00025" h="200025">
                <a:moveTo>
                  <a:pt x="124666" y="61077"/>
                </a:moveTo>
                <a:cubicBezTo>
                  <a:pt x="123977" y="60187"/>
                  <a:pt x="123232" y="59339"/>
                  <a:pt x="122433" y="58538"/>
                </a:cubicBezTo>
                <a:cubicBezTo>
                  <a:pt x="119460" y="55555"/>
                  <a:pt x="115830" y="53308"/>
                  <a:pt x="111833" y="51976"/>
                </a:cubicBezTo>
                <a:lnTo>
                  <a:pt x="98709" y="47714"/>
                </a:lnTo>
                <a:cubicBezTo>
                  <a:pt x="97698" y="47358"/>
                  <a:pt x="96822" y="46697"/>
                  <a:pt x="96203" y="45822"/>
                </a:cubicBezTo>
                <a:cubicBezTo>
                  <a:pt x="95582" y="44947"/>
                  <a:pt x="95250" y="43901"/>
                  <a:pt x="95250" y="42830"/>
                </a:cubicBezTo>
                <a:cubicBezTo>
                  <a:pt x="95250" y="41758"/>
                  <a:pt x="95582" y="40713"/>
                  <a:pt x="96203" y="39838"/>
                </a:cubicBezTo>
                <a:cubicBezTo>
                  <a:pt x="96822" y="38963"/>
                  <a:pt x="97698" y="38302"/>
                  <a:pt x="98709" y="37945"/>
                </a:cubicBezTo>
                <a:lnTo>
                  <a:pt x="111833" y="33683"/>
                </a:lnTo>
                <a:cubicBezTo>
                  <a:pt x="115774" y="32323"/>
                  <a:pt x="119347" y="30071"/>
                  <a:pt x="122272" y="27102"/>
                </a:cubicBezTo>
                <a:cubicBezTo>
                  <a:pt x="125118" y="24215"/>
                  <a:pt x="127276" y="20726"/>
                  <a:pt x="128588" y="16895"/>
                </a:cubicBezTo>
                <a:lnTo>
                  <a:pt x="128696" y="16570"/>
                </a:lnTo>
                <a:lnTo>
                  <a:pt x="132961" y="3457"/>
                </a:lnTo>
                <a:cubicBezTo>
                  <a:pt x="133319" y="2446"/>
                  <a:pt x="133981" y="1571"/>
                  <a:pt x="134856" y="952"/>
                </a:cubicBezTo>
                <a:cubicBezTo>
                  <a:pt x="135731" y="332"/>
                  <a:pt x="136777" y="0"/>
                  <a:pt x="137850" y="0"/>
                </a:cubicBezTo>
                <a:cubicBezTo>
                  <a:pt x="138923" y="0"/>
                  <a:pt x="139969" y="332"/>
                  <a:pt x="140844" y="952"/>
                </a:cubicBezTo>
                <a:cubicBezTo>
                  <a:pt x="141720" y="1571"/>
                  <a:pt x="142382" y="2446"/>
                  <a:pt x="142739" y="3457"/>
                </a:cubicBezTo>
                <a:lnTo>
                  <a:pt x="147004" y="16570"/>
                </a:lnTo>
                <a:cubicBezTo>
                  <a:pt x="148330" y="20557"/>
                  <a:pt x="150568" y="24180"/>
                  <a:pt x="153541" y="27150"/>
                </a:cubicBezTo>
                <a:cubicBezTo>
                  <a:pt x="156515" y="30121"/>
                  <a:pt x="160140" y="32358"/>
                  <a:pt x="164130" y="33683"/>
                </a:cubicBezTo>
                <a:lnTo>
                  <a:pt x="177254" y="37945"/>
                </a:lnTo>
                <a:lnTo>
                  <a:pt x="177516" y="38011"/>
                </a:lnTo>
                <a:cubicBezTo>
                  <a:pt x="178527" y="38367"/>
                  <a:pt x="179403" y="39028"/>
                  <a:pt x="180023" y="39903"/>
                </a:cubicBezTo>
                <a:cubicBezTo>
                  <a:pt x="180643" y="40778"/>
                  <a:pt x="180975" y="41824"/>
                  <a:pt x="180975" y="42895"/>
                </a:cubicBezTo>
                <a:cubicBezTo>
                  <a:pt x="180975" y="43967"/>
                  <a:pt x="180643" y="45012"/>
                  <a:pt x="180023" y="45887"/>
                </a:cubicBezTo>
                <a:cubicBezTo>
                  <a:pt x="179403" y="46762"/>
                  <a:pt x="178527" y="47423"/>
                  <a:pt x="177516" y="47780"/>
                </a:cubicBezTo>
                <a:lnTo>
                  <a:pt x="164392" y="52042"/>
                </a:lnTo>
                <a:cubicBezTo>
                  <a:pt x="160403" y="53367"/>
                  <a:pt x="156777" y="55604"/>
                  <a:pt x="153804" y="58575"/>
                </a:cubicBezTo>
                <a:cubicBezTo>
                  <a:pt x="150831" y="61546"/>
                  <a:pt x="148593" y="65168"/>
                  <a:pt x="147266" y="69155"/>
                </a:cubicBezTo>
                <a:lnTo>
                  <a:pt x="143001" y="82268"/>
                </a:lnTo>
                <a:cubicBezTo>
                  <a:pt x="142963" y="82377"/>
                  <a:pt x="142921" y="82485"/>
                  <a:pt x="142875" y="82591"/>
                </a:cubicBezTo>
                <a:cubicBezTo>
                  <a:pt x="142499" y="83465"/>
                  <a:pt x="141888" y="84221"/>
                  <a:pt x="141107" y="84773"/>
                </a:cubicBezTo>
                <a:cubicBezTo>
                  <a:pt x="140231" y="85393"/>
                  <a:pt x="139185" y="85725"/>
                  <a:pt x="138113" y="85725"/>
                </a:cubicBezTo>
                <a:cubicBezTo>
                  <a:pt x="137040" y="85725"/>
                  <a:pt x="135994" y="85393"/>
                  <a:pt x="135118" y="84773"/>
                </a:cubicBezTo>
                <a:cubicBezTo>
                  <a:pt x="134243" y="84154"/>
                  <a:pt x="133581" y="83279"/>
                  <a:pt x="133224" y="82268"/>
                </a:cubicBezTo>
                <a:lnTo>
                  <a:pt x="128959" y="69155"/>
                </a:lnTo>
                <a:cubicBezTo>
                  <a:pt x="127995" y="66230"/>
                  <a:pt x="126541" y="63500"/>
                  <a:pt x="124666" y="61077"/>
                </a:cubicBezTo>
                <a:close/>
                <a:moveTo>
                  <a:pt x="197957" y="97281"/>
                </a:moveTo>
                <a:lnTo>
                  <a:pt x="190667" y="94913"/>
                </a:lnTo>
                <a:cubicBezTo>
                  <a:pt x="188450" y="94177"/>
                  <a:pt x="186436" y="92934"/>
                  <a:pt x="184784" y="91283"/>
                </a:cubicBezTo>
                <a:cubicBezTo>
                  <a:pt x="183132" y="89633"/>
                  <a:pt x="181888" y="87620"/>
                  <a:pt x="181152" y="85406"/>
                </a:cubicBezTo>
                <a:lnTo>
                  <a:pt x="178782" y="78120"/>
                </a:lnTo>
                <a:cubicBezTo>
                  <a:pt x="178584" y="77559"/>
                  <a:pt x="178217" y="77073"/>
                  <a:pt x="177730" y="76729"/>
                </a:cubicBezTo>
                <a:cubicBezTo>
                  <a:pt x="177244" y="76385"/>
                  <a:pt x="176663" y="76200"/>
                  <a:pt x="176067" y="76200"/>
                </a:cubicBezTo>
                <a:cubicBezTo>
                  <a:pt x="175471" y="76200"/>
                  <a:pt x="174889" y="76385"/>
                  <a:pt x="174403" y="76729"/>
                </a:cubicBezTo>
                <a:cubicBezTo>
                  <a:pt x="173917" y="77073"/>
                  <a:pt x="173549" y="77559"/>
                  <a:pt x="173351" y="78120"/>
                </a:cubicBezTo>
                <a:lnTo>
                  <a:pt x="170981" y="85406"/>
                </a:lnTo>
                <a:cubicBezTo>
                  <a:pt x="170259" y="87605"/>
                  <a:pt x="169037" y="89607"/>
                  <a:pt x="167412" y="91257"/>
                </a:cubicBezTo>
                <a:cubicBezTo>
                  <a:pt x="165787" y="92906"/>
                  <a:pt x="163802" y="94157"/>
                  <a:pt x="161613" y="94913"/>
                </a:cubicBezTo>
                <a:lnTo>
                  <a:pt x="154322" y="97281"/>
                </a:lnTo>
                <a:cubicBezTo>
                  <a:pt x="153760" y="97479"/>
                  <a:pt x="153273" y="97846"/>
                  <a:pt x="152929" y="98332"/>
                </a:cubicBezTo>
                <a:cubicBezTo>
                  <a:pt x="152585" y="98818"/>
                  <a:pt x="152400" y="99399"/>
                  <a:pt x="152400" y="99994"/>
                </a:cubicBezTo>
                <a:cubicBezTo>
                  <a:pt x="152400" y="100590"/>
                  <a:pt x="152585" y="101171"/>
                  <a:pt x="152929" y="101657"/>
                </a:cubicBezTo>
                <a:cubicBezTo>
                  <a:pt x="153273" y="102142"/>
                  <a:pt x="153760" y="102510"/>
                  <a:pt x="154322" y="102708"/>
                </a:cubicBezTo>
                <a:lnTo>
                  <a:pt x="161613" y="105076"/>
                </a:lnTo>
                <a:cubicBezTo>
                  <a:pt x="163833" y="105816"/>
                  <a:pt x="165849" y="107064"/>
                  <a:pt x="167502" y="108721"/>
                </a:cubicBezTo>
                <a:cubicBezTo>
                  <a:pt x="169154" y="110378"/>
                  <a:pt x="170396" y="112398"/>
                  <a:pt x="171127" y="114619"/>
                </a:cubicBezTo>
                <a:lnTo>
                  <a:pt x="173497" y="121905"/>
                </a:lnTo>
                <a:cubicBezTo>
                  <a:pt x="173695" y="122466"/>
                  <a:pt x="174063" y="122953"/>
                  <a:pt x="174549" y="123296"/>
                </a:cubicBezTo>
                <a:cubicBezTo>
                  <a:pt x="175035" y="123640"/>
                  <a:pt x="175616" y="123825"/>
                  <a:pt x="176213" y="123825"/>
                </a:cubicBezTo>
                <a:cubicBezTo>
                  <a:pt x="176809" y="123825"/>
                  <a:pt x="177390" y="123640"/>
                  <a:pt x="177876" y="123296"/>
                </a:cubicBezTo>
                <a:cubicBezTo>
                  <a:pt x="178362" y="122953"/>
                  <a:pt x="178730" y="122466"/>
                  <a:pt x="178928" y="121905"/>
                </a:cubicBezTo>
                <a:lnTo>
                  <a:pt x="181298" y="114619"/>
                </a:lnTo>
                <a:cubicBezTo>
                  <a:pt x="182035" y="112405"/>
                  <a:pt x="183278" y="110392"/>
                  <a:pt x="184930" y="108741"/>
                </a:cubicBezTo>
                <a:cubicBezTo>
                  <a:pt x="186581" y="107091"/>
                  <a:pt x="188596" y="105848"/>
                  <a:pt x="190812" y="105112"/>
                </a:cubicBezTo>
                <a:lnTo>
                  <a:pt x="198103" y="102744"/>
                </a:lnTo>
                <a:cubicBezTo>
                  <a:pt x="198665" y="102546"/>
                  <a:pt x="199152" y="102179"/>
                  <a:pt x="199496" y="101693"/>
                </a:cubicBezTo>
                <a:cubicBezTo>
                  <a:pt x="199840" y="101207"/>
                  <a:pt x="200025" y="100626"/>
                  <a:pt x="200025" y="100031"/>
                </a:cubicBezTo>
                <a:cubicBezTo>
                  <a:pt x="200025" y="99435"/>
                  <a:pt x="199840" y="98854"/>
                  <a:pt x="199496" y="98368"/>
                </a:cubicBezTo>
                <a:cubicBezTo>
                  <a:pt x="199152" y="97883"/>
                  <a:pt x="198665" y="97515"/>
                  <a:pt x="198103" y="97317"/>
                </a:cubicBezTo>
                <a:lnTo>
                  <a:pt x="197957" y="97281"/>
                </a:lnTo>
                <a:close/>
                <a:moveTo>
                  <a:pt x="88392" y="33995"/>
                </a:moveTo>
                <a:cubicBezTo>
                  <a:pt x="90241" y="31507"/>
                  <a:pt x="92783" y="29621"/>
                  <a:pt x="95701" y="28575"/>
                </a:cubicBezTo>
                <a:lnTo>
                  <a:pt x="73819" y="28575"/>
                </a:lnTo>
                <a:cubicBezTo>
                  <a:pt x="69874" y="28575"/>
                  <a:pt x="66675" y="31773"/>
                  <a:pt x="66675" y="35719"/>
                </a:cubicBezTo>
                <a:cubicBezTo>
                  <a:pt x="66675" y="39664"/>
                  <a:pt x="69874" y="42863"/>
                  <a:pt x="73819" y="42863"/>
                </a:cubicBezTo>
                <a:lnTo>
                  <a:pt x="85729" y="42863"/>
                </a:lnTo>
                <a:cubicBezTo>
                  <a:pt x="85727" y="42764"/>
                  <a:pt x="85725" y="42666"/>
                  <a:pt x="85725" y="42568"/>
                </a:cubicBezTo>
                <a:cubicBezTo>
                  <a:pt x="85733" y="39507"/>
                  <a:pt x="86662" y="36520"/>
                  <a:pt x="88392" y="33995"/>
                </a:cubicBezTo>
                <a:close/>
                <a:moveTo>
                  <a:pt x="7144" y="95250"/>
                </a:moveTo>
                <a:cubicBezTo>
                  <a:pt x="11089" y="95250"/>
                  <a:pt x="14288" y="98449"/>
                  <a:pt x="14288" y="102394"/>
                </a:cubicBezTo>
                <a:lnTo>
                  <a:pt x="14288" y="126206"/>
                </a:lnTo>
                <a:cubicBezTo>
                  <a:pt x="14288" y="130152"/>
                  <a:pt x="11089" y="133350"/>
                  <a:pt x="7144" y="133350"/>
                </a:cubicBezTo>
                <a:cubicBezTo>
                  <a:pt x="3198" y="133350"/>
                  <a:pt x="0" y="130152"/>
                  <a:pt x="0" y="126206"/>
                </a:cubicBezTo>
                <a:lnTo>
                  <a:pt x="0" y="102394"/>
                </a:lnTo>
                <a:cubicBezTo>
                  <a:pt x="0" y="98449"/>
                  <a:pt x="3198" y="95250"/>
                  <a:pt x="7144" y="95250"/>
                </a:cubicBezTo>
                <a:close/>
                <a:moveTo>
                  <a:pt x="104775" y="192881"/>
                </a:moveTo>
                <a:cubicBezTo>
                  <a:pt x="104775" y="196827"/>
                  <a:pt x="101577" y="200025"/>
                  <a:pt x="97631" y="200025"/>
                </a:cubicBezTo>
                <a:lnTo>
                  <a:pt x="73819" y="200025"/>
                </a:lnTo>
                <a:cubicBezTo>
                  <a:pt x="69874" y="200025"/>
                  <a:pt x="66675" y="196827"/>
                  <a:pt x="66675" y="192881"/>
                </a:cubicBezTo>
                <a:cubicBezTo>
                  <a:pt x="66675" y="188936"/>
                  <a:pt x="69874" y="185738"/>
                  <a:pt x="73819" y="185738"/>
                </a:cubicBezTo>
                <a:lnTo>
                  <a:pt x="97631" y="185738"/>
                </a:lnTo>
                <a:cubicBezTo>
                  <a:pt x="101577" y="185738"/>
                  <a:pt x="104775" y="188936"/>
                  <a:pt x="104775" y="192881"/>
                </a:cubicBezTo>
                <a:close/>
                <a:moveTo>
                  <a:pt x="30956" y="28575"/>
                </a:moveTo>
                <a:cubicBezTo>
                  <a:pt x="34902" y="28575"/>
                  <a:pt x="38100" y="31773"/>
                  <a:pt x="38100" y="35719"/>
                </a:cubicBezTo>
                <a:cubicBezTo>
                  <a:pt x="38100" y="39664"/>
                  <a:pt x="34902" y="42863"/>
                  <a:pt x="30956" y="42863"/>
                </a:cubicBezTo>
                <a:lnTo>
                  <a:pt x="26194" y="42863"/>
                </a:lnTo>
                <a:cubicBezTo>
                  <a:pt x="19618" y="42863"/>
                  <a:pt x="14288" y="48193"/>
                  <a:pt x="14288" y="54769"/>
                </a:cubicBezTo>
                <a:lnTo>
                  <a:pt x="14288" y="59531"/>
                </a:lnTo>
                <a:cubicBezTo>
                  <a:pt x="14288" y="63477"/>
                  <a:pt x="11089" y="66675"/>
                  <a:pt x="7144" y="66675"/>
                </a:cubicBezTo>
                <a:cubicBezTo>
                  <a:pt x="3198" y="66675"/>
                  <a:pt x="0" y="63477"/>
                  <a:pt x="0" y="59531"/>
                </a:cubicBezTo>
                <a:lnTo>
                  <a:pt x="0" y="54769"/>
                </a:lnTo>
                <a:cubicBezTo>
                  <a:pt x="0" y="40302"/>
                  <a:pt x="11727" y="28575"/>
                  <a:pt x="26194" y="28575"/>
                </a:cubicBezTo>
                <a:lnTo>
                  <a:pt x="30956" y="28575"/>
                </a:lnTo>
                <a:close/>
                <a:moveTo>
                  <a:pt x="30956" y="200025"/>
                </a:moveTo>
                <a:cubicBezTo>
                  <a:pt x="34902" y="200025"/>
                  <a:pt x="38100" y="196827"/>
                  <a:pt x="38100" y="192881"/>
                </a:cubicBezTo>
                <a:cubicBezTo>
                  <a:pt x="38100" y="188936"/>
                  <a:pt x="34902" y="185738"/>
                  <a:pt x="30956" y="185738"/>
                </a:cubicBezTo>
                <a:lnTo>
                  <a:pt x="26194" y="185738"/>
                </a:lnTo>
                <a:cubicBezTo>
                  <a:pt x="19618" y="185738"/>
                  <a:pt x="14288" y="180407"/>
                  <a:pt x="14288" y="173831"/>
                </a:cubicBezTo>
                <a:lnTo>
                  <a:pt x="14288" y="169069"/>
                </a:lnTo>
                <a:cubicBezTo>
                  <a:pt x="14288" y="165124"/>
                  <a:pt x="11089" y="161925"/>
                  <a:pt x="7144" y="161925"/>
                </a:cubicBezTo>
                <a:cubicBezTo>
                  <a:pt x="3198" y="161925"/>
                  <a:pt x="0" y="165124"/>
                  <a:pt x="0" y="169069"/>
                </a:cubicBezTo>
                <a:lnTo>
                  <a:pt x="0" y="173831"/>
                </a:lnTo>
                <a:cubicBezTo>
                  <a:pt x="0" y="188298"/>
                  <a:pt x="11727" y="200025"/>
                  <a:pt x="26194" y="200025"/>
                </a:cubicBezTo>
                <a:lnTo>
                  <a:pt x="30956" y="200025"/>
                </a:lnTo>
                <a:close/>
                <a:moveTo>
                  <a:pt x="133350" y="192881"/>
                </a:moveTo>
                <a:cubicBezTo>
                  <a:pt x="133350" y="196827"/>
                  <a:pt x="136549" y="200025"/>
                  <a:pt x="140494" y="200025"/>
                </a:cubicBezTo>
                <a:lnTo>
                  <a:pt x="145256" y="200025"/>
                </a:lnTo>
                <a:cubicBezTo>
                  <a:pt x="159723" y="200025"/>
                  <a:pt x="171450" y="188298"/>
                  <a:pt x="171450" y="173831"/>
                </a:cubicBezTo>
                <a:lnTo>
                  <a:pt x="171450" y="169069"/>
                </a:lnTo>
                <a:cubicBezTo>
                  <a:pt x="171450" y="165124"/>
                  <a:pt x="168252" y="161925"/>
                  <a:pt x="164306" y="161925"/>
                </a:cubicBezTo>
                <a:cubicBezTo>
                  <a:pt x="160361" y="161925"/>
                  <a:pt x="157163" y="165124"/>
                  <a:pt x="157163" y="169069"/>
                </a:cubicBezTo>
                <a:lnTo>
                  <a:pt x="157163" y="173831"/>
                </a:lnTo>
                <a:cubicBezTo>
                  <a:pt x="157163" y="180407"/>
                  <a:pt x="151832" y="185738"/>
                  <a:pt x="145256" y="185738"/>
                </a:cubicBezTo>
                <a:lnTo>
                  <a:pt x="140494" y="185738"/>
                </a:lnTo>
                <a:cubicBezTo>
                  <a:pt x="136549" y="185738"/>
                  <a:pt x="133350" y="188936"/>
                  <a:pt x="133350" y="192881"/>
                </a:cubicBezTo>
                <a:close/>
              </a:path>
            </a:pathLst>
          </a:custGeom>
          <a:solidFill>
            <a:schemeClr val="tx1"/>
          </a:solidFill>
          <a:ln>
            <a:noFill/>
          </a:ln>
        </p:spPr>
        <p:txBody>
          <a:bodyPr vert="horz" wrap="square" lIns="74507" tIns="37253" rIns="74507" bIns="37253" numCol="1" anchor="t" anchorCtr="0" compatLnSpc="1">
            <a:prstTxWarp prst="textNoShape">
              <a:avLst/>
            </a:prstTxWarp>
          </a:bodyPr>
          <a:lstStyle/>
          <a:p>
            <a:pPr marL="0" marR="0" lvl="0" indent="0" algn="l" defTabSz="745091" rtl="0" eaLnBrk="1" fontAlgn="auto" latinLnBrk="0" hangingPunct="1">
              <a:lnSpc>
                <a:spcPct val="100000"/>
              </a:lnSpc>
              <a:spcBef>
                <a:spcPts val="0"/>
              </a:spcBef>
              <a:spcAft>
                <a:spcPts val="0"/>
              </a:spcAft>
              <a:buClrTx/>
              <a:buSzTx/>
              <a:buFontTx/>
              <a:buNone/>
              <a:tabLst/>
              <a:defRPr/>
            </a:pPr>
            <a:endParaRPr kumimoji="0" lang="en-US" sz="1438" b="1" i="0" u="none" strike="noStrike" kern="1200" cap="none" spc="0" normalizeH="0" baseline="0" noProof="0">
              <a:ln>
                <a:noFill/>
              </a:ln>
              <a:solidFill>
                <a:srgbClr val="FFFFFF"/>
              </a:solidFill>
              <a:effectLst/>
              <a:uLnTx/>
              <a:uFillTx/>
              <a:latin typeface="Segoe Sans Display Semibold" pitchFamily="2" charset="0"/>
              <a:ea typeface="+mn-ea"/>
              <a:cs typeface="Segoe Sans Display Semibold" pitchFamily="2" charset="0"/>
            </a:endParaRPr>
          </a:p>
        </p:txBody>
      </p:sp>
      <p:sp>
        <p:nvSpPr>
          <p:cNvPr id="7" name="Title 6">
            <a:extLst>
              <a:ext uri="{FF2B5EF4-FFF2-40B4-BE49-F238E27FC236}">
                <a16:creationId xmlns:a16="http://schemas.microsoft.com/office/drawing/2014/main" id="{A6AC8E5D-1470-56A2-FF38-DC48B67750F4}"/>
              </a:ext>
            </a:extLst>
          </p:cNvPr>
          <p:cNvSpPr>
            <a:spLocks noGrp="1"/>
          </p:cNvSpPr>
          <p:nvPr>
            <p:ph type="title"/>
          </p:nvPr>
        </p:nvSpPr>
        <p:spPr>
          <a:xfrm>
            <a:off x="588263" y="457200"/>
            <a:ext cx="11018520" cy="553998"/>
          </a:xfrm>
        </p:spPr>
        <p:txBody>
          <a:bodyPr/>
          <a:lstStyle/>
          <a:p>
            <a:pPr algn="ctr"/>
            <a:r>
              <a:rPr lang="en-US" dirty="0">
                <a:cs typeface="Segoe UI"/>
              </a:rPr>
              <a:t>Build Agents</a:t>
            </a:r>
            <a:endParaRPr lang="en-US" b="1" dirty="0">
              <a:latin typeface="Segoe Sans Display Semibold" pitchFamily="2" charset="0"/>
              <a:cs typeface="Segoe Sans Display Semibold" pitchFamily="2" charset="0"/>
            </a:endParaRPr>
          </a:p>
        </p:txBody>
      </p:sp>
      <p:sp>
        <p:nvSpPr>
          <p:cNvPr id="12" name="Title 20">
            <a:extLst>
              <a:ext uri="{FF2B5EF4-FFF2-40B4-BE49-F238E27FC236}">
                <a16:creationId xmlns:a16="http://schemas.microsoft.com/office/drawing/2014/main" id="{20A00563-0D05-6849-97DB-898AC8B46801}"/>
              </a:ext>
            </a:extLst>
          </p:cNvPr>
          <p:cNvSpPr txBox="1">
            <a:spLocks noGrp="1"/>
          </p:cNvSpPr>
          <p:nvPr/>
        </p:nvSpPr>
        <p:spPr>
          <a:xfrm>
            <a:off x="3081973" y="3738149"/>
            <a:ext cx="2322366" cy="378309"/>
          </a:xfrm>
          <a:prstGeom prst="rect">
            <a:avLst/>
          </a:prstGeom>
          <a:noFill/>
          <a:ln>
            <a:noFill/>
            <a:prstDash/>
          </a:ln>
          <a:effectLst/>
        </p:spPr>
        <p:txBody>
          <a:bodyPr rot="0" spcFirstLastPara="0" vert="horz" wrap="none" lIns="69850" tIns="34925" rIns="69850" bIns="34925"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UI Semibold"/>
                <a:ea typeface="+mn-ea"/>
                <a:cs typeface="Segoe Sans Display Semibold"/>
              </a:rPr>
              <a:t>Declarative </a:t>
            </a:r>
            <a:r>
              <a:rPr lang="en-US" sz="2000" b="1" spc="0">
                <a:ln>
                  <a:noFill/>
                </a:ln>
                <a:solidFill>
                  <a:srgbClr val="FFFFFF"/>
                </a:solidFill>
                <a:latin typeface="Segoe UI Semibold"/>
                <a:cs typeface="Segoe Sans Display Semibold"/>
              </a:rPr>
              <a:t>Agents</a:t>
            </a:r>
            <a:endParaRPr kumimoji="0" lang="en-US" sz="200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sp>
        <p:nvSpPr>
          <p:cNvPr id="4" name="Rectangle: Rounded Corners 28">
            <a:extLst>
              <a:ext uri="{FF2B5EF4-FFF2-40B4-BE49-F238E27FC236}">
                <a16:creationId xmlns:a16="http://schemas.microsoft.com/office/drawing/2014/main" id="{087B4D66-8FCA-8867-FB28-822A94F1A7B3}"/>
              </a:ext>
            </a:extLst>
          </p:cNvPr>
          <p:cNvSpPr/>
          <p:nvPr/>
        </p:nvSpPr>
        <p:spPr bwMode="auto">
          <a:xfrm>
            <a:off x="1352379" y="3572137"/>
            <a:ext cx="9487242" cy="2082066"/>
          </a:xfrm>
          <a:prstGeom prst="roundRect">
            <a:avLst>
              <a:gd name="adj" fmla="val 9338"/>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5FADC7FB-3077-C193-CEAF-6B26DDCDFD2C}"/>
              </a:ext>
            </a:extLst>
          </p:cNvPr>
          <p:cNvSpPr txBox="1"/>
          <p:nvPr/>
        </p:nvSpPr>
        <p:spPr>
          <a:xfrm>
            <a:off x="2604919" y="4297699"/>
            <a:ext cx="2470164" cy="630942"/>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Microsoft 365 Copilot</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Microsoft Teams</a:t>
            </a:r>
            <a:r>
              <a:rPr lang="en-US">
                <a:solidFill>
                  <a:srgbClr val="FFFFFF"/>
                </a:solidFill>
                <a:latin typeface="Segoe UI"/>
              </a:rPr>
              <a:t>*</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 name="TextBox 7">
            <a:extLst>
              <a:ext uri="{FF2B5EF4-FFF2-40B4-BE49-F238E27FC236}">
                <a16:creationId xmlns:a16="http://schemas.microsoft.com/office/drawing/2014/main" id="{2C6D0BF2-3A59-D788-F4EC-B4F347F35287}"/>
              </a:ext>
            </a:extLst>
          </p:cNvPr>
          <p:cNvSpPr txBox="1"/>
          <p:nvPr/>
        </p:nvSpPr>
        <p:spPr>
          <a:xfrm rot="16200000">
            <a:off x="502615" y="4505448"/>
            <a:ext cx="1186453" cy="215444"/>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Deploy across</a:t>
            </a:r>
          </a:p>
        </p:txBody>
      </p:sp>
      <p:grpSp>
        <p:nvGrpSpPr>
          <p:cNvPr id="9" name="Group 8">
            <a:extLst>
              <a:ext uri="{FF2B5EF4-FFF2-40B4-BE49-F238E27FC236}">
                <a16:creationId xmlns:a16="http://schemas.microsoft.com/office/drawing/2014/main" id="{FE7A773F-E13A-A68A-FB3A-EF2A511B7C52}"/>
              </a:ext>
            </a:extLst>
          </p:cNvPr>
          <p:cNvGrpSpPr/>
          <p:nvPr/>
        </p:nvGrpSpPr>
        <p:grpSpPr>
          <a:xfrm>
            <a:off x="7087735" y="3932582"/>
            <a:ext cx="2611659" cy="1511385"/>
            <a:chOff x="7119082" y="3932582"/>
            <a:chExt cx="2611659" cy="1511385"/>
          </a:xfrm>
        </p:grpSpPr>
        <p:sp>
          <p:nvSpPr>
            <p:cNvPr id="10" name="TextBox 9">
              <a:extLst>
                <a:ext uri="{FF2B5EF4-FFF2-40B4-BE49-F238E27FC236}">
                  <a16:creationId xmlns:a16="http://schemas.microsoft.com/office/drawing/2014/main" id="{D540527C-B0AC-8136-6431-9914DA3B788E}"/>
                </a:ext>
              </a:extLst>
            </p:cNvPr>
            <p:cNvSpPr txBox="1">
              <a:spLocks/>
            </p:cNvSpPr>
            <p:nvPr/>
          </p:nvSpPr>
          <p:spPr>
            <a:xfrm>
              <a:off x="7119083" y="3932582"/>
              <a:ext cx="2611658" cy="2769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Microsoft 365 Copilot*</a:t>
              </a:r>
            </a:p>
          </p:txBody>
        </p:sp>
        <p:sp>
          <p:nvSpPr>
            <p:cNvPr id="11" name="TextBox 10">
              <a:extLst>
                <a:ext uri="{FF2B5EF4-FFF2-40B4-BE49-F238E27FC236}">
                  <a16:creationId xmlns:a16="http://schemas.microsoft.com/office/drawing/2014/main" id="{C4F3B9EB-FB9D-EDF0-DCE7-53D231AAAA26}"/>
                </a:ext>
              </a:extLst>
            </p:cNvPr>
            <p:cNvSpPr txBox="1">
              <a:spLocks/>
            </p:cNvSpPr>
            <p:nvPr/>
          </p:nvSpPr>
          <p:spPr>
            <a:xfrm>
              <a:off x="7119082" y="4336073"/>
              <a:ext cx="1657954" cy="27699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Microsoft Teams</a:t>
              </a:r>
            </a:p>
          </p:txBody>
        </p:sp>
        <p:sp>
          <p:nvSpPr>
            <p:cNvPr id="14" name="TextBox 13">
              <a:extLst>
                <a:ext uri="{FF2B5EF4-FFF2-40B4-BE49-F238E27FC236}">
                  <a16:creationId xmlns:a16="http://schemas.microsoft.com/office/drawing/2014/main" id="{A16E0D24-D1D9-98A4-1E94-E4AD8979A226}"/>
                </a:ext>
              </a:extLst>
            </p:cNvPr>
            <p:cNvSpPr txBox="1">
              <a:spLocks/>
            </p:cNvSpPr>
            <p:nvPr/>
          </p:nvSpPr>
          <p:spPr>
            <a:xfrm>
              <a:off x="7119082" y="5166968"/>
              <a:ext cx="2611657" cy="276999"/>
            </a:xfrm>
            <a:prstGeom prst="rect">
              <a:avLst/>
            </a:prstGeom>
            <a:noFill/>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+10 other channels</a:t>
              </a:r>
            </a:p>
          </p:txBody>
        </p:sp>
        <p:sp>
          <p:nvSpPr>
            <p:cNvPr id="15" name="TextBox 14">
              <a:extLst>
                <a:ext uri="{FF2B5EF4-FFF2-40B4-BE49-F238E27FC236}">
                  <a16:creationId xmlns:a16="http://schemas.microsoft.com/office/drawing/2014/main" id="{9C8BB59B-0870-AC5B-A4DF-B37A995A0FB3}"/>
                </a:ext>
              </a:extLst>
            </p:cNvPr>
            <p:cNvSpPr txBox="1">
              <a:spLocks/>
            </p:cNvSpPr>
            <p:nvPr/>
          </p:nvSpPr>
          <p:spPr>
            <a:xfrm>
              <a:off x="7119082" y="4751521"/>
              <a:ext cx="467372" cy="276999"/>
            </a:xfrm>
            <a:prstGeom prst="rect">
              <a:avLst/>
            </a:prstGeom>
            <a:noFill/>
          </p:spPr>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Web</a:t>
              </a:r>
            </a:p>
          </p:txBody>
        </p:sp>
        <p:sp>
          <p:nvSpPr>
            <p:cNvPr id="16" name="Rectangle: Rounded Corners 29">
              <a:extLst>
                <a:ext uri="{FF2B5EF4-FFF2-40B4-BE49-F238E27FC236}">
                  <a16:creationId xmlns:a16="http://schemas.microsoft.com/office/drawing/2014/main" id="{7F4C48E4-9624-3A96-54EE-345FE0B4B080}"/>
                </a:ext>
              </a:extLst>
            </p:cNvPr>
            <p:cNvSpPr/>
            <p:nvPr/>
          </p:nvSpPr>
          <p:spPr bwMode="auto">
            <a:xfrm>
              <a:off x="7693999" y="4763477"/>
              <a:ext cx="1371600" cy="274320"/>
            </a:xfrm>
            <a:prstGeom prst="roundRect">
              <a:avLst>
                <a:gd name="adj" fmla="val 50000"/>
              </a:avLst>
            </a:pr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New</a:t>
              </a:r>
            </a:p>
          </p:txBody>
        </p:sp>
      </p:grpSp>
      <p:grpSp>
        <p:nvGrpSpPr>
          <p:cNvPr id="18" name="Group 17">
            <a:extLst>
              <a:ext uri="{FF2B5EF4-FFF2-40B4-BE49-F238E27FC236}">
                <a16:creationId xmlns:a16="http://schemas.microsoft.com/office/drawing/2014/main" id="{0DDCD0A1-606C-43EB-A8C8-379B27EFA17F}"/>
              </a:ext>
            </a:extLst>
          </p:cNvPr>
          <p:cNvGrpSpPr/>
          <p:nvPr/>
        </p:nvGrpSpPr>
        <p:grpSpPr>
          <a:xfrm>
            <a:off x="1352379" y="5652547"/>
            <a:ext cx="9487242" cy="695923"/>
            <a:chOff x="1352379" y="5652547"/>
            <a:chExt cx="9487242" cy="695923"/>
          </a:xfrm>
        </p:grpSpPr>
        <p:sp>
          <p:nvSpPr>
            <p:cNvPr id="19" name="Rectangle: Rounded Corners 48">
              <a:extLst>
                <a:ext uri="{FF2B5EF4-FFF2-40B4-BE49-F238E27FC236}">
                  <a16:creationId xmlns:a16="http://schemas.microsoft.com/office/drawing/2014/main" id="{72459331-6AFD-6E73-9DFA-26C7A97CC2B7}"/>
                </a:ext>
                <a:ext uri="{C183D7F6-B498-43B3-948B-1728B52AA6E4}">
                  <adec:decorative xmlns:adec="http://schemas.microsoft.com/office/drawing/2017/decorative" val="1"/>
                </a:ext>
              </a:extLst>
            </p:cNvPr>
            <p:cNvSpPr/>
            <p:nvPr/>
          </p:nvSpPr>
          <p:spPr bwMode="auto">
            <a:xfrm>
              <a:off x="1352379" y="5652547"/>
              <a:ext cx="9487242" cy="695923"/>
            </a:xfrm>
            <a:prstGeom prst="roundRect">
              <a:avLst>
                <a:gd name="adj" fmla="val 41191"/>
              </a:avLst>
            </a:prstGeom>
            <a:solidFill>
              <a:schemeClr val="bg2">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a:endParaRPr>
            </a:p>
          </p:txBody>
        </p:sp>
        <p:sp>
          <p:nvSpPr>
            <p:cNvPr id="20" name="Rectangle: Rounded Corners 21">
              <a:extLst>
                <a:ext uri="{FF2B5EF4-FFF2-40B4-BE49-F238E27FC236}">
                  <a16:creationId xmlns:a16="http://schemas.microsoft.com/office/drawing/2014/main" id="{1CE31266-7399-4700-0CCB-2323B6F9CF7E}"/>
                </a:ext>
                <a:ext uri="{C183D7F6-B498-43B3-948B-1728B52AA6E4}">
                  <adec:decorative xmlns:adec="http://schemas.microsoft.com/office/drawing/2017/decorative" val="1"/>
                </a:ext>
              </a:extLst>
            </p:cNvPr>
            <p:cNvSpPr/>
            <p:nvPr/>
          </p:nvSpPr>
          <p:spPr bwMode="auto">
            <a:xfrm flipV="1">
              <a:off x="2793360" y="5973378"/>
              <a:ext cx="6505990" cy="54261"/>
            </a:xfrm>
            <a:prstGeom prst="roundRect">
              <a:avLst>
                <a:gd name="adj" fmla="val 50000"/>
              </a:avLst>
            </a:prstGeom>
            <a:gradFill>
              <a:gsLst>
                <a:gs pos="100000">
                  <a:schemeClr val="accent2"/>
                </a:gs>
                <a:gs pos="68000">
                  <a:srgbClr val="0078D4"/>
                </a:gs>
                <a:gs pos="32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21" name="TextBox 20">
              <a:extLst>
                <a:ext uri="{FF2B5EF4-FFF2-40B4-BE49-F238E27FC236}">
                  <a16:creationId xmlns:a16="http://schemas.microsoft.com/office/drawing/2014/main" id="{D5C6C921-5501-4BC0-EC5A-9C85FC2F27EA}"/>
                </a:ext>
              </a:extLst>
            </p:cNvPr>
            <p:cNvSpPr txBox="1"/>
            <p:nvPr/>
          </p:nvSpPr>
          <p:spPr>
            <a:xfrm>
              <a:off x="5601211" y="5881327"/>
              <a:ext cx="890288" cy="238363"/>
            </a:xfrm>
            <a:prstGeom prst="roundRect">
              <a:avLst/>
            </a:prstGeom>
            <a:solidFill>
              <a:srgbClr val="243D5F"/>
            </a:solid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Build with</a:t>
              </a:r>
            </a:p>
          </p:txBody>
        </p:sp>
        <p:grpSp>
          <p:nvGrpSpPr>
            <p:cNvPr id="22" name="Group 21">
              <a:extLst>
                <a:ext uri="{FF2B5EF4-FFF2-40B4-BE49-F238E27FC236}">
                  <a16:creationId xmlns:a16="http://schemas.microsoft.com/office/drawing/2014/main" id="{5A1DA165-0389-E4B4-BB61-5A94E0DB98BA}"/>
                </a:ext>
              </a:extLst>
            </p:cNvPr>
            <p:cNvGrpSpPr/>
            <p:nvPr/>
          </p:nvGrpSpPr>
          <p:grpSpPr>
            <a:xfrm>
              <a:off x="9457781" y="5733452"/>
              <a:ext cx="1099660" cy="494340"/>
              <a:chOff x="9616440" y="5733452"/>
              <a:chExt cx="1099660" cy="494340"/>
            </a:xfrm>
          </p:grpSpPr>
          <p:pic>
            <p:nvPicPr>
              <p:cNvPr id="26" name="Picture 25" descr="A blue ribbon with a cross&#10;&#10;Description automatically generated">
                <a:extLst>
                  <a:ext uri="{FF2B5EF4-FFF2-40B4-BE49-F238E27FC236}">
                    <a16:creationId xmlns:a16="http://schemas.microsoft.com/office/drawing/2014/main" id="{EA646553-D191-FE82-D02A-81E4F4775E17}"/>
                  </a:ext>
                </a:extLst>
              </p:cNvPr>
              <p:cNvPicPr>
                <a:picLocks noChangeAspect="1"/>
              </p:cNvPicPr>
              <p:nvPr/>
            </p:nvPicPr>
            <p:blipFill>
              <a:blip r:embed="rId5"/>
              <a:stretch>
                <a:fillRect/>
              </a:stretch>
            </p:blipFill>
            <p:spPr>
              <a:xfrm flipV="1">
                <a:off x="10018764" y="5733452"/>
                <a:ext cx="295012" cy="295012"/>
              </a:xfrm>
              <a:prstGeom prst="rect">
                <a:avLst/>
              </a:prstGeom>
            </p:spPr>
          </p:pic>
          <p:sp>
            <p:nvSpPr>
              <p:cNvPr id="27" name="TextBox 26">
                <a:extLst>
                  <a:ext uri="{FF2B5EF4-FFF2-40B4-BE49-F238E27FC236}">
                    <a16:creationId xmlns:a16="http://schemas.microsoft.com/office/drawing/2014/main" id="{21FDA27B-8DDB-C040-8EA3-41085C60488E}"/>
                  </a:ext>
                </a:extLst>
              </p:cNvPr>
              <p:cNvSpPr txBox="1">
                <a:spLocks/>
              </p:cNvSpPr>
              <p:nvPr/>
            </p:nvSpPr>
            <p:spPr>
              <a:xfrm>
                <a:off x="9616440" y="6073904"/>
                <a:ext cx="1099660" cy="153888"/>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Visual Studio Code</a:t>
                </a:r>
              </a:p>
            </p:txBody>
          </p:sp>
        </p:grpSp>
        <p:grpSp>
          <p:nvGrpSpPr>
            <p:cNvPr id="23" name="Group 22">
              <a:extLst>
                <a:ext uri="{FF2B5EF4-FFF2-40B4-BE49-F238E27FC236}">
                  <a16:creationId xmlns:a16="http://schemas.microsoft.com/office/drawing/2014/main" id="{C3E8731E-0E56-09B1-68AB-39454DA7837B}"/>
                </a:ext>
              </a:extLst>
            </p:cNvPr>
            <p:cNvGrpSpPr/>
            <p:nvPr/>
          </p:nvGrpSpPr>
          <p:grpSpPr>
            <a:xfrm>
              <a:off x="1634559" y="5771642"/>
              <a:ext cx="839975" cy="456150"/>
              <a:chOff x="1917396" y="5771642"/>
              <a:chExt cx="839975" cy="456150"/>
            </a:xfrm>
          </p:grpSpPr>
          <p:pic>
            <p:nvPicPr>
              <p:cNvPr id="24" name="Picture 23" descr="A blue and green folded paper&#10;&#10;Description automatically generated">
                <a:extLst>
                  <a:ext uri="{FF2B5EF4-FFF2-40B4-BE49-F238E27FC236}">
                    <a16:creationId xmlns:a16="http://schemas.microsoft.com/office/drawing/2014/main" id="{3B573966-897C-F0D8-6A73-9F04784F0314}"/>
                  </a:ext>
                </a:extLst>
              </p:cNvPr>
              <p:cNvPicPr>
                <a:picLocks noChangeAspect="1"/>
              </p:cNvPicPr>
              <p:nvPr/>
            </p:nvPicPr>
            <p:blipFill>
              <a:blip r:embed="rId6"/>
              <a:stretch>
                <a:fillRect/>
              </a:stretch>
            </p:blipFill>
            <p:spPr>
              <a:xfrm>
                <a:off x="2196293" y="5771642"/>
                <a:ext cx="282180" cy="282180"/>
              </a:xfrm>
              <a:prstGeom prst="rect">
                <a:avLst/>
              </a:prstGeom>
            </p:spPr>
          </p:pic>
          <p:sp>
            <p:nvSpPr>
              <p:cNvPr id="25" name="TextBox 24">
                <a:extLst>
                  <a:ext uri="{FF2B5EF4-FFF2-40B4-BE49-F238E27FC236}">
                    <a16:creationId xmlns:a16="http://schemas.microsoft.com/office/drawing/2014/main" id="{C84F51B2-6C1E-3EB8-E4DB-A36513E049D6}"/>
                  </a:ext>
                </a:extLst>
              </p:cNvPr>
              <p:cNvSpPr txBox="1">
                <a:spLocks/>
              </p:cNvSpPr>
              <p:nvPr/>
            </p:nvSpPr>
            <p:spPr>
              <a:xfrm>
                <a:off x="1917396" y="6073904"/>
                <a:ext cx="839975" cy="153888"/>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mn-cs"/>
                  </a:rPr>
                  <a:t>Copilot Studio</a:t>
                </a:r>
              </a:p>
            </p:txBody>
          </p:sp>
        </p:grpSp>
      </p:grpSp>
      <p:grpSp>
        <p:nvGrpSpPr>
          <p:cNvPr id="28" name="Group 27">
            <a:extLst>
              <a:ext uri="{FF2B5EF4-FFF2-40B4-BE49-F238E27FC236}">
                <a16:creationId xmlns:a16="http://schemas.microsoft.com/office/drawing/2014/main" id="{74D309A5-3910-9921-4C34-97EA4B8E7C2B}"/>
              </a:ext>
            </a:extLst>
          </p:cNvPr>
          <p:cNvGrpSpPr/>
          <p:nvPr/>
        </p:nvGrpSpPr>
        <p:grpSpPr>
          <a:xfrm>
            <a:off x="1057566" y="3243911"/>
            <a:ext cx="10076869" cy="523220"/>
            <a:chOff x="1057566" y="3243911"/>
            <a:chExt cx="10076869" cy="523220"/>
          </a:xfrm>
        </p:grpSpPr>
        <p:sp>
          <p:nvSpPr>
            <p:cNvPr id="29" name="Rectangle: Rounded Corners 4">
              <a:extLst>
                <a:ext uri="{FF2B5EF4-FFF2-40B4-BE49-F238E27FC236}">
                  <a16:creationId xmlns:a16="http://schemas.microsoft.com/office/drawing/2014/main" id="{DCA92EA3-B2EE-8BAD-67F2-9992726D87B8}"/>
                </a:ext>
              </a:extLst>
            </p:cNvPr>
            <p:cNvSpPr/>
            <p:nvPr/>
          </p:nvSpPr>
          <p:spPr bwMode="auto">
            <a:xfrm>
              <a:off x="1057566" y="3243911"/>
              <a:ext cx="10076869" cy="523220"/>
            </a:xfrm>
            <a:prstGeom prst="roundRect">
              <a:avLst>
                <a:gd name="adj" fmla="val 50000"/>
              </a:avLst>
            </a:prstGeom>
            <a:gradFill>
              <a:gsLst>
                <a:gs pos="100000">
                  <a:srgbClr val="0078D4"/>
                </a:gs>
                <a:gs pos="100000">
                  <a:schemeClr val="accent3"/>
                </a:gs>
                <a:gs pos="0">
                  <a:schemeClr val="accent1"/>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F1966E86-E804-B88C-4E3B-89D826B93041}"/>
                </a:ext>
              </a:extLst>
            </p:cNvPr>
            <p:cNvSpPr txBox="1"/>
            <p:nvPr/>
          </p:nvSpPr>
          <p:spPr>
            <a:xfrm>
              <a:off x="3168040" y="3290078"/>
              <a:ext cx="1343922" cy="430887"/>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Powerful simplicity</a:t>
              </a:r>
            </a:p>
          </p:txBody>
        </p:sp>
        <p:sp>
          <p:nvSpPr>
            <p:cNvPr id="31" name="TextBox 30">
              <a:extLst>
                <a:ext uri="{FF2B5EF4-FFF2-40B4-BE49-F238E27FC236}">
                  <a16:creationId xmlns:a16="http://schemas.microsoft.com/office/drawing/2014/main" id="{7AFA1585-27F2-5FC9-6F7E-3F17F5C61107}"/>
                </a:ext>
              </a:extLst>
            </p:cNvPr>
            <p:cNvSpPr txBox="1"/>
            <p:nvPr/>
          </p:nvSpPr>
          <p:spPr>
            <a:xfrm>
              <a:off x="7328026" y="3290078"/>
              <a:ext cx="2047949" cy="430887"/>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Advanced customization &amp; flexibility</a:t>
              </a:r>
            </a:p>
          </p:txBody>
        </p:sp>
      </p:grpSp>
      <p:sp>
        <p:nvSpPr>
          <p:cNvPr id="32" name="Freeform: Shape 53">
            <a:extLst>
              <a:ext uri="{FF2B5EF4-FFF2-40B4-BE49-F238E27FC236}">
                <a16:creationId xmlns:a16="http://schemas.microsoft.com/office/drawing/2014/main" id="{82AD8715-A0C6-1996-F873-C7C9FDCD944D}"/>
              </a:ext>
            </a:extLst>
          </p:cNvPr>
          <p:cNvSpPr/>
          <p:nvPr/>
        </p:nvSpPr>
        <p:spPr>
          <a:xfrm>
            <a:off x="9162218" y="5907398"/>
            <a:ext cx="182880" cy="182880"/>
          </a:xfrm>
          <a:custGeom>
            <a:avLst/>
            <a:gdLst>
              <a:gd name="connsiteX0" fmla="*/ 820403 w 850293"/>
              <a:gd name="connsiteY0" fmla="*/ 673500 h 1493826"/>
              <a:gd name="connsiteX1" fmla="*/ 176715 w 850293"/>
              <a:gd name="connsiteY1" fmla="*/ 29853 h 1493826"/>
              <a:gd name="connsiteX2" fmla="*/ 32550 w 850293"/>
              <a:gd name="connsiteY2" fmla="*/ 29867 h 1493826"/>
              <a:gd name="connsiteX3" fmla="*/ 32563 w 850293"/>
              <a:gd name="connsiteY3" fmla="*/ 174046 h 1493826"/>
              <a:gd name="connsiteX4" fmla="*/ 604155 w 850293"/>
              <a:gd name="connsiteY4" fmla="*/ 745596 h 1493826"/>
              <a:gd name="connsiteX5" fmla="*/ 29872 w 850293"/>
              <a:gd name="connsiteY5" fmla="*/ 1319798 h 1493826"/>
              <a:gd name="connsiteX6" fmla="*/ 29858 w 850293"/>
              <a:gd name="connsiteY6" fmla="*/ 1463963 h 1493826"/>
              <a:gd name="connsiteX7" fmla="*/ 101955 w 850293"/>
              <a:gd name="connsiteY7" fmla="*/ 1493826 h 1493826"/>
              <a:gd name="connsiteX8" fmla="*/ 174037 w 850293"/>
              <a:gd name="connsiteY8" fmla="*/ 1463977 h 1493826"/>
              <a:gd name="connsiteX9" fmla="*/ 820430 w 850293"/>
              <a:gd name="connsiteY9" fmla="*/ 817679 h 1493826"/>
              <a:gd name="connsiteX10" fmla="*/ 850293 w 850293"/>
              <a:gd name="connsiteY10" fmla="*/ 745583 h 1493826"/>
              <a:gd name="connsiteX11" fmla="*/ 820403 w 850293"/>
              <a:gd name="connsiteY11" fmla="*/ 673500 h 149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0293" h="1493826">
                <a:moveTo>
                  <a:pt x="820403" y="673500"/>
                </a:moveTo>
                <a:lnTo>
                  <a:pt x="176715" y="29853"/>
                </a:lnTo>
                <a:cubicBezTo>
                  <a:pt x="136915" y="-9947"/>
                  <a:pt x="72363" y="-9960"/>
                  <a:pt x="32550" y="29867"/>
                </a:cubicBezTo>
                <a:cubicBezTo>
                  <a:pt x="-7264" y="69680"/>
                  <a:pt x="-7264" y="134232"/>
                  <a:pt x="32563" y="174046"/>
                </a:cubicBezTo>
                <a:lnTo>
                  <a:pt x="604155" y="745596"/>
                </a:lnTo>
                <a:lnTo>
                  <a:pt x="29872" y="1319798"/>
                </a:lnTo>
                <a:cubicBezTo>
                  <a:pt x="-9955" y="1359611"/>
                  <a:pt x="-9955" y="1424163"/>
                  <a:pt x="29858" y="1463963"/>
                </a:cubicBezTo>
                <a:cubicBezTo>
                  <a:pt x="49772" y="1483877"/>
                  <a:pt x="75856" y="1493826"/>
                  <a:pt x="101955" y="1493826"/>
                </a:cubicBezTo>
                <a:cubicBezTo>
                  <a:pt x="128039" y="1493826"/>
                  <a:pt x="154137" y="1483877"/>
                  <a:pt x="174037" y="1463977"/>
                </a:cubicBezTo>
                <a:lnTo>
                  <a:pt x="820430" y="817679"/>
                </a:lnTo>
                <a:cubicBezTo>
                  <a:pt x="839555" y="798568"/>
                  <a:pt x="850293" y="772633"/>
                  <a:pt x="850293" y="745583"/>
                </a:cubicBezTo>
                <a:cubicBezTo>
                  <a:pt x="850266" y="718560"/>
                  <a:pt x="839528" y="692625"/>
                  <a:pt x="820403" y="673500"/>
                </a:cubicBezTo>
                <a:close/>
              </a:path>
            </a:pathLst>
          </a:custGeom>
          <a:solidFill>
            <a:srgbClr val="89E67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
        <p:nvSpPr>
          <p:cNvPr id="33" name="Freeform: Shape 55">
            <a:extLst>
              <a:ext uri="{FF2B5EF4-FFF2-40B4-BE49-F238E27FC236}">
                <a16:creationId xmlns:a16="http://schemas.microsoft.com/office/drawing/2014/main" id="{42AA32E9-B550-BB05-ADAE-231794D7F374}"/>
              </a:ext>
            </a:extLst>
          </p:cNvPr>
          <p:cNvSpPr/>
          <p:nvPr/>
        </p:nvSpPr>
        <p:spPr>
          <a:xfrm rot="10800000">
            <a:off x="2751043" y="5907398"/>
            <a:ext cx="182880" cy="182880"/>
          </a:xfrm>
          <a:custGeom>
            <a:avLst/>
            <a:gdLst>
              <a:gd name="connsiteX0" fmla="*/ 820403 w 850293"/>
              <a:gd name="connsiteY0" fmla="*/ 673500 h 1493826"/>
              <a:gd name="connsiteX1" fmla="*/ 176715 w 850293"/>
              <a:gd name="connsiteY1" fmla="*/ 29853 h 1493826"/>
              <a:gd name="connsiteX2" fmla="*/ 32550 w 850293"/>
              <a:gd name="connsiteY2" fmla="*/ 29867 h 1493826"/>
              <a:gd name="connsiteX3" fmla="*/ 32563 w 850293"/>
              <a:gd name="connsiteY3" fmla="*/ 174046 h 1493826"/>
              <a:gd name="connsiteX4" fmla="*/ 604155 w 850293"/>
              <a:gd name="connsiteY4" fmla="*/ 745596 h 1493826"/>
              <a:gd name="connsiteX5" fmla="*/ 29872 w 850293"/>
              <a:gd name="connsiteY5" fmla="*/ 1319798 h 1493826"/>
              <a:gd name="connsiteX6" fmla="*/ 29858 w 850293"/>
              <a:gd name="connsiteY6" fmla="*/ 1463963 h 1493826"/>
              <a:gd name="connsiteX7" fmla="*/ 101955 w 850293"/>
              <a:gd name="connsiteY7" fmla="*/ 1493826 h 1493826"/>
              <a:gd name="connsiteX8" fmla="*/ 174037 w 850293"/>
              <a:gd name="connsiteY8" fmla="*/ 1463977 h 1493826"/>
              <a:gd name="connsiteX9" fmla="*/ 820430 w 850293"/>
              <a:gd name="connsiteY9" fmla="*/ 817679 h 1493826"/>
              <a:gd name="connsiteX10" fmla="*/ 850293 w 850293"/>
              <a:gd name="connsiteY10" fmla="*/ 745583 h 1493826"/>
              <a:gd name="connsiteX11" fmla="*/ 820403 w 850293"/>
              <a:gd name="connsiteY11" fmla="*/ 673500 h 1493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0293" h="1493826">
                <a:moveTo>
                  <a:pt x="820403" y="673500"/>
                </a:moveTo>
                <a:lnTo>
                  <a:pt x="176715" y="29853"/>
                </a:lnTo>
                <a:cubicBezTo>
                  <a:pt x="136915" y="-9947"/>
                  <a:pt x="72363" y="-9960"/>
                  <a:pt x="32550" y="29867"/>
                </a:cubicBezTo>
                <a:cubicBezTo>
                  <a:pt x="-7264" y="69680"/>
                  <a:pt x="-7264" y="134232"/>
                  <a:pt x="32563" y="174046"/>
                </a:cubicBezTo>
                <a:lnTo>
                  <a:pt x="604155" y="745596"/>
                </a:lnTo>
                <a:lnTo>
                  <a:pt x="29872" y="1319798"/>
                </a:lnTo>
                <a:cubicBezTo>
                  <a:pt x="-9955" y="1359611"/>
                  <a:pt x="-9955" y="1424163"/>
                  <a:pt x="29858" y="1463963"/>
                </a:cubicBezTo>
                <a:cubicBezTo>
                  <a:pt x="49772" y="1483877"/>
                  <a:pt x="75856" y="1493826"/>
                  <a:pt x="101955" y="1493826"/>
                </a:cubicBezTo>
                <a:cubicBezTo>
                  <a:pt x="128039" y="1493826"/>
                  <a:pt x="154137" y="1483877"/>
                  <a:pt x="174037" y="1463977"/>
                </a:cubicBezTo>
                <a:lnTo>
                  <a:pt x="820430" y="817679"/>
                </a:lnTo>
                <a:cubicBezTo>
                  <a:pt x="839555" y="798568"/>
                  <a:pt x="850293" y="772633"/>
                  <a:pt x="850293" y="745583"/>
                </a:cubicBezTo>
                <a:cubicBezTo>
                  <a:pt x="850266" y="718560"/>
                  <a:pt x="839528" y="692625"/>
                  <a:pt x="820403" y="673500"/>
                </a:cubicBezTo>
                <a:close/>
              </a:path>
            </a:pathLst>
          </a:custGeom>
          <a:solidFill>
            <a:srgbClr val="8262C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3792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250"/>
                                  </p:stCondLst>
                                  <p:childTnLst>
                                    <p:set>
                                      <p:cBhvr>
                                        <p:cTn id="6" dur="1" fill="hold">
                                          <p:stCondLst>
                                            <p:cond delay="0"/>
                                          </p:stCondLst>
                                        </p:cTn>
                                        <p:tgtEl>
                                          <p:spTgt spid="28"/>
                                        </p:tgtEl>
                                        <p:attrNameLst>
                                          <p:attrName>style.visibility</p:attrName>
                                        </p:attrNameLst>
                                      </p:cBhvr>
                                      <p:to>
                                        <p:strVal val="visible"/>
                                      </p:to>
                                    </p:set>
                                    <p:animEffect transition="in" filter="barn(outVertic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25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25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25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37" fill="hold"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barn(outVertical)">
                                      <p:cBhvr>
                                        <p:cTn id="26" dur="500"/>
                                        <p:tgtEl>
                                          <p:spTgt spid="18"/>
                                        </p:tgtEl>
                                      </p:cBhvr>
                                    </p:animEffect>
                                  </p:childTnLst>
                                </p:cTn>
                              </p:par>
                              <p:par>
                                <p:cTn id="27" presetID="16" presetClass="entr" presetSubtype="37"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barn(outVertical)">
                                      <p:cBhvr>
                                        <p:cTn id="29" dur="500"/>
                                        <p:tgtEl>
                                          <p:spTgt spid="32"/>
                                        </p:tgtEl>
                                      </p:cBhvr>
                                    </p:animEffect>
                                  </p:childTnLst>
                                </p:cTn>
                              </p:par>
                              <p:par>
                                <p:cTn id="30" presetID="16" presetClass="entr" presetSubtype="37"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barn(outVertical)">
                                      <p:cBhvr>
                                        <p:cTn id="3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8" grpId="0"/>
      <p:bldP spid="32" grpId="0" animBg="1"/>
      <p:bldP spid="33" grpId="0" animBg="1"/>
    </p:bldLst>
  </p:timing>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0A4DC3C-7BCC-B3B4-B276-6D66E8D80E6F}"/>
            </a:ext>
          </a:extLst>
        </p:cNvPr>
        <p:cNvGrpSpPr/>
        <p:nvPr/>
      </p:nvGrpSpPr>
      <p:grpSpPr>
        <a:xfrm>
          <a:off x="0" y="0"/>
          <a:ext cx="0" cy="0"/>
          <a:chOff x="0" y="0"/>
          <a:chExt cx="0" cy="0"/>
        </a:xfrm>
      </p:grpSpPr>
      <p:sp>
        <p:nvSpPr>
          <p:cNvPr id="49" name="Rectangle: Rounded Corners 48">
            <a:extLst>
              <a:ext uri="{FF2B5EF4-FFF2-40B4-BE49-F238E27FC236}">
                <a16:creationId xmlns:a16="http://schemas.microsoft.com/office/drawing/2014/main" id="{B1E135AE-791F-30F5-526A-F1D17C9D7A0D}"/>
              </a:ext>
            </a:extLst>
          </p:cNvPr>
          <p:cNvSpPr/>
          <p:nvPr/>
        </p:nvSpPr>
        <p:spPr bwMode="auto">
          <a:xfrm>
            <a:off x="4445243" y="1386825"/>
            <a:ext cx="3424178" cy="608533"/>
          </a:xfrm>
          <a:prstGeom prst="roundRect">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rPr>
              <a:t>Workflow instructions</a:t>
            </a:r>
          </a:p>
        </p:txBody>
      </p:sp>
      <p:sp>
        <p:nvSpPr>
          <p:cNvPr id="52" name="Rectangle: Rounded Corners 51">
            <a:extLst>
              <a:ext uri="{FF2B5EF4-FFF2-40B4-BE49-F238E27FC236}">
                <a16:creationId xmlns:a16="http://schemas.microsoft.com/office/drawing/2014/main" id="{D8475034-1C23-5D62-ABA9-80E761519AB3}"/>
              </a:ext>
            </a:extLst>
          </p:cNvPr>
          <p:cNvSpPr/>
          <p:nvPr/>
        </p:nvSpPr>
        <p:spPr bwMode="auto">
          <a:xfrm>
            <a:off x="4445243" y="3797351"/>
            <a:ext cx="3424178" cy="612648"/>
          </a:xfrm>
          <a:prstGeom prst="roundRect">
            <a:avLst>
              <a:gd name="adj" fmla="val 16696"/>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rPr>
              <a:t>Knowledge</a:t>
            </a:r>
          </a:p>
        </p:txBody>
      </p:sp>
      <p:sp>
        <p:nvSpPr>
          <p:cNvPr id="53" name="Rectangle: Rounded Corners 52">
            <a:extLst>
              <a:ext uri="{FF2B5EF4-FFF2-40B4-BE49-F238E27FC236}">
                <a16:creationId xmlns:a16="http://schemas.microsoft.com/office/drawing/2014/main" id="{D6C9CB3B-5AF6-4C60-6831-CDF5C36398E0}"/>
              </a:ext>
            </a:extLst>
          </p:cNvPr>
          <p:cNvSpPr/>
          <p:nvPr/>
        </p:nvSpPr>
        <p:spPr bwMode="auto">
          <a:xfrm>
            <a:off x="4445243" y="4603603"/>
            <a:ext cx="3424178" cy="608533"/>
          </a:xfrm>
          <a:prstGeom prst="roundRect">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rPr>
              <a:t>Orchestrator</a:t>
            </a:r>
          </a:p>
        </p:txBody>
      </p:sp>
      <p:sp>
        <p:nvSpPr>
          <p:cNvPr id="54" name="Rectangle: Rounded Corners 53">
            <a:extLst>
              <a:ext uri="{FF2B5EF4-FFF2-40B4-BE49-F238E27FC236}">
                <a16:creationId xmlns:a16="http://schemas.microsoft.com/office/drawing/2014/main" id="{C1739BE7-38D2-AFDB-B1CB-11D23B97BFEE}"/>
              </a:ext>
            </a:extLst>
          </p:cNvPr>
          <p:cNvSpPr/>
          <p:nvPr/>
        </p:nvSpPr>
        <p:spPr bwMode="auto">
          <a:xfrm>
            <a:off x="4445243" y="5405740"/>
            <a:ext cx="3424178" cy="608533"/>
          </a:xfrm>
          <a:prstGeom prst="roundRect">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40" normalizeH="0" baseline="0" noProof="0">
                <a:ln>
                  <a:noFill/>
                </a:ln>
                <a:solidFill>
                  <a:srgbClr val="FFFFFF"/>
                </a:solidFill>
                <a:effectLst/>
                <a:uLnTx/>
                <a:uFillTx/>
                <a:latin typeface="Segoe UI Semibold"/>
                <a:ea typeface="+mn-ea"/>
                <a:cs typeface="Segoe UI" pitchFamily="34" charset="0"/>
              </a:rPr>
              <a:t>Foundational Models</a:t>
            </a:r>
          </a:p>
        </p:txBody>
      </p:sp>
      <p:sp>
        <p:nvSpPr>
          <p:cNvPr id="2" name="Title 1">
            <a:extLst>
              <a:ext uri="{FF2B5EF4-FFF2-40B4-BE49-F238E27FC236}">
                <a16:creationId xmlns:a16="http://schemas.microsoft.com/office/drawing/2014/main" id="{3C936F3E-DED7-C1AD-BF10-B53BC3B8F952}"/>
              </a:ext>
            </a:extLst>
          </p:cNvPr>
          <p:cNvSpPr>
            <a:spLocks noGrp="1"/>
          </p:cNvSpPr>
          <p:nvPr>
            <p:ph type="title"/>
          </p:nvPr>
        </p:nvSpPr>
        <p:spPr>
          <a:xfrm>
            <a:off x="784569" y="369685"/>
            <a:ext cx="4089754" cy="369332"/>
          </a:xfrm>
        </p:spPr>
        <p:txBody>
          <a:bodyPr/>
          <a:lstStyle/>
          <a:p>
            <a:r>
              <a:rPr lang="en-US" sz="2400">
                <a:cs typeface="Segoe UI"/>
              </a:rPr>
              <a:t>Anatomy of an Agent</a:t>
            </a:r>
            <a:endParaRPr lang="en-AU" sz="2400">
              <a:cs typeface="Segoe UI"/>
            </a:endParaRPr>
          </a:p>
        </p:txBody>
      </p:sp>
      <p:sp>
        <p:nvSpPr>
          <p:cNvPr id="3" name="Rectangle: Rounded Corners 19">
            <a:extLst>
              <a:ext uri="{FF2B5EF4-FFF2-40B4-BE49-F238E27FC236}">
                <a16:creationId xmlns:a16="http://schemas.microsoft.com/office/drawing/2014/main" id="{D7AC0CBC-5EE9-FFB8-9AD4-87678D6597BB}"/>
              </a:ext>
            </a:extLst>
          </p:cNvPr>
          <p:cNvSpPr/>
          <p:nvPr/>
        </p:nvSpPr>
        <p:spPr bwMode="auto">
          <a:xfrm>
            <a:off x="4127714" y="1063383"/>
            <a:ext cx="4059237" cy="5285232"/>
          </a:xfrm>
          <a:prstGeom prst="roundRect">
            <a:avLst>
              <a:gd name="adj" fmla="val 6526"/>
            </a:avLst>
          </a:prstGeom>
          <a:ln w="28575"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Semibold"/>
              <a:ea typeface="+mn-ea"/>
              <a:cs typeface="Segoe UI" pitchFamily="34" charset="0"/>
            </a:endParaRPr>
          </a:p>
        </p:txBody>
      </p:sp>
      <p:cxnSp>
        <p:nvCxnSpPr>
          <p:cNvPr id="4" name="!!1">
            <a:extLst>
              <a:ext uri="{FF2B5EF4-FFF2-40B4-BE49-F238E27FC236}">
                <a16:creationId xmlns:a16="http://schemas.microsoft.com/office/drawing/2014/main" id="{B9D4BE50-6B1B-E081-8476-776D9E54C5F6}"/>
              </a:ext>
            </a:extLst>
          </p:cNvPr>
          <p:cNvCxnSpPr/>
          <p:nvPr/>
        </p:nvCxnSpPr>
        <p:spPr>
          <a:xfrm>
            <a:off x="5551612" y="1275219"/>
            <a:ext cx="1194062" cy="0"/>
          </a:xfrm>
          <a:prstGeom prst="line">
            <a:avLst/>
          </a:prstGeom>
          <a:ln w="12700" cap="rnd">
            <a:solidFill>
              <a:srgbClr val="3A4953">
                <a:alpha val="0"/>
              </a:srgb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5" name="!!2">
            <a:extLst>
              <a:ext uri="{FF2B5EF4-FFF2-40B4-BE49-F238E27FC236}">
                <a16:creationId xmlns:a16="http://schemas.microsoft.com/office/drawing/2014/main" id="{F2466622-5BFC-390F-FBE9-F989D59B36DE}"/>
              </a:ext>
            </a:extLst>
          </p:cNvPr>
          <p:cNvCxnSpPr/>
          <p:nvPr/>
        </p:nvCxnSpPr>
        <p:spPr>
          <a:xfrm>
            <a:off x="5551612" y="2084208"/>
            <a:ext cx="1194062" cy="0"/>
          </a:xfrm>
          <a:prstGeom prst="line">
            <a:avLst/>
          </a:prstGeom>
          <a:ln w="12700" cap="rnd">
            <a:solidFill>
              <a:srgbClr val="3A4953">
                <a:alpha val="0"/>
              </a:srgb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6" name="!!3">
            <a:extLst>
              <a:ext uri="{FF2B5EF4-FFF2-40B4-BE49-F238E27FC236}">
                <a16:creationId xmlns:a16="http://schemas.microsoft.com/office/drawing/2014/main" id="{84429D82-AAB1-E8A5-4E02-06862BED084C}"/>
              </a:ext>
            </a:extLst>
          </p:cNvPr>
          <p:cNvCxnSpPr/>
          <p:nvPr/>
        </p:nvCxnSpPr>
        <p:spPr>
          <a:xfrm>
            <a:off x="5551612" y="2893198"/>
            <a:ext cx="1194062" cy="0"/>
          </a:xfrm>
          <a:prstGeom prst="line">
            <a:avLst/>
          </a:prstGeom>
          <a:ln w="12700" cap="rnd">
            <a:solidFill>
              <a:srgbClr val="3A4953">
                <a:alpha val="0"/>
              </a:srgb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7" name="!!4">
            <a:extLst>
              <a:ext uri="{FF2B5EF4-FFF2-40B4-BE49-F238E27FC236}">
                <a16:creationId xmlns:a16="http://schemas.microsoft.com/office/drawing/2014/main" id="{17851ED9-82E0-CD9A-3E20-6B264F49B01A}"/>
              </a:ext>
            </a:extLst>
          </p:cNvPr>
          <p:cNvCxnSpPr/>
          <p:nvPr/>
        </p:nvCxnSpPr>
        <p:spPr>
          <a:xfrm>
            <a:off x="5551612" y="3702187"/>
            <a:ext cx="1194062" cy="0"/>
          </a:xfrm>
          <a:prstGeom prst="line">
            <a:avLst/>
          </a:prstGeom>
          <a:ln w="12700" cap="rnd">
            <a:solidFill>
              <a:srgbClr val="3A4953">
                <a:alpha val="0"/>
              </a:srgb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8" name="!!5">
            <a:extLst>
              <a:ext uri="{FF2B5EF4-FFF2-40B4-BE49-F238E27FC236}">
                <a16:creationId xmlns:a16="http://schemas.microsoft.com/office/drawing/2014/main" id="{9BA2498C-B4B3-B8B4-385D-C776DB15D0DC}"/>
              </a:ext>
            </a:extLst>
          </p:cNvPr>
          <p:cNvCxnSpPr/>
          <p:nvPr/>
        </p:nvCxnSpPr>
        <p:spPr>
          <a:xfrm>
            <a:off x="5551612" y="4511177"/>
            <a:ext cx="1194062" cy="0"/>
          </a:xfrm>
          <a:prstGeom prst="line">
            <a:avLst/>
          </a:prstGeom>
          <a:ln w="12700" cap="rnd">
            <a:solidFill>
              <a:srgbClr val="3A4953">
                <a:alpha val="0"/>
              </a:srgb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9" name="!!6">
            <a:extLst>
              <a:ext uri="{FF2B5EF4-FFF2-40B4-BE49-F238E27FC236}">
                <a16:creationId xmlns:a16="http://schemas.microsoft.com/office/drawing/2014/main" id="{1D884B1D-9ADE-2B29-9234-E33B774F024C}"/>
              </a:ext>
            </a:extLst>
          </p:cNvPr>
          <p:cNvCxnSpPr/>
          <p:nvPr/>
        </p:nvCxnSpPr>
        <p:spPr>
          <a:xfrm>
            <a:off x="5551612" y="5320166"/>
            <a:ext cx="1194062" cy="0"/>
          </a:xfrm>
          <a:prstGeom prst="line">
            <a:avLst/>
          </a:prstGeom>
          <a:ln w="12700" cap="rnd">
            <a:solidFill>
              <a:srgbClr val="3A4953">
                <a:alpha val="0"/>
              </a:srgbClr>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CDA8E30D-F085-7F1A-36C9-EC76853934B4}"/>
              </a:ext>
            </a:extLst>
          </p:cNvPr>
          <p:cNvPicPr>
            <a:picLocks noChangeAspect="1"/>
          </p:cNvPicPr>
          <p:nvPr/>
        </p:nvPicPr>
        <p:blipFill>
          <a:blip r:embed="rId3"/>
          <a:stretch>
            <a:fillRect/>
          </a:stretch>
        </p:blipFill>
        <p:spPr>
          <a:xfrm>
            <a:off x="5175220" y="6063444"/>
            <a:ext cx="1946846" cy="570342"/>
          </a:xfrm>
          <a:prstGeom prst="rect">
            <a:avLst/>
          </a:prstGeom>
        </p:spPr>
      </p:pic>
      <p:sp>
        <p:nvSpPr>
          <p:cNvPr id="11" name="Rectangle: Rounded Corners 10">
            <a:extLst>
              <a:ext uri="{FF2B5EF4-FFF2-40B4-BE49-F238E27FC236}">
                <a16:creationId xmlns:a16="http://schemas.microsoft.com/office/drawing/2014/main" id="{18FE7342-2DBF-49CD-2601-D030F89460C0}"/>
              </a:ext>
            </a:extLst>
          </p:cNvPr>
          <p:cNvSpPr/>
          <p:nvPr/>
        </p:nvSpPr>
        <p:spPr bwMode="auto">
          <a:xfrm>
            <a:off x="4445244" y="2977053"/>
            <a:ext cx="3424178" cy="608533"/>
          </a:xfrm>
          <a:prstGeom prst="roundRect">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rPr>
              <a:t>Actions</a:t>
            </a:r>
          </a:p>
        </p:txBody>
      </p:sp>
      <p:sp>
        <p:nvSpPr>
          <p:cNvPr id="44" name="Rectangle: Rounded Corners 43">
            <a:extLst>
              <a:ext uri="{FF2B5EF4-FFF2-40B4-BE49-F238E27FC236}">
                <a16:creationId xmlns:a16="http://schemas.microsoft.com/office/drawing/2014/main" id="{F566A9DB-661B-9D6F-4DE7-6851634F621B}"/>
              </a:ext>
            </a:extLst>
          </p:cNvPr>
          <p:cNvSpPr/>
          <p:nvPr/>
        </p:nvSpPr>
        <p:spPr bwMode="auto">
          <a:xfrm>
            <a:off x="4445243" y="2185696"/>
            <a:ext cx="3424178" cy="612648"/>
          </a:xfrm>
          <a:prstGeom prst="roundRect">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rPr>
              <a:t>Triggers</a:t>
            </a:r>
          </a:p>
        </p:txBody>
      </p:sp>
      <p:cxnSp>
        <p:nvCxnSpPr>
          <p:cNvPr id="61" name="Straight Connector 60">
            <a:extLst>
              <a:ext uri="{FF2B5EF4-FFF2-40B4-BE49-F238E27FC236}">
                <a16:creationId xmlns:a16="http://schemas.microsoft.com/office/drawing/2014/main" id="{9E3BBCD2-2609-CCED-1019-81621E037D05}"/>
              </a:ext>
            </a:extLst>
          </p:cNvPr>
          <p:cNvCxnSpPr>
            <a:cxnSpLocks/>
          </p:cNvCxnSpPr>
          <p:nvPr/>
        </p:nvCxnSpPr>
        <p:spPr>
          <a:xfrm>
            <a:off x="4477248" y="3690075"/>
            <a:ext cx="337934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893230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1">
            <a:extLst>
              <a:ext uri="{FF2B5EF4-FFF2-40B4-BE49-F238E27FC236}">
                <a16:creationId xmlns:a16="http://schemas.microsoft.com/office/drawing/2014/main" id="{7523C2EB-E429-7670-7649-F634A0755A34}"/>
              </a:ext>
            </a:extLst>
          </p:cNvPr>
          <p:cNvSpPr txBox="1">
            <a:spLocks/>
          </p:cNvSpPr>
          <p:nvPr/>
        </p:nvSpPr>
        <p:spPr>
          <a:xfrm>
            <a:off x="293687" y="2744197"/>
            <a:ext cx="2841703" cy="1369606"/>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lang="en-US" sz="2000" b="0" i="0" kern="1200" cap="none" spc="-50" baseline="0">
                <a:ln w="3175">
                  <a:noFill/>
                </a:ln>
                <a:solidFill>
                  <a:schemeClr val="tx1"/>
                </a:solidFill>
                <a:effectLst/>
                <a:latin typeface="+mj-lt"/>
                <a:ea typeface="+mj-ea"/>
                <a:cs typeface="Segoe UI Semibold" panose="020B0502040204020203"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IN" sz="4000" b="0" i="0" u="none" strike="noStrike" kern="1200" cap="none" spc="0" normalizeH="0" baseline="0" noProof="0">
                <a:ln>
                  <a:noFill/>
                </a:ln>
                <a:solidFill>
                  <a:srgbClr val="FFFFFF"/>
                </a:solidFill>
                <a:effectLst/>
                <a:uLnTx/>
                <a:uFillTx/>
                <a:latin typeface="Segoe UI Semibold"/>
                <a:ea typeface="+mj-ea"/>
                <a:cs typeface="Segoe UI Semibold" panose="020B0502040204020203" pitchFamily="34" charset="0"/>
              </a:rPr>
              <a:t>Agent architecture</a:t>
            </a:r>
            <a:endParaRPr kumimoji="0" lang="en-IN" sz="5400" b="0" i="0" u="none" strike="noStrike" kern="1200" cap="none" spc="0" normalizeH="0" baseline="0" noProof="0">
              <a:ln>
                <a:noFill/>
              </a:ln>
              <a:solidFill>
                <a:srgbClr val="FFFFFF"/>
              </a:solidFill>
              <a:effectLst/>
              <a:uLnTx/>
              <a:uFillTx/>
              <a:latin typeface="Segoe UI Semibold"/>
              <a:ea typeface="+mj-ea"/>
              <a:cs typeface="Segoe UI Semibold" panose="020B0502040204020203" pitchFamily="34" charset="0"/>
            </a:endParaRPr>
          </a:p>
        </p:txBody>
      </p:sp>
      <p:grpSp>
        <p:nvGrpSpPr>
          <p:cNvPr id="65" name="Group 64">
            <a:extLst>
              <a:ext uri="{FF2B5EF4-FFF2-40B4-BE49-F238E27FC236}">
                <a16:creationId xmlns:a16="http://schemas.microsoft.com/office/drawing/2014/main" id="{D92E8F6B-4A7C-0918-9081-C5D0BA50E3ED}"/>
              </a:ext>
            </a:extLst>
          </p:cNvPr>
          <p:cNvGrpSpPr/>
          <p:nvPr/>
        </p:nvGrpSpPr>
        <p:grpSpPr>
          <a:xfrm>
            <a:off x="6394310" y="1288275"/>
            <a:ext cx="3273739" cy="1416439"/>
            <a:chOff x="6394310" y="1288275"/>
            <a:chExt cx="3273739" cy="1416439"/>
          </a:xfrm>
        </p:grpSpPr>
        <p:sp>
          <p:nvSpPr>
            <p:cNvPr id="66" name="Freeform: Shape 65">
              <a:extLst>
                <a:ext uri="{FF2B5EF4-FFF2-40B4-BE49-F238E27FC236}">
                  <a16:creationId xmlns:a16="http://schemas.microsoft.com/office/drawing/2014/main" id="{939C837A-913D-4551-9A08-3E345152D2B9}"/>
                </a:ext>
              </a:extLst>
            </p:cNvPr>
            <p:cNvSpPr/>
            <p:nvPr/>
          </p:nvSpPr>
          <p:spPr>
            <a:xfrm>
              <a:off x="6394310" y="1288275"/>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accent1">
                <a:lumMod val="50000"/>
                <a:alpha val="4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67" name="Rectangle 66">
              <a:extLst>
                <a:ext uri="{FF2B5EF4-FFF2-40B4-BE49-F238E27FC236}">
                  <a16:creationId xmlns:a16="http://schemas.microsoft.com/office/drawing/2014/main" id="{F6DD7C05-46C3-5530-3B63-65B85F8D22D9}"/>
                </a:ext>
              </a:extLst>
            </p:cNvPr>
            <p:cNvSpPr/>
            <p:nvPr/>
          </p:nvSpPr>
          <p:spPr>
            <a:xfrm>
              <a:off x="6455136" y="1681024"/>
              <a:ext cx="3152085" cy="630942"/>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mn-cs"/>
                </a:rPr>
                <a:t>Knowledge </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a:ea typeface="+mn-ea"/>
                  <a:cs typeface="+mn-cs"/>
                </a:rPr>
                <a:t>Instructions and Grounding</a:t>
              </a:r>
            </a:p>
          </p:txBody>
        </p:sp>
      </p:grpSp>
      <p:grpSp>
        <p:nvGrpSpPr>
          <p:cNvPr id="68" name="Group 67">
            <a:extLst>
              <a:ext uri="{FF2B5EF4-FFF2-40B4-BE49-F238E27FC236}">
                <a16:creationId xmlns:a16="http://schemas.microsoft.com/office/drawing/2014/main" id="{6E83F277-AA6A-1E36-0CDD-02CB7DF6C064}"/>
              </a:ext>
            </a:extLst>
          </p:cNvPr>
          <p:cNvGrpSpPr/>
          <p:nvPr/>
        </p:nvGrpSpPr>
        <p:grpSpPr>
          <a:xfrm>
            <a:off x="6394310" y="4121814"/>
            <a:ext cx="3273739" cy="1417099"/>
            <a:chOff x="6394310" y="4121814"/>
            <a:chExt cx="3273739" cy="1417099"/>
          </a:xfrm>
        </p:grpSpPr>
        <p:grpSp>
          <p:nvGrpSpPr>
            <p:cNvPr id="69" name="Group 68">
              <a:extLst>
                <a:ext uri="{FF2B5EF4-FFF2-40B4-BE49-F238E27FC236}">
                  <a16:creationId xmlns:a16="http://schemas.microsoft.com/office/drawing/2014/main" id="{E12295E7-DCA1-85E3-CA2E-AA07EAE95C4F}"/>
                </a:ext>
              </a:extLst>
            </p:cNvPr>
            <p:cNvGrpSpPr/>
            <p:nvPr/>
          </p:nvGrpSpPr>
          <p:grpSpPr>
            <a:xfrm>
              <a:off x="6394310" y="4122474"/>
              <a:ext cx="3273739" cy="1416439"/>
              <a:chOff x="6394310" y="4122474"/>
              <a:chExt cx="3273739" cy="1416439"/>
            </a:xfrm>
          </p:grpSpPr>
          <p:sp>
            <p:nvSpPr>
              <p:cNvPr id="71" name="Freeform: Shape 70">
                <a:extLst>
                  <a:ext uri="{FF2B5EF4-FFF2-40B4-BE49-F238E27FC236}">
                    <a16:creationId xmlns:a16="http://schemas.microsoft.com/office/drawing/2014/main" id="{1F4AF5F6-5CEA-A40E-A4DE-80622CEE8714}"/>
                  </a:ext>
                </a:extLst>
              </p:cNvPr>
              <p:cNvSpPr/>
              <p:nvPr/>
            </p:nvSpPr>
            <p:spPr>
              <a:xfrm>
                <a:off x="6394310" y="4122474"/>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accent1">
                  <a:lumMod val="50000"/>
                  <a:alpha val="4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72" name="Rectangle 71">
                <a:extLst>
                  <a:ext uri="{FF2B5EF4-FFF2-40B4-BE49-F238E27FC236}">
                    <a16:creationId xmlns:a16="http://schemas.microsoft.com/office/drawing/2014/main" id="{900F87FE-B76D-E955-86F9-2445FFEB3B86}"/>
                  </a:ext>
                </a:extLst>
              </p:cNvPr>
              <p:cNvSpPr/>
              <p:nvPr/>
            </p:nvSpPr>
            <p:spPr>
              <a:xfrm>
                <a:off x="6547030" y="4392112"/>
                <a:ext cx="2968296"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mn-cs"/>
                  </a:rPr>
                  <a:t>Autonomy</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a:ea typeface="+mn-ea"/>
                    <a:cs typeface="+mn-cs"/>
                  </a:rPr>
                  <a:t>Planning, exceptions, </a:t>
                </a:r>
                <a:br>
                  <a:rPr kumimoji="0" lang="en-US" sz="1600" b="0" i="0" u="none" strike="noStrike" kern="1200" cap="none" spc="0" normalizeH="0" baseline="0" noProof="0">
                    <a:ln w="3175">
                      <a:noFill/>
                    </a:ln>
                    <a:solidFill>
                      <a:srgbClr val="FFFFFF"/>
                    </a:solidFill>
                    <a:effectLst/>
                    <a:uLnTx/>
                    <a:uFillTx/>
                    <a:latin typeface="Segoe UI"/>
                    <a:ea typeface="+mn-ea"/>
                    <a:cs typeface="+mn-cs"/>
                  </a:rPr>
                </a:br>
                <a:r>
                  <a:rPr kumimoji="0" lang="en-US" sz="1600" b="0" i="0" u="none" strike="noStrike" kern="1200" cap="none" spc="0" normalizeH="0" baseline="0" noProof="0">
                    <a:ln w="3175">
                      <a:noFill/>
                    </a:ln>
                    <a:solidFill>
                      <a:srgbClr val="FFFFFF"/>
                    </a:solidFill>
                    <a:effectLst/>
                    <a:uLnTx/>
                    <a:uFillTx/>
                    <a:latin typeface="Segoe UI"/>
                    <a:ea typeface="+mn-ea"/>
                    <a:cs typeface="+mn-cs"/>
                  </a:rPr>
                  <a:t>self-learning</a:t>
                </a:r>
              </a:p>
            </p:txBody>
          </p:sp>
        </p:grpSp>
        <p:cxnSp>
          <p:nvCxnSpPr>
            <p:cNvPr id="70" name="Straight Connector 69">
              <a:extLst>
                <a:ext uri="{FF2B5EF4-FFF2-40B4-BE49-F238E27FC236}">
                  <a16:creationId xmlns:a16="http://schemas.microsoft.com/office/drawing/2014/main" id="{56109BAE-E084-80ED-9E76-F3F628E7C2BD}"/>
                </a:ext>
              </a:extLst>
            </p:cNvPr>
            <p:cNvCxnSpPr/>
            <p:nvPr/>
          </p:nvCxnSpPr>
          <p:spPr>
            <a:xfrm>
              <a:off x="6394310" y="4121814"/>
              <a:ext cx="327373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24A39904-2720-CDF9-C7AB-015C9C81EEB7}"/>
              </a:ext>
            </a:extLst>
          </p:cNvPr>
          <p:cNvGrpSpPr/>
          <p:nvPr/>
        </p:nvGrpSpPr>
        <p:grpSpPr>
          <a:xfrm>
            <a:off x="6394310" y="2704714"/>
            <a:ext cx="3273739" cy="1417100"/>
            <a:chOff x="6394310" y="2704714"/>
            <a:chExt cx="3273739" cy="1417100"/>
          </a:xfrm>
        </p:grpSpPr>
        <p:grpSp>
          <p:nvGrpSpPr>
            <p:cNvPr id="74" name="Group 73">
              <a:extLst>
                <a:ext uri="{FF2B5EF4-FFF2-40B4-BE49-F238E27FC236}">
                  <a16:creationId xmlns:a16="http://schemas.microsoft.com/office/drawing/2014/main" id="{A5CB2E93-7AC9-1B69-F578-D0FB8C407A08}"/>
                </a:ext>
              </a:extLst>
            </p:cNvPr>
            <p:cNvGrpSpPr/>
            <p:nvPr/>
          </p:nvGrpSpPr>
          <p:grpSpPr>
            <a:xfrm>
              <a:off x="6394310" y="2705375"/>
              <a:ext cx="3273739" cy="1416439"/>
              <a:chOff x="6394310" y="2705375"/>
              <a:chExt cx="3273739" cy="1416439"/>
            </a:xfrm>
          </p:grpSpPr>
          <p:sp>
            <p:nvSpPr>
              <p:cNvPr id="76" name="Freeform: Shape 75">
                <a:extLst>
                  <a:ext uri="{FF2B5EF4-FFF2-40B4-BE49-F238E27FC236}">
                    <a16:creationId xmlns:a16="http://schemas.microsoft.com/office/drawing/2014/main" id="{5E6C3480-3885-D5E9-9AF6-3D96A85ECF90}"/>
                  </a:ext>
                </a:extLst>
              </p:cNvPr>
              <p:cNvSpPr/>
              <p:nvPr/>
            </p:nvSpPr>
            <p:spPr>
              <a:xfrm>
                <a:off x="6394310" y="2705375"/>
                <a:ext cx="3273739" cy="1416439"/>
              </a:xfrm>
              <a:custGeom>
                <a:avLst/>
                <a:gdLst>
                  <a:gd name="connsiteX0" fmla="*/ 0 w 3273739"/>
                  <a:gd name="connsiteY0" fmla="*/ 0 h 1416439"/>
                  <a:gd name="connsiteX1" fmla="*/ 3273739 w 3273739"/>
                  <a:gd name="connsiteY1" fmla="*/ 0 h 1416439"/>
                  <a:gd name="connsiteX2" fmla="*/ 3273739 w 3273739"/>
                  <a:gd name="connsiteY2" fmla="*/ 1416439 h 1416439"/>
                  <a:gd name="connsiteX3" fmla="*/ 0 w 3273739"/>
                  <a:gd name="connsiteY3" fmla="*/ 1416439 h 1416439"/>
                </a:gdLst>
                <a:ahLst/>
                <a:cxnLst>
                  <a:cxn ang="0">
                    <a:pos x="connsiteX0" y="connsiteY0"/>
                  </a:cxn>
                  <a:cxn ang="0">
                    <a:pos x="connsiteX1" y="connsiteY1"/>
                  </a:cxn>
                  <a:cxn ang="0">
                    <a:pos x="connsiteX2" y="connsiteY2"/>
                  </a:cxn>
                  <a:cxn ang="0">
                    <a:pos x="connsiteX3" y="connsiteY3"/>
                  </a:cxn>
                </a:cxnLst>
                <a:rect l="l" t="t" r="r" b="b"/>
                <a:pathLst>
                  <a:path w="3273739" h="1416439">
                    <a:moveTo>
                      <a:pt x="0" y="0"/>
                    </a:moveTo>
                    <a:lnTo>
                      <a:pt x="3273739" y="0"/>
                    </a:lnTo>
                    <a:lnTo>
                      <a:pt x="3273739" y="1416439"/>
                    </a:lnTo>
                    <a:lnTo>
                      <a:pt x="0" y="1416439"/>
                    </a:lnTo>
                    <a:close/>
                  </a:path>
                </a:pathLst>
              </a:custGeom>
              <a:solidFill>
                <a:schemeClr val="accent1">
                  <a:lumMod val="50000"/>
                  <a:alpha val="4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77" name="Rectangle 76">
                <a:extLst>
                  <a:ext uri="{FF2B5EF4-FFF2-40B4-BE49-F238E27FC236}">
                    <a16:creationId xmlns:a16="http://schemas.microsoft.com/office/drawing/2014/main" id="{F0703BDF-D988-609C-680F-89B745C3C3B8}"/>
                  </a:ext>
                </a:extLst>
              </p:cNvPr>
              <p:cNvSpPr/>
              <p:nvPr/>
            </p:nvSpPr>
            <p:spPr>
              <a:xfrm>
                <a:off x="6458066" y="2975013"/>
                <a:ext cx="3146225" cy="877163"/>
              </a:xfrm>
              <a:prstGeom prst="rect">
                <a:avLst/>
              </a:prstGeom>
              <a:noFill/>
              <a:ln w="63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2000" b="0" i="0" u="none" strike="noStrike" kern="1200" cap="none" spc="0" normalizeH="0" baseline="0" noProof="0">
                    <a:ln w="3175">
                      <a:noFill/>
                    </a:ln>
                    <a:solidFill>
                      <a:srgbClr val="FFFFFF"/>
                    </a:solidFill>
                    <a:effectLst/>
                    <a:uLnTx/>
                    <a:uFillTx/>
                    <a:latin typeface="Segoe UI Semibold"/>
                    <a:ea typeface="+mn-ea"/>
                    <a:cs typeface="+mn-cs"/>
                  </a:rPr>
                  <a:t>Skills</a:t>
                </a:r>
              </a:p>
              <a:p>
                <a:pPr marL="0" marR="0" lvl="0" indent="0" algn="ctr" defTabSz="760067" rtl="0" eaLnBrk="1" fontAlgn="base" latinLnBrk="0" hangingPunct="1">
                  <a:lnSpc>
                    <a:spcPct val="100000"/>
                  </a:lnSpc>
                  <a:spcBef>
                    <a:spcPct val="0"/>
                  </a:spcBef>
                  <a:spcAft>
                    <a:spcPts val="60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a:ea typeface="+mn-ea"/>
                    <a:cs typeface="+mn-cs"/>
                  </a:rPr>
                  <a:t>Actions, capabilities,                       triggers, workflows</a:t>
                </a:r>
              </a:p>
            </p:txBody>
          </p:sp>
        </p:grpSp>
        <p:cxnSp>
          <p:nvCxnSpPr>
            <p:cNvPr id="75" name="Straight Connector 74">
              <a:extLst>
                <a:ext uri="{FF2B5EF4-FFF2-40B4-BE49-F238E27FC236}">
                  <a16:creationId xmlns:a16="http://schemas.microsoft.com/office/drawing/2014/main" id="{BABFFC23-3436-A7C3-D034-AF4CC53751FC}"/>
                </a:ext>
              </a:extLst>
            </p:cNvPr>
            <p:cNvCxnSpPr/>
            <p:nvPr/>
          </p:nvCxnSpPr>
          <p:spPr>
            <a:xfrm>
              <a:off x="6394310" y="2704714"/>
              <a:ext cx="327373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5A67B302-423B-A663-492B-47D863808190}"/>
              </a:ext>
            </a:extLst>
          </p:cNvPr>
          <p:cNvGrpSpPr/>
          <p:nvPr/>
        </p:nvGrpSpPr>
        <p:grpSpPr>
          <a:xfrm>
            <a:off x="3120570" y="5538913"/>
            <a:ext cx="6547478" cy="968420"/>
            <a:chOff x="3120570" y="5538914"/>
            <a:chExt cx="6547478" cy="968420"/>
          </a:xfrm>
        </p:grpSpPr>
        <p:grpSp>
          <p:nvGrpSpPr>
            <p:cNvPr id="79" name="Group 78">
              <a:extLst>
                <a:ext uri="{FF2B5EF4-FFF2-40B4-BE49-F238E27FC236}">
                  <a16:creationId xmlns:a16="http://schemas.microsoft.com/office/drawing/2014/main" id="{8DE6B9A5-8F0C-814B-604C-BA667B12DDC2}"/>
                </a:ext>
              </a:extLst>
            </p:cNvPr>
            <p:cNvGrpSpPr/>
            <p:nvPr/>
          </p:nvGrpSpPr>
          <p:grpSpPr>
            <a:xfrm>
              <a:off x="3120570" y="5538914"/>
              <a:ext cx="6547478" cy="968420"/>
              <a:chOff x="3120570" y="5538914"/>
              <a:chExt cx="6547478" cy="968420"/>
            </a:xfrm>
          </p:grpSpPr>
          <p:sp>
            <p:nvSpPr>
              <p:cNvPr id="81" name="Freeform: Shape 80">
                <a:extLst>
                  <a:ext uri="{FF2B5EF4-FFF2-40B4-BE49-F238E27FC236}">
                    <a16:creationId xmlns:a16="http://schemas.microsoft.com/office/drawing/2014/main" id="{42264AAB-3961-96EA-833B-6CEED124F23A}"/>
                  </a:ext>
                </a:extLst>
              </p:cNvPr>
              <p:cNvSpPr/>
              <p:nvPr/>
            </p:nvSpPr>
            <p:spPr>
              <a:xfrm>
                <a:off x="3120570" y="5538914"/>
                <a:ext cx="6547478" cy="968420"/>
              </a:xfrm>
              <a:custGeom>
                <a:avLst/>
                <a:gdLst>
                  <a:gd name="connsiteX0" fmla="*/ 0 w 6547478"/>
                  <a:gd name="connsiteY0" fmla="*/ 0 h 968420"/>
                  <a:gd name="connsiteX1" fmla="*/ 6547478 w 6547478"/>
                  <a:gd name="connsiteY1" fmla="*/ 0 h 968420"/>
                  <a:gd name="connsiteX2" fmla="*/ 6547478 w 6547478"/>
                  <a:gd name="connsiteY2" fmla="*/ 799379 h 968420"/>
                  <a:gd name="connsiteX3" fmla="*/ 6444235 w 6547478"/>
                  <a:gd name="connsiteY3" fmla="*/ 955137 h 968420"/>
                  <a:gd name="connsiteX4" fmla="*/ 6378441 w 6547478"/>
                  <a:gd name="connsiteY4" fmla="*/ 968420 h 968420"/>
                  <a:gd name="connsiteX5" fmla="*/ 169037 w 6547478"/>
                  <a:gd name="connsiteY5" fmla="*/ 968420 h 968420"/>
                  <a:gd name="connsiteX6" fmla="*/ 103244 w 6547478"/>
                  <a:gd name="connsiteY6" fmla="*/ 955137 h 968420"/>
                  <a:gd name="connsiteX7" fmla="*/ 0 w 6547478"/>
                  <a:gd name="connsiteY7" fmla="*/ 799379 h 968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47478" h="968420">
                    <a:moveTo>
                      <a:pt x="0" y="0"/>
                    </a:moveTo>
                    <a:lnTo>
                      <a:pt x="6547478" y="0"/>
                    </a:lnTo>
                    <a:lnTo>
                      <a:pt x="6547478" y="799379"/>
                    </a:lnTo>
                    <a:cubicBezTo>
                      <a:pt x="6547478" y="869398"/>
                      <a:pt x="6504906" y="929475"/>
                      <a:pt x="6444235" y="955137"/>
                    </a:cubicBezTo>
                    <a:lnTo>
                      <a:pt x="6378441" y="968420"/>
                    </a:lnTo>
                    <a:lnTo>
                      <a:pt x="169037" y="968420"/>
                    </a:lnTo>
                    <a:lnTo>
                      <a:pt x="103244" y="955137"/>
                    </a:lnTo>
                    <a:cubicBezTo>
                      <a:pt x="42572" y="929475"/>
                      <a:pt x="0" y="869398"/>
                      <a:pt x="0" y="799379"/>
                    </a:cubicBezTo>
                    <a:close/>
                  </a:path>
                </a:pathLst>
              </a:custGeom>
              <a:solidFill>
                <a:schemeClr val="accent3">
                  <a:alpha val="2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82" name="Rectangle 81">
                <a:extLst>
                  <a:ext uri="{FF2B5EF4-FFF2-40B4-BE49-F238E27FC236}">
                    <a16:creationId xmlns:a16="http://schemas.microsoft.com/office/drawing/2014/main" id="{77AC66FB-F9F9-41EF-5706-493F097C12BB}"/>
                  </a:ext>
                </a:extLst>
              </p:cNvPr>
              <p:cNvSpPr>
                <a:spLocks/>
              </p:cNvSpPr>
              <p:nvPr/>
            </p:nvSpPr>
            <p:spPr>
              <a:xfrm>
                <a:off x="5160977" y="582306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Foundation models</a:t>
                </a:r>
              </a:p>
            </p:txBody>
          </p:sp>
        </p:grpSp>
        <p:cxnSp>
          <p:nvCxnSpPr>
            <p:cNvPr id="80" name="Straight Connector 79">
              <a:extLst>
                <a:ext uri="{FF2B5EF4-FFF2-40B4-BE49-F238E27FC236}">
                  <a16:creationId xmlns:a16="http://schemas.microsoft.com/office/drawing/2014/main" id="{BFB5BD43-0F9B-8FBD-ADA4-6046DA994E2E}"/>
                </a:ext>
              </a:extLst>
            </p:cNvPr>
            <p:cNvCxnSpPr/>
            <p:nvPr/>
          </p:nvCxnSpPr>
          <p:spPr>
            <a:xfrm>
              <a:off x="3120570" y="5538914"/>
              <a:ext cx="65474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C4F390CD-773A-83B1-E468-1BA1C064A8E8}"/>
              </a:ext>
            </a:extLst>
          </p:cNvPr>
          <p:cNvGrpSpPr/>
          <p:nvPr/>
        </p:nvGrpSpPr>
        <p:grpSpPr>
          <a:xfrm>
            <a:off x="3120569" y="1288275"/>
            <a:ext cx="3273740" cy="4250638"/>
            <a:chOff x="3120569" y="1288275"/>
            <a:chExt cx="3273740" cy="4250638"/>
          </a:xfrm>
        </p:grpSpPr>
        <p:grpSp>
          <p:nvGrpSpPr>
            <p:cNvPr id="84" name="Group 83">
              <a:extLst>
                <a:ext uri="{FF2B5EF4-FFF2-40B4-BE49-F238E27FC236}">
                  <a16:creationId xmlns:a16="http://schemas.microsoft.com/office/drawing/2014/main" id="{A1E75EC5-3267-7BC7-9F83-B7AB17B7296B}"/>
                </a:ext>
              </a:extLst>
            </p:cNvPr>
            <p:cNvGrpSpPr/>
            <p:nvPr/>
          </p:nvGrpSpPr>
          <p:grpSpPr>
            <a:xfrm>
              <a:off x="3120569" y="1288275"/>
              <a:ext cx="3273739" cy="4250638"/>
              <a:chOff x="3120569" y="1288275"/>
              <a:chExt cx="3273739" cy="4250638"/>
            </a:xfrm>
          </p:grpSpPr>
          <p:sp>
            <p:nvSpPr>
              <p:cNvPr id="86" name="Freeform: Shape 85">
                <a:extLst>
                  <a:ext uri="{FF2B5EF4-FFF2-40B4-BE49-F238E27FC236}">
                    <a16:creationId xmlns:a16="http://schemas.microsoft.com/office/drawing/2014/main" id="{B937C71A-329C-910C-95F3-98A49CB50C67}"/>
                  </a:ext>
                </a:extLst>
              </p:cNvPr>
              <p:cNvSpPr>
                <a:spLocks/>
              </p:cNvSpPr>
              <p:nvPr/>
            </p:nvSpPr>
            <p:spPr>
              <a:xfrm>
                <a:off x="3120569" y="1288275"/>
                <a:ext cx="3273739" cy="4250638"/>
              </a:xfrm>
              <a:custGeom>
                <a:avLst/>
                <a:gdLst>
                  <a:gd name="connsiteX0" fmla="*/ 0 w 3273739"/>
                  <a:gd name="connsiteY0" fmla="*/ 0 h 4250638"/>
                  <a:gd name="connsiteX1" fmla="*/ 3273739 w 3273739"/>
                  <a:gd name="connsiteY1" fmla="*/ 0 h 4250638"/>
                  <a:gd name="connsiteX2" fmla="*/ 3273739 w 3273739"/>
                  <a:gd name="connsiteY2" fmla="*/ 4250638 h 4250638"/>
                  <a:gd name="connsiteX3" fmla="*/ 0 w 3273739"/>
                  <a:gd name="connsiteY3" fmla="*/ 4250638 h 4250638"/>
                </a:gdLst>
                <a:ahLst/>
                <a:cxnLst>
                  <a:cxn ang="0">
                    <a:pos x="connsiteX0" y="connsiteY0"/>
                  </a:cxn>
                  <a:cxn ang="0">
                    <a:pos x="connsiteX1" y="connsiteY1"/>
                  </a:cxn>
                  <a:cxn ang="0">
                    <a:pos x="connsiteX2" y="connsiteY2"/>
                  </a:cxn>
                  <a:cxn ang="0">
                    <a:pos x="connsiteX3" y="connsiteY3"/>
                  </a:cxn>
                </a:cxnLst>
                <a:rect l="l" t="t" r="r" b="b"/>
                <a:pathLst>
                  <a:path w="3273739" h="4250638">
                    <a:moveTo>
                      <a:pt x="0" y="0"/>
                    </a:moveTo>
                    <a:lnTo>
                      <a:pt x="3273739" y="0"/>
                    </a:lnTo>
                    <a:lnTo>
                      <a:pt x="3273739" y="4250638"/>
                    </a:lnTo>
                    <a:lnTo>
                      <a:pt x="0" y="4250638"/>
                    </a:lnTo>
                    <a:close/>
                  </a:path>
                </a:pathLst>
              </a:custGeom>
              <a:solidFill>
                <a:schemeClr val="accent3">
                  <a:alpha val="2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87" name="Rectangle 86">
                <a:extLst>
                  <a:ext uri="{FF2B5EF4-FFF2-40B4-BE49-F238E27FC236}">
                    <a16:creationId xmlns:a16="http://schemas.microsoft.com/office/drawing/2014/main" id="{806BDD52-6C45-9ADE-F307-52150C5B4B8F}"/>
                  </a:ext>
                </a:extLst>
              </p:cNvPr>
              <p:cNvSpPr>
                <a:spLocks/>
              </p:cNvSpPr>
              <p:nvPr/>
            </p:nvSpPr>
            <p:spPr>
              <a:xfrm>
                <a:off x="3524107" y="3213539"/>
                <a:ext cx="2466664"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Orchestrator</a:t>
                </a:r>
              </a:p>
            </p:txBody>
          </p:sp>
        </p:grpSp>
        <p:cxnSp>
          <p:nvCxnSpPr>
            <p:cNvPr id="85" name="Straight Connector 84">
              <a:extLst>
                <a:ext uri="{FF2B5EF4-FFF2-40B4-BE49-F238E27FC236}">
                  <a16:creationId xmlns:a16="http://schemas.microsoft.com/office/drawing/2014/main" id="{FDA1A642-1EC0-B158-B559-914441CA5A0B}"/>
                </a:ext>
              </a:extLst>
            </p:cNvPr>
            <p:cNvCxnSpPr>
              <a:cxnSpLocks/>
            </p:cNvCxnSpPr>
            <p:nvPr/>
          </p:nvCxnSpPr>
          <p:spPr>
            <a:xfrm>
              <a:off x="6394309" y="1288275"/>
              <a:ext cx="0" cy="425063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88" name="Group 87">
            <a:extLst>
              <a:ext uri="{FF2B5EF4-FFF2-40B4-BE49-F238E27FC236}">
                <a16:creationId xmlns:a16="http://schemas.microsoft.com/office/drawing/2014/main" id="{BDB3E4A4-4639-0A03-A10E-3E3F9CB088A9}"/>
              </a:ext>
            </a:extLst>
          </p:cNvPr>
          <p:cNvGrpSpPr/>
          <p:nvPr/>
        </p:nvGrpSpPr>
        <p:grpSpPr>
          <a:xfrm>
            <a:off x="3120570" y="319856"/>
            <a:ext cx="6547478" cy="968419"/>
            <a:chOff x="3120570" y="319856"/>
            <a:chExt cx="6547478" cy="968419"/>
          </a:xfrm>
        </p:grpSpPr>
        <p:grpSp>
          <p:nvGrpSpPr>
            <p:cNvPr id="89" name="Group 88">
              <a:extLst>
                <a:ext uri="{FF2B5EF4-FFF2-40B4-BE49-F238E27FC236}">
                  <a16:creationId xmlns:a16="http://schemas.microsoft.com/office/drawing/2014/main" id="{8E4E9FAF-97FF-74DB-9825-707FBF0FBF63}"/>
                </a:ext>
              </a:extLst>
            </p:cNvPr>
            <p:cNvGrpSpPr/>
            <p:nvPr/>
          </p:nvGrpSpPr>
          <p:grpSpPr>
            <a:xfrm>
              <a:off x="3120570" y="319856"/>
              <a:ext cx="6547478" cy="968419"/>
              <a:chOff x="3120570" y="319856"/>
              <a:chExt cx="6547478" cy="968419"/>
            </a:xfrm>
          </p:grpSpPr>
          <p:sp>
            <p:nvSpPr>
              <p:cNvPr id="91" name="Freeform: Shape 90">
                <a:extLst>
                  <a:ext uri="{FF2B5EF4-FFF2-40B4-BE49-F238E27FC236}">
                    <a16:creationId xmlns:a16="http://schemas.microsoft.com/office/drawing/2014/main" id="{809B209F-9E90-09EB-253C-6DFAD2E31A2A}"/>
                  </a:ext>
                </a:extLst>
              </p:cNvPr>
              <p:cNvSpPr/>
              <p:nvPr/>
            </p:nvSpPr>
            <p:spPr>
              <a:xfrm>
                <a:off x="3120570" y="319856"/>
                <a:ext cx="6547478" cy="968419"/>
              </a:xfrm>
              <a:custGeom>
                <a:avLst/>
                <a:gdLst>
                  <a:gd name="connsiteX0" fmla="*/ 169042 w 6547478"/>
                  <a:gd name="connsiteY0" fmla="*/ 0 h 968419"/>
                  <a:gd name="connsiteX1" fmla="*/ 6378436 w 6547478"/>
                  <a:gd name="connsiteY1" fmla="*/ 0 h 968419"/>
                  <a:gd name="connsiteX2" fmla="*/ 6547478 w 6547478"/>
                  <a:gd name="connsiteY2" fmla="*/ 169042 h 968419"/>
                  <a:gd name="connsiteX3" fmla="*/ 6547478 w 6547478"/>
                  <a:gd name="connsiteY3" fmla="*/ 968419 h 968419"/>
                  <a:gd name="connsiteX4" fmla="*/ 0 w 6547478"/>
                  <a:gd name="connsiteY4" fmla="*/ 968419 h 968419"/>
                  <a:gd name="connsiteX5" fmla="*/ 0 w 6547478"/>
                  <a:gd name="connsiteY5" fmla="*/ 169042 h 968419"/>
                  <a:gd name="connsiteX6" fmla="*/ 169042 w 6547478"/>
                  <a:gd name="connsiteY6" fmla="*/ 0 h 968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47478" h="968419">
                    <a:moveTo>
                      <a:pt x="169042" y="0"/>
                    </a:moveTo>
                    <a:lnTo>
                      <a:pt x="6378436" y="0"/>
                    </a:lnTo>
                    <a:cubicBezTo>
                      <a:pt x="6471795" y="0"/>
                      <a:pt x="6547478" y="75683"/>
                      <a:pt x="6547478" y="169042"/>
                    </a:cubicBezTo>
                    <a:lnTo>
                      <a:pt x="6547478" y="968419"/>
                    </a:lnTo>
                    <a:lnTo>
                      <a:pt x="0" y="968419"/>
                    </a:lnTo>
                    <a:lnTo>
                      <a:pt x="0" y="169042"/>
                    </a:lnTo>
                    <a:cubicBezTo>
                      <a:pt x="0" y="75683"/>
                      <a:pt x="75683" y="0"/>
                      <a:pt x="169042" y="0"/>
                    </a:cubicBezTo>
                    <a:close/>
                  </a:path>
                </a:pathLst>
              </a:custGeom>
              <a:solidFill>
                <a:schemeClr val="accent3">
                  <a:alpha val="20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92" name="Rectangle 91">
                <a:extLst>
                  <a:ext uri="{FF2B5EF4-FFF2-40B4-BE49-F238E27FC236}">
                    <a16:creationId xmlns:a16="http://schemas.microsoft.com/office/drawing/2014/main" id="{BACDA070-5749-6045-FF00-F9B7615CF170}"/>
                  </a:ext>
                </a:extLst>
              </p:cNvPr>
              <p:cNvSpPr>
                <a:spLocks/>
              </p:cNvSpPr>
              <p:nvPr/>
            </p:nvSpPr>
            <p:spPr>
              <a:xfrm>
                <a:off x="4736086" y="604012"/>
                <a:ext cx="3316446" cy="400110"/>
              </a:xfrm>
              <a:prstGeom prst="rect">
                <a:avLst/>
              </a:prstGeom>
              <a:no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User experience </a:t>
                </a:r>
                <a:r>
                  <a:rPr kumimoji="0" lang="en-US" sz="2000" b="0" i="0" u="none" strike="noStrike" kern="1200" cap="none" spc="0" normalizeH="0" baseline="0" noProof="0">
                    <a:ln>
                      <a:noFill/>
                    </a:ln>
                    <a:solidFill>
                      <a:srgbClr val="FFFFFF"/>
                    </a:solidFill>
                    <a:effectLst/>
                    <a:uLnTx/>
                    <a:uFillTx/>
                    <a:latin typeface="Segoe UI"/>
                    <a:ea typeface="+mn-ea"/>
                    <a:cs typeface="+mn-cs"/>
                  </a:rPr>
                  <a:t>(optional)</a:t>
                </a:r>
              </a:p>
            </p:txBody>
          </p:sp>
        </p:grpSp>
        <p:cxnSp>
          <p:nvCxnSpPr>
            <p:cNvPr id="90" name="Straight Connector 89">
              <a:extLst>
                <a:ext uri="{FF2B5EF4-FFF2-40B4-BE49-F238E27FC236}">
                  <a16:creationId xmlns:a16="http://schemas.microsoft.com/office/drawing/2014/main" id="{70177C64-F5B5-09B2-F3CE-70F994B8658C}"/>
                </a:ext>
              </a:extLst>
            </p:cNvPr>
            <p:cNvCxnSpPr/>
            <p:nvPr/>
          </p:nvCxnSpPr>
          <p:spPr>
            <a:xfrm>
              <a:off x="3120570" y="1288275"/>
              <a:ext cx="65474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93" name="Rectangle: Rounded Corners 92">
            <a:extLst>
              <a:ext uri="{FF2B5EF4-FFF2-40B4-BE49-F238E27FC236}">
                <a16:creationId xmlns:a16="http://schemas.microsoft.com/office/drawing/2014/main" id="{518FE06A-A256-1F0D-2BEA-EF1174752CF7}"/>
              </a:ext>
            </a:extLst>
          </p:cNvPr>
          <p:cNvSpPr/>
          <p:nvPr/>
        </p:nvSpPr>
        <p:spPr bwMode="auto">
          <a:xfrm>
            <a:off x="3120570" y="319856"/>
            <a:ext cx="6547478" cy="6187479"/>
          </a:xfrm>
          <a:prstGeom prst="roundRect">
            <a:avLst>
              <a:gd name="adj" fmla="val 2732"/>
            </a:avLst>
          </a:prstGeom>
          <a:noFill/>
          <a:ln w="41275" cap="flat" cmpd="sng" algn="ctr">
            <a:gradFill flip="none" rotWithShape="1">
              <a:gsLst>
                <a:gs pos="0">
                  <a:srgbClr val="FF5C39"/>
                </a:gs>
                <a:gs pos="26000">
                  <a:srgbClr val="F4364C"/>
                </a:gs>
                <a:gs pos="50000">
                  <a:srgbClr val="C03BC4"/>
                </a:gs>
                <a:gs pos="100000">
                  <a:schemeClr val="accent6"/>
                </a:gs>
                <a:gs pos="77000">
                  <a:srgbClr val="0078D4"/>
                </a:gs>
              </a:gsLst>
              <a:path path="circle">
                <a:fillToRect r="100000" b="100000"/>
              </a:path>
              <a:tileRect l="-100000" t="-100000"/>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cxnSp>
        <p:nvCxnSpPr>
          <p:cNvPr id="94" name="Straight Arrow Connector 93">
            <a:extLst>
              <a:ext uri="{FF2B5EF4-FFF2-40B4-BE49-F238E27FC236}">
                <a16:creationId xmlns:a16="http://schemas.microsoft.com/office/drawing/2014/main" id="{915B0E5D-B5E1-61D0-274A-8DE3EE46A4CE}"/>
              </a:ext>
            </a:extLst>
          </p:cNvPr>
          <p:cNvCxnSpPr>
            <a:cxnSpLocks/>
          </p:cNvCxnSpPr>
          <p:nvPr/>
        </p:nvCxnSpPr>
        <p:spPr>
          <a:xfrm rot="5400000">
            <a:off x="6394309" y="1834570"/>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A4D302EB-EB9F-8CC9-9EFA-740678CABB99}"/>
              </a:ext>
            </a:extLst>
          </p:cNvPr>
          <p:cNvCxnSpPr>
            <a:cxnSpLocks/>
          </p:cNvCxnSpPr>
          <p:nvPr/>
        </p:nvCxnSpPr>
        <p:spPr>
          <a:xfrm rot="5400000">
            <a:off x="6394309" y="325166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63EDC936-42EE-2B16-4D9B-C25F3222762D}"/>
              </a:ext>
            </a:extLst>
          </p:cNvPr>
          <p:cNvCxnSpPr>
            <a:cxnSpLocks/>
          </p:cNvCxnSpPr>
          <p:nvPr/>
        </p:nvCxnSpPr>
        <p:spPr>
          <a:xfrm rot="5400000">
            <a:off x="6394309" y="466876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BD900A62-C224-6E3A-FF54-359C037815AA}"/>
              </a:ext>
            </a:extLst>
          </p:cNvPr>
          <p:cNvCxnSpPr>
            <a:cxnSpLocks/>
          </p:cNvCxnSpPr>
          <p:nvPr/>
        </p:nvCxnSpPr>
        <p:spPr>
          <a:xfrm>
            <a:off x="8031179" y="537698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605465F-3F80-720C-22B8-53A190E99946}"/>
              </a:ext>
            </a:extLst>
          </p:cNvPr>
          <p:cNvCxnSpPr>
            <a:cxnSpLocks/>
          </p:cNvCxnSpPr>
          <p:nvPr/>
        </p:nvCxnSpPr>
        <p:spPr>
          <a:xfrm>
            <a:off x="4757438" y="1126350"/>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FB79EF86-A7AB-C556-7B9B-EB0E4C8B281B}"/>
              </a:ext>
            </a:extLst>
          </p:cNvPr>
          <p:cNvCxnSpPr>
            <a:cxnSpLocks/>
          </p:cNvCxnSpPr>
          <p:nvPr/>
        </p:nvCxnSpPr>
        <p:spPr>
          <a:xfrm>
            <a:off x="4757438" y="5376989"/>
            <a:ext cx="0" cy="32385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grpSp>
        <p:nvGrpSpPr>
          <p:cNvPr id="100" name="Group 99">
            <a:extLst>
              <a:ext uri="{FF2B5EF4-FFF2-40B4-BE49-F238E27FC236}">
                <a16:creationId xmlns:a16="http://schemas.microsoft.com/office/drawing/2014/main" id="{CB1BD7B1-3A83-9A0A-6F05-6D130ACC9BB8}"/>
              </a:ext>
            </a:extLst>
          </p:cNvPr>
          <p:cNvGrpSpPr/>
          <p:nvPr/>
        </p:nvGrpSpPr>
        <p:grpSpPr>
          <a:xfrm>
            <a:off x="10038180" y="1436260"/>
            <a:ext cx="1804479" cy="4109440"/>
            <a:chOff x="10038180" y="1436260"/>
            <a:chExt cx="1804479" cy="4109440"/>
          </a:xfrm>
        </p:grpSpPr>
        <p:sp>
          <p:nvSpPr>
            <p:cNvPr id="101" name="Rectangle: Rounded Corners 100">
              <a:extLst>
                <a:ext uri="{FF2B5EF4-FFF2-40B4-BE49-F238E27FC236}">
                  <a16:creationId xmlns:a16="http://schemas.microsoft.com/office/drawing/2014/main" id="{39897F52-FEB3-FAA2-DAC6-A327632094B4}"/>
                </a:ext>
              </a:extLst>
            </p:cNvPr>
            <p:cNvSpPr/>
            <p:nvPr/>
          </p:nvSpPr>
          <p:spPr>
            <a:xfrm>
              <a:off x="10038180" y="1436260"/>
              <a:ext cx="1804479" cy="4109440"/>
            </a:xfrm>
            <a:prstGeom prst="roundRect">
              <a:avLst>
                <a:gd name="adj" fmla="val 10057"/>
              </a:avLst>
            </a:prstGeom>
            <a:solidFill>
              <a:schemeClr val="bg1">
                <a:lumMod val="95000"/>
                <a:alpha val="38000"/>
              </a:schemeClr>
            </a:solidFill>
            <a:ln w="9525" cap="flat" cmpd="sng" algn="ctr">
              <a:solidFill>
                <a:schemeClr val="tx1">
                  <a:lumMod val="50000"/>
                  <a:lumOff val="50000"/>
                </a:schemeClr>
              </a:soli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grpSp>
          <p:nvGrpSpPr>
            <p:cNvPr id="102" name="Group 101">
              <a:extLst>
                <a:ext uri="{FF2B5EF4-FFF2-40B4-BE49-F238E27FC236}">
                  <a16:creationId xmlns:a16="http://schemas.microsoft.com/office/drawing/2014/main" id="{ED294A38-8D22-9F17-2677-5EB3162DC1F8}"/>
                </a:ext>
              </a:extLst>
            </p:cNvPr>
            <p:cNvGrpSpPr/>
            <p:nvPr/>
          </p:nvGrpSpPr>
          <p:grpSpPr>
            <a:xfrm>
              <a:off x="10395074" y="2088940"/>
              <a:ext cx="1094325" cy="3217834"/>
              <a:chOff x="10395074" y="2088940"/>
              <a:chExt cx="1094325" cy="3217834"/>
            </a:xfrm>
          </p:grpSpPr>
          <p:sp>
            <p:nvSpPr>
              <p:cNvPr id="104" name="Rectangle: Rounded Corners 103">
                <a:extLst>
                  <a:ext uri="{FF2B5EF4-FFF2-40B4-BE49-F238E27FC236}">
                    <a16:creationId xmlns:a16="http://schemas.microsoft.com/office/drawing/2014/main" id="{2B04E10B-5726-5ED9-B1B4-65AEF3568CDE}"/>
                  </a:ext>
                </a:extLst>
              </p:cNvPr>
              <p:cNvSpPr/>
              <p:nvPr/>
            </p:nvSpPr>
            <p:spPr bwMode="auto">
              <a:xfrm>
                <a:off x="10398709" y="2088940"/>
                <a:ext cx="1090690" cy="895375"/>
              </a:xfrm>
              <a:prstGeom prst="roundRect">
                <a:avLst>
                  <a:gd name="adj" fmla="val 7222"/>
                </a:avLst>
              </a:prstGeom>
              <a:noFill/>
              <a:ln w="12700" cap="flat" cmpd="sng" algn="ctr">
                <a:gradFill flip="none" rotWithShape="1">
                  <a:gsLst>
                    <a:gs pos="100000">
                      <a:schemeClr val="accent3"/>
                    </a:gs>
                    <a:gs pos="0">
                      <a:schemeClr val="accent1"/>
                    </a:gs>
                  </a:gsLst>
                  <a:lin ang="0" scaled="1"/>
                  <a:tileRect/>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05" name="Rectangle: Rounded Corners 104">
                <a:extLst>
                  <a:ext uri="{FF2B5EF4-FFF2-40B4-BE49-F238E27FC236}">
                    <a16:creationId xmlns:a16="http://schemas.microsoft.com/office/drawing/2014/main" id="{5455424C-FCFE-0D6E-C75A-D2E32AD28DB9}"/>
                  </a:ext>
                </a:extLst>
              </p:cNvPr>
              <p:cNvSpPr/>
              <p:nvPr/>
            </p:nvSpPr>
            <p:spPr>
              <a:xfrm>
                <a:off x="10492147" y="2143629"/>
                <a:ext cx="90550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06" name="Rectangle: Rounded Corners 105">
                <a:extLst>
                  <a:ext uri="{FF2B5EF4-FFF2-40B4-BE49-F238E27FC236}">
                    <a16:creationId xmlns:a16="http://schemas.microsoft.com/office/drawing/2014/main" id="{17EB2AF8-F8D4-015A-9E94-4F6ED88DC18B}"/>
                  </a:ext>
                </a:extLst>
              </p:cNvPr>
              <p:cNvSpPr/>
              <p:nvPr/>
            </p:nvSpPr>
            <p:spPr>
              <a:xfrm>
                <a:off x="10489020" y="2307446"/>
                <a:ext cx="267488" cy="461591"/>
              </a:xfrm>
              <a:prstGeom prst="roundRect">
                <a:avLst>
                  <a:gd name="adj" fmla="val 12394"/>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07" name="Rectangle: Rounded Corners 106">
                <a:extLst>
                  <a:ext uri="{FF2B5EF4-FFF2-40B4-BE49-F238E27FC236}">
                    <a16:creationId xmlns:a16="http://schemas.microsoft.com/office/drawing/2014/main" id="{36B75D45-66B3-3B2B-DBF9-0322BDBB8766}"/>
                  </a:ext>
                </a:extLst>
              </p:cNvPr>
              <p:cNvSpPr/>
              <p:nvPr/>
            </p:nvSpPr>
            <p:spPr>
              <a:xfrm>
                <a:off x="10481870" y="2831279"/>
                <a:ext cx="93993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08" name="Rectangle: Rounded Corners 107">
                <a:extLst>
                  <a:ext uri="{FF2B5EF4-FFF2-40B4-BE49-F238E27FC236}">
                    <a16:creationId xmlns:a16="http://schemas.microsoft.com/office/drawing/2014/main" id="{E0713823-A08B-3C30-33DE-2B2AABA73188}"/>
                  </a:ext>
                </a:extLst>
              </p:cNvPr>
              <p:cNvSpPr/>
              <p:nvPr/>
            </p:nvSpPr>
            <p:spPr>
              <a:xfrm>
                <a:off x="10846820" y="2325717"/>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09" name="Rectangle: Rounded Corners 108">
                <a:extLst>
                  <a:ext uri="{FF2B5EF4-FFF2-40B4-BE49-F238E27FC236}">
                    <a16:creationId xmlns:a16="http://schemas.microsoft.com/office/drawing/2014/main" id="{4733BA14-A98B-1070-21C7-56C6AAA73730}"/>
                  </a:ext>
                </a:extLst>
              </p:cNvPr>
              <p:cNvSpPr/>
              <p:nvPr/>
            </p:nvSpPr>
            <p:spPr>
              <a:xfrm>
                <a:off x="10846820" y="2488895"/>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10" name="Rectangle: Rounded Corners 109">
                <a:extLst>
                  <a:ext uri="{FF2B5EF4-FFF2-40B4-BE49-F238E27FC236}">
                    <a16:creationId xmlns:a16="http://schemas.microsoft.com/office/drawing/2014/main" id="{9AD22467-9926-30CA-18CD-22AB657FFDE9}"/>
                  </a:ext>
                </a:extLst>
              </p:cNvPr>
              <p:cNvSpPr/>
              <p:nvPr/>
            </p:nvSpPr>
            <p:spPr>
              <a:xfrm>
                <a:off x="10846820" y="2649191"/>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11" name="Rectangle: Rounded Corners 110">
                <a:extLst>
                  <a:ext uri="{FF2B5EF4-FFF2-40B4-BE49-F238E27FC236}">
                    <a16:creationId xmlns:a16="http://schemas.microsoft.com/office/drawing/2014/main" id="{38DA38AF-09C9-DE3F-8613-B9931BF91A1A}"/>
                  </a:ext>
                </a:extLst>
              </p:cNvPr>
              <p:cNvSpPr/>
              <p:nvPr/>
            </p:nvSpPr>
            <p:spPr bwMode="auto">
              <a:xfrm>
                <a:off x="10395074" y="3250169"/>
                <a:ext cx="1090690" cy="895375"/>
              </a:xfrm>
              <a:prstGeom prst="roundRect">
                <a:avLst>
                  <a:gd name="adj" fmla="val 7222"/>
                </a:avLst>
              </a:prstGeom>
              <a:noFill/>
              <a:ln w="12700" cap="flat" cmpd="sng" algn="ctr">
                <a:gradFill flip="none" rotWithShape="1">
                  <a:gsLst>
                    <a:gs pos="100000">
                      <a:schemeClr val="accent3"/>
                    </a:gs>
                    <a:gs pos="0">
                      <a:schemeClr val="accent1"/>
                    </a:gs>
                  </a:gsLst>
                  <a:lin ang="0" scaled="1"/>
                  <a:tileRect/>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12" name="Rectangle: Rounded Corners 111">
                <a:extLst>
                  <a:ext uri="{FF2B5EF4-FFF2-40B4-BE49-F238E27FC236}">
                    <a16:creationId xmlns:a16="http://schemas.microsoft.com/office/drawing/2014/main" id="{5C87AF1F-7462-3890-E3FF-3D5FBB11141B}"/>
                  </a:ext>
                </a:extLst>
              </p:cNvPr>
              <p:cNvSpPr/>
              <p:nvPr/>
            </p:nvSpPr>
            <p:spPr>
              <a:xfrm>
                <a:off x="10488512" y="3304858"/>
                <a:ext cx="90550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13" name="Rectangle: Rounded Corners 112">
                <a:extLst>
                  <a:ext uri="{FF2B5EF4-FFF2-40B4-BE49-F238E27FC236}">
                    <a16:creationId xmlns:a16="http://schemas.microsoft.com/office/drawing/2014/main" id="{A70EBD5F-13C6-2705-2869-39516FEF7A2A}"/>
                  </a:ext>
                </a:extLst>
              </p:cNvPr>
              <p:cNvSpPr/>
              <p:nvPr/>
            </p:nvSpPr>
            <p:spPr>
              <a:xfrm>
                <a:off x="10485385" y="3468675"/>
                <a:ext cx="267488" cy="461591"/>
              </a:xfrm>
              <a:prstGeom prst="roundRect">
                <a:avLst>
                  <a:gd name="adj" fmla="val 12394"/>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14" name="Rectangle: Rounded Corners 113">
                <a:extLst>
                  <a:ext uri="{FF2B5EF4-FFF2-40B4-BE49-F238E27FC236}">
                    <a16:creationId xmlns:a16="http://schemas.microsoft.com/office/drawing/2014/main" id="{290D4674-BE37-8B5F-B8C6-CD1588BF5352}"/>
                  </a:ext>
                </a:extLst>
              </p:cNvPr>
              <p:cNvSpPr/>
              <p:nvPr/>
            </p:nvSpPr>
            <p:spPr>
              <a:xfrm>
                <a:off x="10478235" y="3992508"/>
                <a:ext cx="93993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15" name="Rectangle: Rounded Corners 114">
                <a:extLst>
                  <a:ext uri="{FF2B5EF4-FFF2-40B4-BE49-F238E27FC236}">
                    <a16:creationId xmlns:a16="http://schemas.microsoft.com/office/drawing/2014/main" id="{28D572D7-2D15-C8CF-B859-DDC4EC9F7C50}"/>
                  </a:ext>
                </a:extLst>
              </p:cNvPr>
              <p:cNvSpPr/>
              <p:nvPr/>
            </p:nvSpPr>
            <p:spPr>
              <a:xfrm>
                <a:off x="10843185" y="3486946"/>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16" name="Rectangle: Rounded Corners 115">
                <a:extLst>
                  <a:ext uri="{FF2B5EF4-FFF2-40B4-BE49-F238E27FC236}">
                    <a16:creationId xmlns:a16="http://schemas.microsoft.com/office/drawing/2014/main" id="{4DE9C249-6DBA-A0D8-C1A9-F3696786B443}"/>
                  </a:ext>
                </a:extLst>
              </p:cNvPr>
              <p:cNvSpPr/>
              <p:nvPr/>
            </p:nvSpPr>
            <p:spPr>
              <a:xfrm>
                <a:off x="10843185" y="3650124"/>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17" name="Rectangle: Rounded Corners 116">
                <a:extLst>
                  <a:ext uri="{FF2B5EF4-FFF2-40B4-BE49-F238E27FC236}">
                    <a16:creationId xmlns:a16="http://schemas.microsoft.com/office/drawing/2014/main" id="{C83A8159-6932-BCA7-8D40-6261BEE8F6A4}"/>
                  </a:ext>
                </a:extLst>
              </p:cNvPr>
              <p:cNvSpPr/>
              <p:nvPr/>
            </p:nvSpPr>
            <p:spPr>
              <a:xfrm>
                <a:off x="10843185" y="3810420"/>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18" name="Rectangle: Rounded Corners 117">
                <a:extLst>
                  <a:ext uri="{FF2B5EF4-FFF2-40B4-BE49-F238E27FC236}">
                    <a16:creationId xmlns:a16="http://schemas.microsoft.com/office/drawing/2014/main" id="{904586D0-430D-37C2-BFB1-18ECE767DCBD}"/>
                  </a:ext>
                </a:extLst>
              </p:cNvPr>
              <p:cNvSpPr/>
              <p:nvPr/>
            </p:nvSpPr>
            <p:spPr bwMode="auto">
              <a:xfrm>
                <a:off x="10395074" y="4411399"/>
                <a:ext cx="1090690" cy="895375"/>
              </a:xfrm>
              <a:prstGeom prst="roundRect">
                <a:avLst>
                  <a:gd name="adj" fmla="val 7222"/>
                </a:avLst>
              </a:prstGeom>
              <a:noFill/>
              <a:ln w="12700" cap="flat" cmpd="sng" algn="ctr">
                <a:gradFill flip="none" rotWithShape="1">
                  <a:gsLst>
                    <a:gs pos="100000">
                      <a:schemeClr val="accent3"/>
                    </a:gs>
                    <a:gs pos="0">
                      <a:schemeClr val="accent1"/>
                    </a:gs>
                  </a:gsLst>
                  <a:lin ang="0" scaled="1"/>
                  <a:tileRect/>
                </a:gradFill>
                <a:prstDash val="solid"/>
                <a:miter lim="800000"/>
              </a:ln>
              <a:effectLst/>
            </p:spPr>
            <p:txBody>
              <a:bodyPr lIns="288000" tIns="171450" bIns="171450"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119" name="Rectangle: Rounded Corners 118">
                <a:extLst>
                  <a:ext uri="{FF2B5EF4-FFF2-40B4-BE49-F238E27FC236}">
                    <a16:creationId xmlns:a16="http://schemas.microsoft.com/office/drawing/2014/main" id="{69DC1671-5016-CC7D-0A01-E2770619013B}"/>
                  </a:ext>
                </a:extLst>
              </p:cNvPr>
              <p:cNvSpPr/>
              <p:nvPr/>
            </p:nvSpPr>
            <p:spPr>
              <a:xfrm>
                <a:off x="10488512" y="4466088"/>
                <a:ext cx="90550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20" name="Rectangle: Rounded Corners 119">
                <a:extLst>
                  <a:ext uri="{FF2B5EF4-FFF2-40B4-BE49-F238E27FC236}">
                    <a16:creationId xmlns:a16="http://schemas.microsoft.com/office/drawing/2014/main" id="{A881B31B-A077-227E-29C8-A9912BD8C9AD}"/>
                  </a:ext>
                </a:extLst>
              </p:cNvPr>
              <p:cNvSpPr/>
              <p:nvPr/>
            </p:nvSpPr>
            <p:spPr>
              <a:xfrm>
                <a:off x="10485385" y="4629905"/>
                <a:ext cx="267488" cy="461591"/>
              </a:xfrm>
              <a:prstGeom prst="roundRect">
                <a:avLst>
                  <a:gd name="adj" fmla="val 12394"/>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8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21" name="Rectangle: Rounded Corners 120">
                <a:extLst>
                  <a:ext uri="{FF2B5EF4-FFF2-40B4-BE49-F238E27FC236}">
                    <a16:creationId xmlns:a16="http://schemas.microsoft.com/office/drawing/2014/main" id="{B9EED616-91B7-4805-127B-200DA1CDBA76}"/>
                  </a:ext>
                </a:extLst>
              </p:cNvPr>
              <p:cNvSpPr/>
              <p:nvPr/>
            </p:nvSpPr>
            <p:spPr>
              <a:xfrm>
                <a:off x="10478235" y="5153738"/>
                <a:ext cx="939934" cy="98692"/>
              </a:xfrm>
              <a:prstGeom prst="roundRect">
                <a:avLst/>
              </a:prstGeom>
              <a:noFill/>
              <a:ln w="12700" cap="rnd">
                <a:solidFill>
                  <a:srgbClr val="0074CC"/>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2000" b="0" i="0" u="none" strike="noStrike" kern="1200" cap="none" spc="0" normalizeH="0" baseline="0" noProof="0">
                  <a:ln w="3175">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22" name="Rectangle: Rounded Corners 121">
                <a:extLst>
                  <a:ext uri="{FF2B5EF4-FFF2-40B4-BE49-F238E27FC236}">
                    <a16:creationId xmlns:a16="http://schemas.microsoft.com/office/drawing/2014/main" id="{FAB80C6F-AF3B-A0C8-AA6D-B4A38D367B36}"/>
                  </a:ext>
                </a:extLst>
              </p:cNvPr>
              <p:cNvSpPr/>
              <p:nvPr/>
            </p:nvSpPr>
            <p:spPr>
              <a:xfrm>
                <a:off x="10843185" y="4648176"/>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23" name="Rectangle: Rounded Corners 122">
                <a:extLst>
                  <a:ext uri="{FF2B5EF4-FFF2-40B4-BE49-F238E27FC236}">
                    <a16:creationId xmlns:a16="http://schemas.microsoft.com/office/drawing/2014/main" id="{9B127A91-9306-6F7B-A069-7F6C7CA69B39}"/>
                  </a:ext>
                </a:extLst>
              </p:cNvPr>
              <p:cNvSpPr/>
              <p:nvPr/>
            </p:nvSpPr>
            <p:spPr>
              <a:xfrm>
                <a:off x="10843185" y="4811354"/>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24" name="Rectangle: Rounded Corners 123">
                <a:extLst>
                  <a:ext uri="{FF2B5EF4-FFF2-40B4-BE49-F238E27FC236}">
                    <a16:creationId xmlns:a16="http://schemas.microsoft.com/office/drawing/2014/main" id="{C63F5E35-2726-3A6C-341B-22363378B679}"/>
                  </a:ext>
                </a:extLst>
              </p:cNvPr>
              <p:cNvSpPr/>
              <p:nvPr/>
            </p:nvSpPr>
            <p:spPr>
              <a:xfrm>
                <a:off x="10843185" y="4971650"/>
                <a:ext cx="550832" cy="98692"/>
              </a:xfrm>
              <a:prstGeom prst="roundRect">
                <a:avLst>
                  <a:gd name="adj" fmla="val 10024"/>
                </a:avLst>
              </a:prstGeom>
              <a:noFill/>
              <a:ln w="12700" cap="rnd">
                <a:solidFill>
                  <a:srgbClr val="595CCD"/>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endParaRPr kumimoji="0" lang="en-US" sz="1400" b="0" i="0" u="none" strike="noStrike" kern="1200" cap="none" spc="0" normalizeH="0" baseline="0" noProof="0">
                  <a:ln w="3175">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grpSp>
        <p:sp>
          <p:nvSpPr>
            <p:cNvPr id="103" name="TextBox 102">
              <a:extLst>
                <a:ext uri="{FF2B5EF4-FFF2-40B4-BE49-F238E27FC236}">
                  <a16:creationId xmlns:a16="http://schemas.microsoft.com/office/drawing/2014/main" id="{D5257973-E919-1EEC-990D-F085BA66459B}"/>
                </a:ext>
              </a:extLst>
            </p:cNvPr>
            <p:cNvSpPr txBox="1"/>
            <p:nvPr/>
          </p:nvSpPr>
          <p:spPr>
            <a:xfrm>
              <a:off x="10614208" y="1596842"/>
              <a:ext cx="652422" cy="246221"/>
            </a:xfrm>
            <a:prstGeom prst="rect">
              <a:avLst/>
            </a:prstGeom>
            <a:noFill/>
          </p:spPr>
          <p:txBody>
            <a:bodyPr wrap="none" lIns="0" tIns="0" rIns="0" bIns="0">
              <a:spAutoFit/>
            </a:bodyPr>
            <a:lstStyle/>
            <a:p>
              <a:pPr marL="0" marR="0" lvl="0" indent="0" algn="ctr" defTabSz="760067" rtl="0" eaLnBrk="1" fontAlgn="base" latinLnBrk="0" hangingPunct="1">
                <a:lnSpc>
                  <a:spcPct val="100000"/>
                </a:lnSpc>
                <a:spcBef>
                  <a:spcPct val="0"/>
                </a:spcBef>
                <a:spcAft>
                  <a:spcPct val="0"/>
                </a:spcAft>
                <a:buClrTx/>
                <a:buSzTx/>
                <a:buFontTx/>
                <a:buNone/>
                <a:tabLst>
                  <a:tab pos="750370" algn="l"/>
                </a:tabLst>
                <a:defRPr/>
              </a:pPr>
              <a:r>
                <a:rPr kumimoji="0" lang="en-US" sz="1600" b="0" i="0" u="none" strike="noStrike" kern="1200" cap="none" spc="0" normalizeH="0" baseline="0" noProof="0">
                  <a:ln w="3175">
                    <a:noFill/>
                  </a:ln>
                  <a:solidFill>
                    <a:srgbClr val="FFFFFF"/>
                  </a:solidFill>
                  <a:effectLst/>
                  <a:uLnTx/>
                  <a:uFillTx/>
                  <a:latin typeface="Segoe UI Semibold"/>
                  <a:ea typeface="+mn-ea"/>
                  <a:cs typeface="+mn-cs"/>
                </a:rPr>
                <a:t>Agents</a:t>
              </a:r>
            </a:p>
          </p:txBody>
        </p:sp>
      </p:grpSp>
      <p:cxnSp>
        <p:nvCxnSpPr>
          <p:cNvPr id="125" name="Straight Arrow Connector 124">
            <a:extLst>
              <a:ext uri="{FF2B5EF4-FFF2-40B4-BE49-F238E27FC236}">
                <a16:creationId xmlns:a16="http://schemas.microsoft.com/office/drawing/2014/main" id="{1C1112BA-3FA5-DE67-8F66-475F15D38267}"/>
              </a:ext>
            </a:extLst>
          </p:cNvPr>
          <p:cNvCxnSpPr>
            <a:cxnSpLocks/>
          </p:cNvCxnSpPr>
          <p:nvPr/>
        </p:nvCxnSpPr>
        <p:spPr>
          <a:xfrm flipH="1">
            <a:off x="9685942" y="3413595"/>
            <a:ext cx="334343" cy="0"/>
          </a:xfrm>
          <a:prstGeom prst="straightConnector1">
            <a:avLst/>
          </a:prstGeom>
          <a:ln w="22225">
            <a:solidFill>
              <a:schemeClr val="tx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8866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wipe(down)">
                                      <p:cBhvr>
                                        <p:cTn id="7" dur="250"/>
                                        <p:tgtEl>
                                          <p:spTgt spid="93"/>
                                        </p:tgtEl>
                                      </p:cBhvr>
                                    </p:animEffect>
                                  </p:childTnLst>
                                </p:cTn>
                              </p:par>
                              <p:par>
                                <p:cTn id="8" presetID="10" presetClass="entr" presetSubtype="0" fill="hold" nodeType="withEffect">
                                  <p:stCondLst>
                                    <p:cond delay="250"/>
                                  </p:stCondLst>
                                  <p:childTnLst>
                                    <p:set>
                                      <p:cBhvr>
                                        <p:cTn id="9" dur="1" fill="hold">
                                          <p:stCondLst>
                                            <p:cond delay="0"/>
                                          </p:stCondLst>
                                        </p:cTn>
                                        <p:tgtEl>
                                          <p:spTgt spid="78"/>
                                        </p:tgtEl>
                                        <p:attrNameLst>
                                          <p:attrName>style.visibility</p:attrName>
                                        </p:attrNameLst>
                                      </p:cBhvr>
                                      <p:to>
                                        <p:strVal val="visible"/>
                                      </p:to>
                                    </p:set>
                                    <p:animEffect transition="in" filter="fade">
                                      <p:cBhvr>
                                        <p:cTn id="10" dur="500"/>
                                        <p:tgtEl>
                                          <p:spTgt spid="7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3"/>
                                        </p:tgtEl>
                                        <p:attrNameLst>
                                          <p:attrName>style.visibility</p:attrName>
                                        </p:attrNameLst>
                                      </p:cBhvr>
                                      <p:to>
                                        <p:strVal val="visible"/>
                                      </p:to>
                                    </p:set>
                                    <p:animEffect transition="in" filter="fade">
                                      <p:cBhvr>
                                        <p:cTn id="15" dur="500"/>
                                        <p:tgtEl>
                                          <p:spTgt spid="83"/>
                                        </p:tgtEl>
                                      </p:cBhvr>
                                    </p:animEffect>
                                  </p:childTnLst>
                                </p:cTn>
                              </p:par>
                              <p:par>
                                <p:cTn id="16" presetID="16" presetClass="entr" presetSubtype="42" fill="hold" nodeType="withEffect">
                                  <p:stCondLst>
                                    <p:cond delay="0"/>
                                  </p:stCondLst>
                                  <p:childTnLst>
                                    <p:set>
                                      <p:cBhvr>
                                        <p:cTn id="17" dur="1" fill="hold">
                                          <p:stCondLst>
                                            <p:cond delay="0"/>
                                          </p:stCondLst>
                                        </p:cTn>
                                        <p:tgtEl>
                                          <p:spTgt spid="99"/>
                                        </p:tgtEl>
                                        <p:attrNameLst>
                                          <p:attrName>style.visibility</p:attrName>
                                        </p:attrNameLst>
                                      </p:cBhvr>
                                      <p:to>
                                        <p:strVal val="visible"/>
                                      </p:to>
                                    </p:set>
                                    <p:animEffect transition="in" filter="barn(outHorizontal)">
                                      <p:cBhvr>
                                        <p:cTn id="18" dur="500"/>
                                        <p:tgtEl>
                                          <p:spTgt spid="9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500"/>
                                        <p:tgtEl>
                                          <p:spTgt spid="65"/>
                                        </p:tgtEl>
                                      </p:cBhvr>
                                    </p:animEffect>
                                  </p:childTnLst>
                                </p:cTn>
                              </p:par>
                              <p:par>
                                <p:cTn id="24" presetID="16" presetClass="entr" presetSubtype="37" fill="hold" nodeType="withEffect">
                                  <p:stCondLst>
                                    <p:cond delay="0"/>
                                  </p:stCondLst>
                                  <p:childTnLst>
                                    <p:set>
                                      <p:cBhvr>
                                        <p:cTn id="25" dur="1" fill="hold">
                                          <p:stCondLst>
                                            <p:cond delay="0"/>
                                          </p:stCondLst>
                                        </p:cTn>
                                        <p:tgtEl>
                                          <p:spTgt spid="94"/>
                                        </p:tgtEl>
                                        <p:attrNameLst>
                                          <p:attrName>style.visibility</p:attrName>
                                        </p:attrNameLst>
                                      </p:cBhvr>
                                      <p:to>
                                        <p:strVal val="visible"/>
                                      </p:to>
                                    </p:set>
                                    <p:animEffect transition="in" filter="barn(outVertical)">
                                      <p:cBhvr>
                                        <p:cTn id="26" dur="500"/>
                                        <p:tgtEl>
                                          <p:spTgt spid="9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3"/>
                                        </p:tgtEl>
                                        <p:attrNameLst>
                                          <p:attrName>style.visibility</p:attrName>
                                        </p:attrNameLst>
                                      </p:cBhvr>
                                      <p:to>
                                        <p:strVal val="visible"/>
                                      </p:to>
                                    </p:set>
                                    <p:animEffect transition="in" filter="fade">
                                      <p:cBhvr>
                                        <p:cTn id="31" dur="500"/>
                                        <p:tgtEl>
                                          <p:spTgt spid="73"/>
                                        </p:tgtEl>
                                      </p:cBhvr>
                                    </p:animEffect>
                                  </p:childTnLst>
                                </p:cTn>
                              </p:par>
                              <p:par>
                                <p:cTn id="32" presetID="16" presetClass="entr" presetSubtype="37" fill="hold" nodeType="withEffect">
                                  <p:stCondLst>
                                    <p:cond delay="0"/>
                                  </p:stCondLst>
                                  <p:childTnLst>
                                    <p:set>
                                      <p:cBhvr>
                                        <p:cTn id="33" dur="1" fill="hold">
                                          <p:stCondLst>
                                            <p:cond delay="0"/>
                                          </p:stCondLst>
                                        </p:cTn>
                                        <p:tgtEl>
                                          <p:spTgt spid="95"/>
                                        </p:tgtEl>
                                        <p:attrNameLst>
                                          <p:attrName>style.visibility</p:attrName>
                                        </p:attrNameLst>
                                      </p:cBhvr>
                                      <p:to>
                                        <p:strVal val="visible"/>
                                      </p:to>
                                    </p:set>
                                    <p:animEffect transition="in" filter="barn(outVertical)">
                                      <p:cBhvr>
                                        <p:cTn id="34" dur="500"/>
                                        <p:tgtEl>
                                          <p:spTgt spid="9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fade">
                                      <p:cBhvr>
                                        <p:cTn id="39" dur="500"/>
                                        <p:tgtEl>
                                          <p:spTgt spid="68"/>
                                        </p:tgtEl>
                                      </p:cBhvr>
                                    </p:animEffect>
                                  </p:childTnLst>
                                </p:cTn>
                              </p:par>
                              <p:par>
                                <p:cTn id="40" presetID="16" presetClass="entr" presetSubtype="37" fill="hold" nodeType="withEffect">
                                  <p:stCondLst>
                                    <p:cond delay="0"/>
                                  </p:stCondLst>
                                  <p:childTnLst>
                                    <p:set>
                                      <p:cBhvr>
                                        <p:cTn id="41" dur="1" fill="hold">
                                          <p:stCondLst>
                                            <p:cond delay="0"/>
                                          </p:stCondLst>
                                        </p:cTn>
                                        <p:tgtEl>
                                          <p:spTgt spid="96"/>
                                        </p:tgtEl>
                                        <p:attrNameLst>
                                          <p:attrName>style.visibility</p:attrName>
                                        </p:attrNameLst>
                                      </p:cBhvr>
                                      <p:to>
                                        <p:strVal val="visible"/>
                                      </p:to>
                                    </p:set>
                                    <p:animEffect transition="in" filter="barn(outVertical)">
                                      <p:cBhvr>
                                        <p:cTn id="42" dur="500"/>
                                        <p:tgtEl>
                                          <p:spTgt spid="96"/>
                                        </p:tgtEl>
                                      </p:cBhvr>
                                    </p:animEffect>
                                  </p:childTnLst>
                                </p:cTn>
                              </p:par>
                              <p:par>
                                <p:cTn id="43" presetID="16" presetClass="entr" presetSubtype="42" fill="hold" nodeType="withEffect">
                                  <p:stCondLst>
                                    <p:cond delay="0"/>
                                  </p:stCondLst>
                                  <p:childTnLst>
                                    <p:set>
                                      <p:cBhvr>
                                        <p:cTn id="44" dur="1" fill="hold">
                                          <p:stCondLst>
                                            <p:cond delay="0"/>
                                          </p:stCondLst>
                                        </p:cTn>
                                        <p:tgtEl>
                                          <p:spTgt spid="97"/>
                                        </p:tgtEl>
                                        <p:attrNameLst>
                                          <p:attrName>style.visibility</p:attrName>
                                        </p:attrNameLst>
                                      </p:cBhvr>
                                      <p:to>
                                        <p:strVal val="visible"/>
                                      </p:to>
                                    </p:set>
                                    <p:animEffect transition="in" filter="barn(outHorizontal)">
                                      <p:cBhvr>
                                        <p:cTn id="45" dur="500"/>
                                        <p:tgtEl>
                                          <p:spTgt spid="9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88"/>
                                        </p:tgtEl>
                                        <p:attrNameLst>
                                          <p:attrName>style.visibility</p:attrName>
                                        </p:attrNameLst>
                                      </p:cBhvr>
                                      <p:to>
                                        <p:strVal val="visible"/>
                                      </p:to>
                                    </p:set>
                                    <p:animEffect transition="in" filter="fade">
                                      <p:cBhvr>
                                        <p:cTn id="50" dur="500"/>
                                        <p:tgtEl>
                                          <p:spTgt spid="88"/>
                                        </p:tgtEl>
                                      </p:cBhvr>
                                    </p:animEffect>
                                  </p:childTnLst>
                                </p:cTn>
                              </p:par>
                              <p:par>
                                <p:cTn id="51" presetID="16" presetClass="entr" presetSubtype="42" fill="hold" nodeType="withEffect">
                                  <p:stCondLst>
                                    <p:cond delay="0"/>
                                  </p:stCondLst>
                                  <p:childTnLst>
                                    <p:set>
                                      <p:cBhvr>
                                        <p:cTn id="52" dur="1" fill="hold">
                                          <p:stCondLst>
                                            <p:cond delay="0"/>
                                          </p:stCondLst>
                                        </p:cTn>
                                        <p:tgtEl>
                                          <p:spTgt spid="98"/>
                                        </p:tgtEl>
                                        <p:attrNameLst>
                                          <p:attrName>style.visibility</p:attrName>
                                        </p:attrNameLst>
                                      </p:cBhvr>
                                      <p:to>
                                        <p:strVal val="visible"/>
                                      </p:to>
                                    </p:set>
                                    <p:animEffect transition="in" filter="barn(outHorizontal)">
                                      <p:cBhvr>
                                        <p:cTn id="53" dur="500"/>
                                        <p:tgtEl>
                                          <p:spTgt spid="9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100"/>
                                        </p:tgtEl>
                                        <p:attrNameLst>
                                          <p:attrName>style.visibility</p:attrName>
                                        </p:attrNameLst>
                                      </p:cBhvr>
                                      <p:to>
                                        <p:strVal val="visible"/>
                                      </p:to>
                                    </p:set>
                                    <p:animEffect transition="in" filter="wipe(left)">
                                      <p:cBhvr>
                                        <p:cTn id="58" dur="500"/>
                                        <p:tgtEl>
                                          <p:spTgt spid="100"/>
                                        </p:tgtEl>
                                      </p:cBhvr>
                                    </p:animEffect>
                                  </p:childTnLst>
                                </p:cTn>
                              </p:par>
                              <p:par>
                                <p:cTn id="59" presetID="16" presetClass="entr" presetSubtype="37" fill="hold" nodeType="withEffect">
                                  <p:stCondLst>
                                    <p:cond delay="0"/>
                                  </p:stCondLst>
                                  <p:childTnLst>
                                    <p:set>
                                      <p:cBhvr>
                                        <p:cTn id="60" dur="1" fill="hold">
                                          <p:stCondLst>
                                            <p:cond delay="0"/>
                                          </p:stCondLst>
                                        </p:cTn>
                                        <p:tgtEl>
                                          <p:spTgt spid="125"/>
                                        </p:tgtEl>
                                        <p:attrNameLst>
                                          <p:attrName>style.visibility</p:attrName>
                                        </p:attrNameLst>
                                      </p:cBhvr>
                                      <p:to>
                                        <p:strVal val="visible"/>
                                      </p:to>
                                    </p:set>
                                    <p:animEffect transition="in" filter="barn(outVertical)">
                                      <p:cBhvr>
                                        <p:cTn id="61"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E1C34-C5B0-12A3-CF14-53BC73D07E8A}"/>
            </a:ext>
          </a:extLst>
        </p:cNvPr>
        <p:cNvGrpSpPr/>
        <p:nvPr/>
      </p:nvGrpSpPr>
      <p:grpSpPr>
        <a:xfrm>
          <a:off x="0" y="0"/>
          <a:ext cx="0" cy="0"/>
          <a:chOff x="0" y="0"/>
          <a:chExt cx="0" cy="0"/>
        </a:xfrm>
      </p:grpSpPr>
      <p:pic>
        <p:nvPicPr>
          <p:cNvPr id="6" name="Picture 5" descr="A blue circle with a black background&#10;&#10;Description automatically generated">
            <a:extLst>
              <a:ext uri="{FF2B5EF4-FFF2-40B4-BE49-F238E27FC236}">
                <a16:creationId xmlns:a16="http://schemas.microsoft.com/office/drawing/2014/main" id="{198FA9FD-B74D-F03C-4AB3-DF1CE9FDD42C}"/>
              </a:ext>
            </a:extLst>
          </p:cNvPr>
          <p:cNvPicPr>
            <a:picLocks noChangeAspect="1"/>
          </p:cNvPicPr>
          <p:nvPr/>
        </p:nvPicPr>
        <p:blipFill>
          <a:blip r:embed="rId3"/>
          <a:stretch>
            <a:fillRect/>
          </a:stretch>
        </p:blipFill>
        <p:spPr>
          <a:xfrm>
            <a:off x="2020973" y="4592333"/>
            <a:ext cx="541329" cy="541329"/>
          </a:xfrm>
          <a:prstGeom prst="rect">
            <a:avLst/>
          </a:prstGeom>
        </p:spPr>
      </p:pic>
      <p:pic>
        <p:nvPicPr>
          <p:cNvPr id="2" name="Picture 1" descr="A blue circle with a black background&#10;&#10;Description automatically generated">
            <a:extLst>
              <a:ext uri="{FF2B5EF4-FFF2-40B4-BE49-F238E27FC236}">
                <a16:creationId xmlns:a16="http://schemas.microsoft.com/office/drawing/2014/main" id="{53CD2317-D08D-D7DB-BB47-B21B531064C3}"/>
              </a:ext>
            </a:extLst>
          </p:cNvPr>
          <p:cNvPicPr>
            <a:picLocks noChangeAspect="1"/>
          </p:cNvPicPr>
          <p:nvPr/>
        </p:nvPicPr>
        <p:blipFill>
          <a:blip r:embed="rId3"/>
          <a:stretch>
            <a:fillRect/>
          </a:stretch>
        </p:blipFill>
        <p:spPr>
          <a:xfrm>
            <a:off x="618799" y="2344618"/>
            <a:ext cx="787443" cy="787443"/>
          </a:xfrm>
          <a:prstGeom prst="rect">
            <a:avLst/>
          </a:prstGeom>
        </p:spPr>
      </p:pic>
      <p:pic>
        <p:nvPicPr>
          <p:cNvPr id="37" name="Picture 36" descr="A blue circle with a black background&#10;&#10;Description automatically generated">
            <a:extLst>
              <a:ext uri="{FF2B5EF4-FFF2-40B4-BE49-F238E27FC236}">
                <a16:creationId xmlns:a16="http://schemas.microsoft.com/office/drawing/2014/main" id="{F25D97B8-5DC3-A1FC-354A-FE67A79E5C68}"/>
              </a:ext>
            </a:extLst>
          </p:cNvPr>
          <p:cNvPicPr>
            <a:picLocks noChangeAspect="1"/>
          </p:cNvPicPr>
          <p:nvPr/>
        </p:nvPicPr>
        <p:blipFill>
          <a:blip r:embed="rId3"/>
          <a:stretch>
            <a:fillRect/>
          </a:stretch>
        </p:blipFill>
        <p:spPr>
          <a:xfrm>
            <a:off x="2025433" y="3932292"/>
            <a:ext cx="541329" cy="541329"/>
          </a:xfrm>
          <a:prstGeom prst="rect">
            <a:avLst/>
          </a:prstGeom>
        </p:spPr>
      </p:pic>
      <p:sp>
        <p:nvSpPr>
          <p:cNvPr id="7" name="Title 6">
            <a:extLst>
              <a:ext uri="{FF2B5EF4-FFF2-40B4-BE49-F238E27FC236}">
                <a16:creationId xmlns:a16="http://schemas.microsoft.com/office/drawing/2014/main" id="{A19711DB-F67D-BE68-5D48-14AAA818D20C}"/>
              </a:ext>
            </a:extLst>
          </p:cNvPr>
          <p:cNvSpPr>
            <a:spLocks noGrp="1"/>
          </p:cNvSpPr>
          <p:nvPr>
            <p:ph type="title"/>
          </p:nvPr>
        </p:nvSpPr>
        <p:spPr>
          <a:xfrm>
            <a:off x="776935" y="207102"/>
            <a:ext cx="11016957" cy="553920"/>
          </a:xfrm>
        </p:spPr>
        <p:txBody>
          <a:bodyPr/>
          <a:lstStyle/>
          <a:p>
            <a:pPr algn="ctr"/>
            <a:r>
              <a:rPr lang="en-US"/>
              <a:t>Copilot extensibility models</a:t>
            </a:r>
            <a:endParaRPr lang="en-US" b="1">
              <a:latin typeface="Segoe Sans Display Semibold" pitchFamily="2" charset="0"/>
              <a:cs typeface="Segoe Sans Display Semibold" pitchFamily="2" charset="0"/>
            </a:endParaRPr>
          </a:p>
        </p:txBody>
      </p:sp>
      <p:sp>
        <p:nvSpPr>
          <p:cNvPr id="29" name="TextBox 28">
            <a:extLst>
              <a:ext uri="{FF2B5EF4-FFF2-40B4-BE49-F238E27FC236}">
                <a16:creationId xmlns:a16="http://schemas.microsoft.com/office/drawing/2014/main" id="{47D4F5BA-F9C4-29D5-0C92-B78DB1DB0CCF}"/>
              </a:ext>
            </a:extLst>
          </p:cNvPr>
          <p:cNvSpPr txBox="1"/>
          <p:nvPr/>
        </p:nvSpPr>
        <p:spPr>
          <a:xfrm>
            <a:off x="123119" y="1809727"/>
            <a:ext cx="5970793" cy="246221"/>
          </a:xfrm>
          <a:prstGeom prst="rect">
            <a:avLst/>
          </a:prstGeom>
          <a:noFill/>
        </p:spPr>
        <p:txBody>
          <a:bodyPr wrap="square" lIns="0" tIns="0" rIns="0" bIns="0" anchor="t">
            <a:spAutoFit/>
          </a:bodyPr>
          <a:lstStyle/>
          <a:p>
            <a:pPr>
              <a:spcBef>
                <a:spcPct val="0"/>
              </a:spcBef>
              <a:spcAft>
                <a:spcPts val="1200"/>
              </a:spcAft>
              <a:defRPr/>
            </a:pPr>
            <a:r>
              <a:rPr lang="en-US" sz="1600" b="1">
                <a:ln w="3175">
                  <a:noFill/>
                </a:ln>
                <a:gradFill>
                  <a:gsLst>
                    <a:gs pos="19000">
                      <a:schemeClr val="accent2"/>
                    </a:gs>
                    <a:gs pos="72000">
                      <a:schemeClr val="accent6"/>
                    </a:gs>
                  </a:gsLst>
                  <a:path path="circle">
                    <a:fillToRect l="100000" t="100000"/>
                  </a:path>
                </a:gradFill>
                <a:latin typeface="Segoe UI Semibold"/>
                <a:cs typeface="Segoe UI"/>
              </a:rPr>
              <a:t>Build extensions to Copilot for enterprise use for Microsoft 365</a:t>
            </a:r>
            <a:endParaRPr lang="en-US" sz="1600">
              <a:gradFill>
                <a:gsLst>
                  <a:gs pos="19000">
                    <a:schemeClr val="accent2"/>
                  </a:gs>
                  <a:gs pos="72000">
                    <a:schemeClr val="accent6"/>
                  </a:gs>
                </a:gsLst>
                <a:path path="circle">
                  <a:fillToRect l="100000" t="100000"/>
                </a:path>
              </a:gradFill>
              <a:ea typeface="+mn-ea"/>
            </a:endParaRPr>
          </a:p>
        </p:txBody>
      </p:sp>
      <p:sp>
        <p:nvSpPr>
          <p:cNvPr id="30" name="TextBox 29">
            <a:extLst>
              <a:ext uri="{FF2B5EF4-FFF2-40B4-BE49-F238E27FC236}">
                <a16:creationId xmlns:a16="http://schemas.microsoft.com/office/drawing/2014/main" id="{937A3063-A247-B324-5921-73EB6FE91700}"/>
              </a:ext>
            </a:extLst>
          </p:cNvPr>
          <p:cNvSpPr txBox="1"/>
          <p:nvPr/>
        </p:nvSpPr>
        <p:spPr>
          <a:xfrm>
            <a:off x="6181595" y="1808078"/>
            <a:ext cx="5880286" cy="246221"/>
          </a:xfrm>
          <a:prstGeom prst="rect">
            <a:avLst/>
          </a:prstGeom>
          <a:noFill/>
        </p:spPr>
        <p:txBody>
          <a:bodyPr wrap="square" lIns="0" tIns="0" rIns="0" bIns="0" anchor="t">
            <a:spAutoFit/>
          </a:bodyPr>
          <a:lstStyle/>
          <a:p>
            <a:pPr>
              <a:spcBef>
                <a:spcPct val="0"/>
              </a:spcBef>
              <a:spcAft>
                <a:spcPts val="1200"/>
              </a:spcAft>
              <a:defRPr/>
            </a:pPr>
            <a:r>
              <a:rPr lang="en-US" sz="1600" b="1">
                <a:ln w="3175">
                  <a:noFill/>
                </a:ln>
                <a:gradFill>
                  <a:gsLst>
                    <a:gs pos="19000">
                      <a:schemeClr val="accent2"/>
                    </a:gs>
                    <a:gs pos="72000">
                      <a:schemeClr val="accent6"/>
                    </a:gs>
                  </a:gsLst>
                  <a:path path="circle">
                    <a:fillToRect l="100000" t="100000"/>
                  </a:path>
                </a:gradFill>
                <a:latin typeface="Segoe UI Semibold"/>
                <a:cs typeface="Segoe UI"/>
              </a:rPr>
              <a:t>Build custom AI chatbots for Teams and Microsoft 365 apps</a:t>
            </a:r>
            <a:endParaRPr lang="en-US" sz="1600">
              <a:gradFill>
                <a:gsLst>
                  <a:gs pos="19000">
                    <a:schemeClr val="accent2"/>
                  </a:gs>
                  <a:gs pos="72000">
                    <a:schemeClr val="accent6"/>
                  </a:gs>
                </a:gsLst>
                <a:path path="circle">
                  <a:fillToRect l="100000" t="100000"/>
                </a:path>
              </a:gradFill>
              <a:ea typeface="+mn-ea"/>
            </a:endParaRPr>
          </a:p>
        </p:txBody>
      </p:sp>
      <p:sp>
        <p:nvSpPr>
          <p:cNvPr id="32" name="TextBox 31">
            <a:extLst>
              <a:ext uri="{FF2B5EF4-FFF2-40B4-BE49-F238E27FC236}">
                <a16:creationId xmlns:a16="http://schemas.microsoft.com/office/drawing/2014/main" id="{A1E6B38C-7925-2F82-D1CB-7ED816C42D4A}"/>
              </a:ext>
            </a:extLst>
          </p:cNvPr>
          <p:cNvSpPr txBox="1"/>
          <p:nvPr/>
        </p:nvSpPr>
        <p:spPr>
          <a:xfrm>
            <a:off x="1552054" y="2337087"/>
            <a:ext cx="3805141" cy="992579"/>
          </a:xfrm>
          <a:prstGeom prst="rect">
            <a:avLst/>
          </a:prstGeom>
          <a:noFill/>
        </p:spPr>
        <p:txBody>
          <a:bodyPr wrap="square" lIns="91440" tIns="45720" rIns="91440" bIns="45720" rtlCol="0" anchor="t">
            <a:spAutoFit/>
          </a:bodyPr>
          <a:lstStyle/>
          <a:p>
            <a:pPr defTabSz="698548">
              <a:defRPr/>
            </a:pPr>
            <a:r>
              <a:rPr lang="en-US">
                <a:solidFill>
                  <a:srgbClr val="FFFFFF"/>
                </a:solidFill>
                <a:latin typeface="Segoe UI Semibold"/>
                <a:cs typeface="Segoe Sans Display Semibold"/>
              </a:rPr>
              <a:t>Declarative agents </a:t>
            </a:r>
            <a:endParaRPr lang="en-US" sz="1350" b="1">
              <a:solidFill>
                <a:srgbClr val="FFFFFF"/>
              </a:solidFill>
              <a:latin typeface="Segoe UI Semibold"/>
              <a:cs typeface="Segoe Sans Display Semibold"/>
            </a:endParaRPr>
          </a:p>
          <a:p>
            <a:pPr defTabSz="698548">
              <a:defRPr/>
            </a:pPr>
            <a:endParaRPr lang="en-US" sz="1350" b="1">
              <a:solidFill>
                <a:srgbClr val="FFFFFF"/>
              </a:solidFill>
              <a:latin typeface="Segoe UI Semibold"/>
              <a:cs typeface="Segoe Sans Display Semibold"/>
            </a:endParaRPr>
          </a:p>
          <a:p>
            <a:pPr defTabSz="698548">
              <a:defRPr/>
            </a:pPr>
            <a:r>
              <a:rPr lang="en-US" sz="1350" b="1">
                <a:solidFill>
                  <a:srgbClr val="FFFFFF"/>
                </a:solidFill>
                <a:latin typeface="Segoe UI Semibold"/>
                <a:cs typeface="Segoe Sans Display Semibold"/>
              </a:rPr>
              <a:t>Customized Microsoft Copilot with instructions, custom actions and knowledge</a:t>
            </a:r>
            <a:endParaRPr lang="en-US">
              <a:ea typeface="+mn-ea"/>
            </a:endParaRPr>
          </a:p>
        </p:txBody>
      </p:sp>
      <p:pic>
        <p:nvPicPr>
          <p:cNvPr id="33" name="Graphic 32" descr="Cube with solid fill">
            <a:extLst>
              <a:ext uri="{FF2B5EF4-FFF2-40B4-BE49-F238E27FC236}">
                <a16:creationId xmlns:a16="http://schemas.microsoft.com/office/drawing/2014/main" id="{EB0631CA-1706-9383-287E-A9184389D19C}"/>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80581" y="2406400"/>
            <a:ext cx="663880" cy="663880"/>
          </a:xfrm>
          <a:prstGeom prst="rect">
            <a:avLst/>
          </a:prstGeom>
        </p:spPr>
      </p:pic>
      <p:cxnSp>
        <p:nvCxnSpPr>
          <p:cNvPr id="35" name="Connector: Elbow 34">
            <a:extLst>
              <a:ext uri="{FF2B5EF4-FFF2-40B4-BE49-F238E27FC236}">
                <a16:creationId xmlns:a16="http://schemas.microsoft.com/office/drawing/2014/main" id="{289F64A7-D59E-0407-414B-5E05817669AE}"/>
              </a:ext>
            </a:extLst>
          </p:cNvPr>
          <p:cNvCxnSpPr/>
          <p:nvPr/>
        </p:nvCxnSpPr>
        <p:spPr>
          <a:xfrm>
            <a:off x="1261869" y="2893740"/>
            <a:ext cx="580371" cy="1530263"/>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6" name="Graphic 35" descr="Plugged Unplugged outline">
            <a:extLst>
              <a:ext uri="{FF2B5EF4-FFF2-40B4-BE49-F238E27FC236}">
                <a16:creationId xmlns:a16="http://schemas.microsoft.com/office/drawing/2014/main" id="{E6203B13-9E50-C048-E020-1367242A48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00197" y="4003468"/>
            <a:ext cx="391803" cy="398979"/>
          </a:xfrm>
          <a:prstGeom prst="rect">
            <a:avLst/>
          </a:prstGeom>
        </p:spPr>
      </p:pic>
      <p:sp>
        <p:nvSpPr>
          <p:cNvPr id="3" name="TextBox 2">
            <a:extLst>
              <a:ext uri="{FF2B5EF4-FFF2-40B4-BE49-F238E27FC236}">
                <a16:creationId xmlns:a16="http://schemas.microsoft.com/office/drawing/2014/main" id="{557BF44E-3CD6-A25B-ABE7-069E13912958}"/>
              </a:ext>
            </a:extLst>
          </p:cNvPr>
          <p:cNvSpPr txBox="1"/>
          <p:nvPr/>
        </p:nvSpPr>
        <p:spPr>
          <a:xfrm>
            <a:off x="2741343" y="3938355"/>
            <a:ext cx="2615852" cy="523220"/>
          </a:xfrm>
          <a:prstGeom prst="rect">
            <a:avLst/>
          </a:prstGeom>
          <a:noFill/>
        </p:spPr>
        <p:txBody>
          <a:bodyPr wrap="square" lIns="91440" tIns="45720" rIns="91440" bIns="45720" rtlCol="0" anchor="t">
            <a:spAutoFit/>
          </a:bodyPr>
          <a:lstStyle/>
          <a:p>
            <a:pPr defTabSz="698548">
              <a:defRPr/>
            </a:pPr>
            <a:r>
              <a:rPr lang="en-US" sz="1400">
                <a:solidFill>
                  <a:srgbClr val="FFFFFF"/>
                </a:solidFill>
                <a:latin typeface="Segoe UI Semibold"/>
                <a:cs typeface="Segoe Sans Display Semibold"/>
              </a:rPr>
              <a:t>Plugins -</a:t>
            </a:r>
            <a:r>
              <a:rPr lang="en-US" sz="1400" b="1">
                <a:solidFill>
                  <a:srgbClr val="FFFFFF"/>
                </a:solidFill>
                <a:latin typeface="Segoe UI Semibold"/>
                <a:cs typeface="Segoe Sans Display Semibold"/>
              </a:rPr>
              <a:t>  To call your API (custom actions)</a:t>
            </a:r>
            <a:endParaRPr lang="en-US" sz="1400">
              <a:ea typeface="+mn-ea"/>
            </a:endParaRPr>
          </a:p>
        </p:txBody>
      </p:sp>
      <p:pic>
        <p:nvPicPr>
          <p:cNvPr id="4" name="Graphic 3" descr="Social network with solid fill">
            <a:extLst>
              <a:ext uri="{FF2B5EF4-FFF2-40B4-BE49-F238E27FC236}">
                <a16:creationId xmlns:a16="http://schemas.microsoft.com/office/drawing/2014/main" id="{5E828C38-0739-D67D-EE2A-F49B6A517AD5}"/>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2095735" y="4684444"/>
            <a:ext cx="391803" cy="391803"/>
          </a:xfrm>
          <a:prstGeom prst="rect">
            <a:avLst/>
          </a:prstGeom>
        </p:spPr>
      </p:pic>
      <p:sp>
        <p:nvSpPr>
          <p:cNvPr id="5" name="TextBox 4">
            <a:extLst>
              <a:ext uri="{FF2B5EF4-FFF2-40B4-BE49-F238E27FC236}">
                <a16:creationId xmlns:a16="http://schemas.microsoft.com/office/drawing/2014/main" id="{47DB77DC-C5EE-0FAA-2BE1-C0A3E145D03D}"/>
              </a:ext>
            </a:extLst>
          </p:cNvPr>
          <p:cNvSpPr txBox="1"/>
          <p:nvPr/>
        </p:nvSpPr>
        <p:spPr>
          <a:xfrm>
            <a:off x="2741343" y="4627829"/>
            <a:ext cx="2615852" cy="523220"/>
          </a:xfrm>
          <a:prstGeom prst="rect">
            <a:avLst/>
          </a:prstGeom>
          <a:noFill/>
        </p:spPr>
        <p:txBody>
          <a:bodyPr wrap="square" lIns="91440" tIns="45720" rIns="91440" bIns="45720" rtlCol="0" anchor="t">
            <a:spAutoFit/>
          </a:bodyPr>
          <a:lstStyle/>
          <a:p>
            <a:pPr defTabSz="698548">
              <a:defRPr/>
            </a:pPr>
            <a:r>
              <a:rPr lang="en-US" sz="1400" b="1">
                <a:solidFill>
                  <a:srgbClr val="FFFFFF"/>
                </a:solidFill>
                <a:latin typeface="Segoe UI Semibold"/>
                <a:cs typeface="Segoe Sans Display Semibold"/>
              </a:rPr>
              <a:t>Graph connectors -  To ingest data (knowledge)</a:t>
            </a:r>
            <a:endParaRPr lang="en-US" sz="1400">
              <a:ea typeface="+mn-ea"/>
            </a:endParaRPr>
          </a:p>
        </p:txBody>
      </p:sp>
      <p:pic>
        <p:nvPicPr>
          <p:cNvPr id="8" name="Picture 7" descr="A blue circle with a black background&#10;&#10;Description automatically generated">
            <a:extLst>
              <a:ext uri="{FF2B5EF4-FFF2-40B4-BE49-F238E27FC236}">
                <a16:creationId xmlns:a16="http://schemas.microsoft.com/office/drawing/2014/main" id="{4A02F0F8-C7CD-DBEC-0FC9-E0CBDF18F73B}"/>
              </a:ext>
            </a:extLst>
          </p:cNvPr>
          <p:cNvPicPr>
            <a:picLocks noChangeAspect="1"/>
          </p:cNvPicPr>
          <p:nvPr/>
        </p:nvPicPr>
        <p:blipFill>
          <a:blip r:embed="rId3"/>
          <a:stretch>
            <a:fillRect/>
          </a:stretch>
        </p:blipFill>
        <p:spPr>
          <a:xfrm>
            <a:off x="6291812" y="2344617"/>
            <a:ext cx="787443" cy="787443"/>
          </a:xfrm>
          <a:prstGeom prst="rect">
            <a:avLst/>
          </a:prstGeom>
        </p:spPr>
      </p:pic>
      <p:sp>
        <p:nvSpPr>
          <p:cNvPr id="9" name="TextBox 8">
            <a:extLst>
              <a:ext uri="{FF2B5EF4-FFF2-40B4-BE49-F238E27FC236}">
                <a16:creationId xmlns:a16="http://schemas.microsoft.com/office/drawing/2014/main" id="{1EDB2097-63F5-50C1-5140-2B795B4568D3}"/>
              </a:ext>
            </a:extLst>
          </p:cNvPr>
          <p:cNvSpPr txBox="1"/>
          <p:nvPr/>
        </p:nvSpPr>
        <p:spPr>
          <a:xfrm>
            <a:off x="7219167" y="2344617"/>
            <a:ext cx="3805141" cy="784830"/>
          </a:xfrm>
          <a:prstGeom prst="rect">
            <a:avLst/>
          </a:prstGeom>
          <a:noFill/>
        </p:spPr>
        <p:txBody>
          <a:bodyPr wrap="square" lIns="91440" tIns="45720" rIns="91440" bIns="45720" rtlCol="0" anchor="t">
            <a:spAutoFit/>
          </a:bodyPr>
          <a:lstStyle/>
          <a:p>
            <a:pPr defTabSz="698548">
              <a:defRPr/>
            </a:pPr>
            <a:r>
              <a:rPr lang="en-US">
                <a:solidFill>
                  <a:srgbClr val="FFFFFF"/>
                </a:solidFill>
                <a:latin typeface="Segoe UI Semibold"/>
                <a:cs typeface="Segoe Sans Display Semibold"/>
              </a:rPr>
              <a:t>Custom engine agents </a:t>
            </a:r>
            <a:endParaRPr lang="en-US" sz="1350" b="1">
              <a:solidFill>
                <a:srgbClr val="FFFFFF"/>
              </a:solidFill>
              <a:latin typeface="Segoe UI Semibold"/>
              <a:cs typeface="Segoe Sans Display Semibold"/>
            </a:endParaRPr>
          </a:p>
          <a:p>
            <a:pPr defTabSz="698548">
              <a:defRPr/>
            </a:pPr>
            <a:endParaRPr lang="en-US" sz="1350" b="1">
              <a:solidFill>
                <a:srgbClr val="FFFFFF"/>
              </a:solidFill>
              <a:latin typeface="Segoe UI Semibold"/>
              <a:cs typeface="Segoe Sans Display Semibold"/>
            </a:endParaRPr>
          </a:p>
          <a:p>
            <a:pPr defTabSz="698548">
              <a:defRPr/>
            </a:pPr>
            <a:r>
              <a:rPr lang="en-US" sz="1350" b="1">
                <a:solidFill>
                  <a:srgbClr val="FFFFFF"/>
                </a:solidFill>
                <a:latin typeface="Segoe UI Semibold"/>
                <a:cs typeface="Segoe Sans Display Semibold"/>
              </a:rPr>
              <a:t>With Teams AI library</a:t>
            </a:r>
            <a:endParaRPr lang="en-US">
              <a:ea typeface="+mn-ea"/>
            </a:endParaRPr>
          </a:p>
        </p:txBody>
      </p:sp>
      <p:pic>
        <p:nvPicPr>
          <p:cNvPr id="10" name="Graphic 9" descr="Robot with solid fill">
            <a:extLst>
              <a:ext uri="{FF2B5EF4-FFF2-40B4-BE49-F238E27FC236}">
                <a16:creationId xmlns:a16="http://schemas.microsoft.com/office/drawing/2014/main" id="{27A470D2-C6D8-2438-8FDC-50294BE63BB8}"/>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6353593" y="2421065"/>
            <a:ext cx="663880" cy="663880"/>
          </a:xfrm>
          <a:prstGeom prst="rect">
            <a:avLst/>
          </a:prstGeom>
        </p:spPr>
      </p:pic>
      <p:pic>
        <p:nvPicPr>
          <p:cNvPr id="11" name="Picture 2" descr="A blue and green rectangles&#10;&#10;Description automatically generated">
            <a:extLst>
              <a:ext uri="{FF2B5EF4-FFF2-40B4-BE49-F238E27FC236}">
                <a16:creationId xmlns:a16="http://schemas.microsoft.com/office/drawing/2014/main" id="{8E4F37B2-ED0C-ECA4-F295-0309A3369F9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53953" y="2304852"/>
            <a:ext cx="460266" cy="43604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B552606E-92F3-85CF-0660-D34F6E0905A8}"/>
              </a:ext>
            </a:extLst>
          </p:cNvPr>
          <p:cNvPicPr>
            <a:picLocks noChangeAspect="1"/>
          </p:cNvPicPr>
          <p:nvPr/>
        </p:nvPicPr>
        <p:blipFill>
          <a:blip r:embed="rId13"/>
          <a:stretch>
            <a:fillRect/>
          </a:stretch>
        </p:blipFill>
        <p:spPr>
          <a:xfrm>
            <a:off x="4486617" y="2292739"/>
            <a:ext cx="460266" cy="460266"/>
          </a:xfrm>
          <a:prstGeom prst="rect">
            <a:avLst/>
          </a:prstGeom>
        </p:spPr>
      </p:pic>
      <p:pic>
        <p:nvPicPr>
          <p:cNvPr id="13" name="Picture 12">
            <a:extLst>
              <a:ext uri="{FF2B5EF4-FFF2-40B4-BE49-F238E27FC236}">
                <a16:creationId xmlns:a16="http://schemas.microsoft.com/office/drawing/2014/main" id="{416B20D5-8520-F7CE-A399-5FB1D9E3BF4D}"/>
              </a:ext>
            </a:extLst>
          </p:cNvPr>
          <p:cNvPicPr>
            <a:picLocks noChangeAspect="1"/>
          </p:cNvPicPr>
          <p:nvPr/>
        </p:nvPicPr>
        <p:blipFill>
          <a:blip r:embed="rId13"/>
          <a:stretch>
            <a:fillRect/>
          </a:stretch>
        </p:blipFill>
        <p:spPr>
          <a:xfrm>
            <a:off x="9818356" y="2344618"/>
            <a:ext cx="460266" cy="460266"/>
          </a:xfrm>
          <a:prstGeom prst="rect">
            <a:avLst/>
          </a:prstGeom>
        </p:spPr>
      </p:pic>
      <p:sp>
        <p:nvSpPr>
          <p:cNvPr id="19" name="Rounded Rectangle 18">
            <a:extLst>
              <a:ext uri="{FF2B5EF4-FFF2-40B4-BE49-F238E27FC236}">
                <a16:creationId xmlns:a16="http://schemas.microsoft.com/office/drawing/2014/main" id="{28559E9C-A12F-8CF5-5FB3-13F5D0645328}"/>
              </a:ext>
            </a:extLst>
          </p:cNvPr>
          <p:cNvSpPr/>
          <p:nvPr/>
        </p:nvSpPr>
        <p:spPr bwMode="auto">
          <a:xfrm>
            <a:off x="85596" y="1134649"/>
            <a:ext cx="6008317" cy="590811"/>
          </a:xfrm>
          <a:prstGeom prst="roundRect">
            <a:avLst/>
          </a:prstGeom>
          <a:noFill/>
          <a:ln w="6350">
            <a:solidFill>
              <a:schemeClr val="bg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solidFill>
                  <a:schemeClr val="tx1"/>
                </a:solidFill>
                <a:ea typeface="Segoe UI" pitchFamily="34" charset="0"/>
                <a:cs typeface="Segoe UI"/>
              </a:rPr>
              <a:t>        </a:t>
            </a:r>
            <a:r>
              <a:rPr lang="en-US">
                <a:solidFill>
                  <a:schemeClr val="tx1"/>
                </a:solidFill>
                <a:ea typeface="Segoe UI" pitchFamily="34" charset="0"/>
                <a:cs typeface="Segoe UI"/>
              </a:rPr>
              <a:t>I want to use Copilot's orchestrator &amp; models</a:t>
            </a:r>
            <a:endParaRPr lang="en-US">
              <a:solidFill>
                <a:schemeClr val="tx1"/>
              </a:solidFill>
              <a:ea typeface="Segoe UI" pitchFamily="34" charset="0"/>
              <a:cs typeface="Segoe UI" pitchFamily="34" charset="0"/>
            </a:endParaRPr>
          </a:p>
        </p:txBody>
      </p:sp>
      <p:pic>
        <p:nvPicPr>
          <p:cNvPr id="20" name="Picture 19" descr="A rainbow colored logo on a black background&#10;&#10;Description automatically generated">
            <a:extLst>
              <a:ext uri="{FF2B5EF4-FFF2-40B4-BE49-F238E27FC236}">
                <a16:creationId xmlns:a16="http://schemas.microsoft.com/office/drawing/2014/main" id="{273788C0-12BF-DD5C-3861-6C4E12F1EB9D}"/>
              </a:ext>
            </a:extLst>
          </p:cNvPr>
          <p:cNvPicPr>
            <a:picLocks noChangeAspect="1"/>
          </p:cNvPicPr>
          <p:nvPr/>
        </p:nvPicPr>
        <p:blipFill>
          <a:blip r:embed="rId14"/>
          <a:stretch>
            <a:fillRect/>
          </a:stretch>
        </p:blipFill>
        <p:spPr>
          <a:xfrm>
            <a:off x="181758" y="1177999"/>
            <a:ext cx="492430" cy="492430"/>
          </a:xfrm>
          <a:prstGeom prst="rect">
            <a:avLst/>
          </a:prstGeom>
        </p:spPr>
      </p:pic>
      <p:sp>
        <p:nvSpPr>
          <p:cNvPr id="21" name="Rounded Rectangle 20">
            <a:extLst>
              <a:ext uri="{FF2B5EF4-FFF2-40B4-BE49-F238E27FC236}">
                <a16:creationId xmlns:a16="http://schemas.microsoft.com/office/drawing/2014/main" id="{CF0B5E2E-FEDE-D4F7-EBE0-961FC957F751}"/>
              </a:ext>
            </a:extLst>
          </p:cNvPr>
          <p:cNvSpPr/>
          <p:nvPr/>
        </p:nvSpPr>
        <p:spPr bwMode="auto">
          <a:xfrm>
            <a:off x="6181595" y="1123705"/>
            <a:ext cx="5924811" cy="601754"/>
          </a:xfrm>
          <a:prstGeom prst="roundRect">
            <a:avLst/>
          </a:prstGeom>
          <a:noFill/>
          <a:ln w="6350">
            <a:solidFill>
              <a:schemeClr val="bg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solidFill>
                  <a:schemeClr val="tx1"/>
                </a:solidFill>
                <a:ea typeface="Segoe UI" pitchFamily="34" charset="0"/>
                <a:cs typeface="Segoe UI"/>
              </a:rPr>
              <a:t>      </a:t>
            </a:r>
            <a:r>
              <a:rPr lang="en-US">
                <a:solidFill>
                  <a:schemeClr val="tx1"/>
                </a:solidFill>
                <a:ea typeface="Segoe UI" pitchFamily="34" charset="0"/>
                <a:cs typeface="Segoe UI"/>
              </a:rPr>
              <a:t>I want to use orchestrator &amp; models of my choice</a:t>
            </a:r>
            <a:endParaRPr lang="en-US">
              <a:solidFill>
                <a:schemeClr val="tx1"/>
              </a:solidFill>
              <a:ea typeface="Segoe UI" pitchFamily="34" charset="0"/>
              <a:cs typeface="Segoe UI" pitchFamily="34" charset="0"/>
            </a:endParaRPr>
          </a:p>
        </p:txBody>
      </p:sp>
      <p:pic>
        <p:nvPicPr>
          <p:cNvPr id="18" name="Picture 17" descr="A blue circle with a black background&#10;&#10;Description automatically generated">
            <a:extLst>
              <a:ext uri="{FF2B5EF4-FFF2-40B4-BE49-F238E27FC236}">
                <a16:creationId xmlns:a16="http://schemas.microsoft.com/office/drawing/2014/main" id="{4293D416-ABDD-1342-A5B9-AB7018610D42}"/>
              </a:ext>
            </a:extLst>
          </p:cNvPr>
          <p:cNvPicPr>
            <a:picLocks noChangeAspect="1"/>
          </p:cNvPicPr>
          <p:nvPr/>
        </p:nvPicPr>
        <p:blipFill>
          <a:blip r:embed="rId3"/>
          <a:stretch>
            <a:fillRect/>
          </a:stretch>
        </p:blipFill>
        <p:spPr>
          <a:xfrm>
            <a:off x="2020973" y="5883368"/>
            <a:ext cx="541329" cy="541329"/>
          </a:xfrm>
          <a:prstGeom prst="rect">
            <a:avLst/>
          </a:prstGeom>
        </p:spPr>
      </p:pic>
      <p:pic>
        <p:nvPicPr>
          <p:cNvPr id="23" name="Picture 22" descr="A blue circle with a black background&#10;&#10;Description automatically generated">
            <a:extLst>
              <a:ext uri="{FF2B5EF4-FFF2-40B4-BE49-F238E27FC236}">
                <a16:creationId xmlns:a16="http://schemas.microsoft.com/office/drawing/2014/main" id="{72EC25DA-5F0A-CF33-718A-5BB847B01E31}"/>
              </a:ext>
            </a:extLst>
          </p:cNvPr>
          <p:cNvPicPr>
            <a:picLocks noChangeAspect="1"/>
          </p:cNvPicPr>
          <p:nvPr/>
        </p:nvPicPr>
        <p:blipFill>
          <a:blip r:embed="rId3"/>
          <a:stretch>
            <a:fillRect/>
          </a:stretch>
        </p:blipFill>
        <p:spPr>
          <a:xfrm>
            <a:off x="2025433" y="5223327"/>
            <a:ext cx="541329" cy="541329"/>
          </a:xfrm>
          <a:prstGeom prst="rect">
            <a:avLst/>
          </a:prstGeom>
        </p:spPr>
      </p:pic>
      <p:pic>
        <p:nvPicPr>
          <p:cNvPr id="24" name="Graphic 23" descr="Cloud with solid fill">
            <a:extLst>
              <a:ext uri="{FF2B5EF4-FFF2-40B4-BE49-F238E27FC236}">
                <a16:creationId xmlns:a16="http://schemas.microsoft.com/office/drawing/2014/main" id="{77FEDF0B-C8BF-D309-FF54-298B7A8B4492}"/>
              </a:ext>
            </a:extLst>
          </p:cNvPr>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2100197" y="5298091"/>
            <a:ext cx="391803" cy="391803"/>
          </a:xfrm>
          <a:prstGeom prst="rect">
            <a:avLst/>
          </a:prstGeom>
        </p:spPr>
      </p:pic>
      <p:sp>
        <p:nvSpPr>
          <p:cNvPr id="25" name="TextBox 24">
            <a:extLst>
              <a:ext uri="{FF2B5EF4-FFF2-40B4-BE49-F238E27FC236}">
                <a16:creationId xmlns:a16="http://schemas.microsoft.com/office/drawing/2014/main" id="{94D73AEC-24A4-EE04-D5CB-2DA592E08666}"/>
              </a:ext>
            </a:extLst>
          </p:cNvPr>
          <p:cNvSpPr txBox="1"/>
          <p:nvPr/>
        </p:nvSpPr>
        <p:spPr>
          <a:xfrm>
            <a:off x="2741343" y="5356452"/>
            <a:ext cx="2615852" cy="523220"/>
          </a:xfrm>
          <a:prstGeom prst="rect">
            <a:avLst/>
          </a:prstGeom>
          <a:noFill/>
        </p:spPr>
        <p:txBody>
          <a:bodyPr wrap="square" lIns="91440" tIns="45720" rIns="91440" bIns="45720" rtlCol="0" anchor="t">
            <a:spAutoFit/>
          </a:bodyPr>
          <a:lstStyle/>
          <a:p>
            <a:pPr defTabSz="698548">
              <a:defRPr/>
            </a:pPr>
            <a:r>
              <a:rPr lang="en-US" sz="1400">
                <a:solidFill>
                  <a:srgbClr val="FFFFFF"/>
                </a:solidFill>
                <a:latin typeface="Segoe UI Semibold"/>
                <a:cs typeface="Segoe Sans Display Semibold"/>
              </a:rPr>
              <a:t>SharePoint &amp; OneDrive (knowledge)</a:t>
            </a:r>
            <a:endParaRPr lang="en-US" sz="1400">
              <a:ea typeface="+mn-ea"/>
            </a:endParaRPr>
          </a:p>
        </p:txBody>
      </p:sp>
      <p:pic>
        <p:nvPicPr>
          <p:cNvPr id="26" name="Graphic 25" descr="Internet with solid fill">
            <a:extLst>
              <a:ext uri="{FF2B5EF4-FFF2-40B4-BE49-F238E27FC236}">
                <a16:creationId xmlns:a16="http://schemas.microsoft.com/office/drawing/2014/main" id="{E9449DE8-285F-8A08-7ACE-CA64762B96CB}"/>
              </a:ext>
            </a:extLst>
          </p:cNvPr>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2095735" y="5975479"/>
            <a:ext cx="391803" cy="391803"/>
          </a:xfrm>
          <a:prstGeom prst="rect">
            <a:avLst/>
          </a:prstGeom>
        </p:spPr>
      </p:pic>
      <p:sp>
        <p:nvSpPr>
          <p:cNvPr id="27" name="TextBox 26">
            <a:extLst>
              <a:ext uri="{FF2B5EF4-FFF2-40B4-BE49-F238E27FC236}">
                <a16:creationId xmlns:a16="http://schemas.microsoft.com/office/drawing/2014/main" id="{D6FF47FA-56DC-7817-695A-65846F1971FF}"/>
              </a:ext>
            </a:extLst>
          </p:cNvPr>
          <p:cNvSpPr txBox="1"/>
          <p:nvPr/>
        </p:nvSpPr>
        <p:spPr>
          <a:xfrm>
            <a:off x="2741343" y="5840296"/>
            <a:ext cx="2615852" cy="523220"/>
          </a:xfrm>
          <a:prstGeom prst="rect">
            <a:avLst/>
          </a:prstGeom>
          <a:noFill/>
        </p:spPr>
        <p:txBody>
          <a:bodyPr wrap="square" lIns="91440" tIns="45720" rIns="91440" bIns="45720" rtlCol="0" anchor="t">
            <a:spAutoFit/>
          </a:bodyPr>
          <a:lstStyle/>
          <a:p>
            <a:pPr defTabSz="698548">
              <a:defRPr/>
            </a:pPr>
            <a:endParaRPr lang="en-US" sz="1400">
              <a:solidFill>
                <a:srgbClr val="FFFFFF"/>
              </a:solidFill>
              <a:latin typeface="Segoe UI Semibold"/>
              <a:cs typeface="Segoe Sans Display Semibold"/>
            </a:endParaRPr>
          </a:p>
          <a:p>
            <a:pPr defTabSz="698548">
              <a:defRPr/>
            </a:pPr>
            <a:r>
              <a:rPr lang="en-US" sz="1400" b="1">
                <a:solidFill>
                  <a:srgbClr val="FFFFFF"/>
                </a:solidFill>
                <a:latin typeface="Segoe UI Semibold"/>
                <a:cs typeface="Segoe Sans Display Semibold"/>
              </a:rPr>
              <a:t>Web search(knowledge)</a:t>
            </a:r>
            <a:endParaRPr lang="en-US" sz="1400">
              <a:ea typeface="+mn-ea"/>
            </a:endParaRPr>
          </a:p>
        </p:txBody>
      </p:sp>
      <p:sp>
        <p:nvSpPr>
          <p:cNvPr id="41" name="TextBox 40">
            <a:extLst>
              <a:ext uri="{FF2B5EF4-FFF2-40B4-BE49-F238E27FC236}">
                <a16:creationId xmlns:a16="http://schemas.microsoft.com/office/drawing/2014/main" id="{92EC45E4-53ED-7B44-0410-CB9B48404B32}"/>
              </a:ext>
            </a:extLst>
          </p:cNvPr>
          <p:cNvSpPr txBox="1"/>
          <p:nvPr/>
        </p:nvSpPr>
        <p:spPr>
          <a:xfrm>
            <a:off x="9254065" y="4186278"/>
            <a:ext cx="2335894" cy="734688"/>
          </a:xfrm>
          <a:prstGeom prst="rect">
            <a:avLst/>
          </a:prstGeom>
          <a:noFill/>
        </p:spPr>
        <p:txBody>
          <a:bodyPr wrap="square" rtlCol="0">
            <a:spAutoFit/>
          </a:bodyPr>
          <a:lstStyle/>
          <a:p>
            <a:pPr defTabSz="698414">
              <a:spcAft>
                <a:spcPts val="1200"/>
              </a:spcAft>
              <a:defRPr/>
            </a:pPr>
            <a:r>
              <a:rPr lang="en-US" b="1">
                <a:solidFill>
                  <a:srgbClr val="FFFFFF"/>
                </a:solidFill>
                <a:latin typeface="Segoe UI Semibold"/>
                <a:cs typeface="Segoe Sans Display Semibold" pitchFamily="2" charset="0"/>
              </a:rPr>
              <a:t>     No or low code</a:t>
            </a:r>
          </a:p>
          <a:p>
            <a:pPr marL="285695" indent="-285695" defTabSz="698414">
              <a:buFont typeface="Arial" panose="020B0604020202020204" pitchFamily="34" charset="0"/>
              <a:buChar char="•"/>
              <a:defRPr/>
            </a:pPr>
            <a:r>
              <a:rPr lang="en-US" sz="1374" b="1">
                <a:solidFill>
                  <a:srgbClr val="FFFFFF"/>
                </a:solidFill>
                <a:latin typeface="Segoe UI Semibold"/>
                <a:cs typeface="Segoe Sans Display Semibold" pitchFamily="2" charset="0"/>
              </a:rPr>
              <a:t>Copilot Studio</a:t>
            </a:r>
            <a:endParaRPr lang="en-US" sz="1070" b="1">
              <a:solidFill>
                <a:srgbClr val="FFFFFF"/>
              </a:solidFill>
              <a:latin typeface="Segoe UI Semibold"/>
              <a:cs typeface="Segoe Sans Display Semibold" pitchFamily="2" charset="0"/>
            </a:endParaRPr>
          </a:p>
        </p:txBody>
      </p:sp>
      <p:sp>
        <p:nvSpPr>
          <p:cNvPr id="42" name="TextBox 41">
            <a:extLst>
              <a:ext uri="{FF2B5EF4-FFF2-40B4-BE49-F238E27FC236}">
                <a16:creationId xmlns:a16="http://schemas.microsoft.com/office/drawing/2014/main" id="{AD9108C3-56BA-F55A-9F54-A7AC8193BDB2}"/>
              </a:ext>
            </a:extLst>
          </p:cNvPr>
          <p:cNvSpPr txBox="1"/>
          <p:nvPr/>
        </p:nvSpPr>
        <p:spPr>
          <a:xfrm>
            <a:off x="6387329" y="4186278"/>
            <a:ext cx="1675479" cy="960126"/>
          </a:xfrm>
          <a:prstGeom prst="rect">
            <a:avLst/>
          </a:prstGeom>
          <a:noFill/>
        </p:spPr>
        <p:txBody>
          <a:bodyPr wrap="square" rtlCol="0">
            <a:spAutoFit/>
          </a:bodyPr>
          <a:lstStyle/>
          <a:p>
            <a:pPr defTabSz="698414">
              <a:spcAft>
                <a:spcPts val="1200"/>
              </a:spcAft>
              <a:defRPr/>
            </a:pPr>
            <a:r>
              <a:rPr lang="en-US" sz="1374" b="1">
                <a:solidFill>
                  <a:srgbClr val="FFFFFF"/>
                </a:solidFill>
                <a:latin typeface="Segoe UI Semibold"/>
                <a:cs typeface="Segoe Sans Display Semibold" pitchFamily="2" charset="0"/>
              </a:rPr>
              <a:t>         </a:t>
            </a:r>
            <a:r>
              <a:rPr lang="en-US" b="1">
                <a:solidFill>
                  <a:srgbClr val="FFFFFF"/>
                </a:solidFill>
                <a:latin typeface="Segoe UI Semibold"/>
                <a:cs typeface="Segoe Sans Display Semibold" pitchFamily="2" charset="0"/>
              </a:rPr>
              <a:t>Pro code</a:t>
            </a:r>
            <a:endParaRPr lang="en-US" sz="1374" b="1">
              <a:solidFill>
                <a:srgbClr val="FFFFFF"/>
              </a:solidFill>
              <a:latin typeface="Segoe UI Semibold"/>
              <a:cs typeface="Segoe Sans Display Semibold" pitchFamily="2" charset="0"/>
            </a:endParaRPr>
          </a:p>
          <a:p>
            <a:pPr marL="171417" indent="-171417" defTabSz="698414">
              <a:buFont typeface="Arial" panose="020B0604020202020204" pitchFamily="34" charset="0"/>
              <a:buChar char="•"/>
              <a:defRPr/>
            </a:pPr>
            <a:r>
              <a:rPr lang="en-US" sz="1374" b="1">
                <a:solidFill>
                  <a:srgbClr val="FFFFFF"/>
                </a:solidFill>
                <a:latin typeface="Segoe UI Semibold"/>
                <a:cs typeface="Segoe Sans Display Semibold" pitchFamily="2" charset="0"/>
              </a:rPr>
              <a:t>VS Code or VS</a:t>
            </a:r>
          </a:p>
          <a:p>
            <a:pPr marL="171417" indent="-171417" defTabSz="698414">
              <a:buFont typeface="Arial" panose="020B0604020202020204" pitchFamily="34" charset="0"/>
              <a:buChar char="•"/>
              <a:defRPr/>
            </a:pPr>
            <a:r>
              <a:rPr lang="en-US" sz="1374" b="1">
                <a:solidFill>
                  <a:srgbClr val="FFFFFF"/>
                </a:solidFill>
                <a:latin typeface="Segoe UI Semibold"/>
                <a:cs typeface="Segoe Sans Display Semibold" pitchFamily="2" charset="0"/>
              </a:rPr>
              <a:t>Teams Toolkit</a:t>
            </a:r>
            <a:endParaRPr lang="en-US" sz="1070" b="1">
              <a:solidFill>
                <a:srgbClr val="FFFFFF"/>
              </a:solidFill>
              <a:latin typeface="Segoe UI Semibold"/>
              <a:cs typeface="Segoe Sans Display Semibold" pitchFamily="2" charset="0"/>
            </a:endParaRPr>
          </a:p>
        </p:txBody>
      </p:sp>
      <p:pic>
        <p:nvPicPr>
          <p:cNvPr id="43" name="Picture 2" descr="A blue and green rectangles&#10;&#10;Description automatically generated">
            <a:extLst>
              <a:ext uri="{FF2B5EF4-FFF2-40B4-BE49-F238E27FC236}">
                <a16:creationId xmlns:a16="http://schemas.microsoft.com/office/drawing/2014/main" id="{74E916C6-59A1-B768-6CD3-AFCA39038E1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254064" y="4260559"/>
            <a:ext cx="326760" cy="30956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a:extLst>
              <a:ext uri="{FF2B5EF4-FFF2-40B4-BE49-F238E27FC236}">
                <a16:creationId xmlns:a16="http://schemas.microsoft.com/office/drawing/2014/main" id="{09EF5178-D629-274C-AFC0-8EE6E556F109}"/>
              </a:ext>
            </a:extLst>
          </p:cNvPr>
          <p:cNvPicPr>
            <a:picLocks noChangeAspect="1"/>
          </p:cNvPicPr>
          <p:nvPr/>
        </p:nvPicPr>
        <p:blipFill>
          <a:blip r:embed="rId13"/>
          <a:stretch>
            <a:fillRect/>
          </a:stretch>
        </p:blipFill>
        <p:spPr>
          <a:xfrm>
            <a:off x="6387329" y="4218125"/>
            <a:ext cx="288362" cy="288362"/>
          </a:xfrm>
          <a:prstGeom prst="rect">
            <a:avLst/>
          </a:prstGeom>
        </p:spPr>
      </p:pic>
      <p:sp>
        <p:nvSpPr>
          <p:cNvPr id="45" name="Rectangle: Rounded Corners 2">
            <a:extLst>
              <a:ext uri="{FF2B5EF4-FFF2-40B4-BE49-F238E27FC236}">
                <a16:creationId xmlns:a16="http://schemas.microsoft.com/office/drawing/2014/main" id="{926D6EAA-8D15-8BDA-4C8C-734831E1C7C5}"/>
              </a:ext>
            </a:extLst>
          </p:cNvPr>
          <p:cNvSpPr/>
          <p:nvPr/>
        </p:nvSpPr>
        <p:spPr bwMode="auto">
          <a:xfrm rot="10800000">
            <a:off x="6093912" y="3847269"/>
            <a:ext cx="5880287" cy="1567137"/>
          </a:xfrm>
          <a:prstGeom prst="roundRect">
            <a:avLst>
              <a:gd name="adj" fmla="val 6990"/>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700" tIns="111760" rIns="139700" bIns="111760" numCol="1" spcCol="0" rtlCol="0" fromWordArt="0" anchor="t" anchorCtr="0" forceAA="0" compatLnSpc="1">
            <a:prstTxWarp prst="textNoShape">
              <a:avLst/>
            </a:prstTxWarp>
            <a:noAutofit/>
          </a:bodyPr>
          <a:lstStyle/>
          <a:p>
            <a:pPr marL="0" marR="0" lvl="0" indent="0" algn="l" defTabSz="712354" rtl="0" eaLnBrk="1" fontAlgn="base" latinLnBrk="0" hangingPunct="1">
              <a:lnSpc>
                <a:spcPct val="100000"/>
              </a:lnSpc>
              <a:spcBef>
                <a:spcPct val="0"/>
              </a:spcBef>
              <a:spcAft>
                <a:spcPct val="0"/>
              </a:spcAft>
              <a:buClrTx/>
              <a:buSzTx/>
              <a:buFontTx/>
              <a:buNone/>
              <a:tabLst/>
              <a:defRPr/>
            </a:pPr>
            <a:endParaRPr kumimoji="0" lang="en-US" sz="1528" b="1" i="0" u="none" strike="noStrike" kern="0" cap="none" spc="0" normalizeH="0" baseline="0" noProof="0" err="1">
              <a:ln>
                <a:noFill/>
              </a:ln>
              <a:gradFill>
                <a:gsLst>
                  <a:gs pos="0">
                    <a:srgbClr val="FFFFFF"/>
                  </a:gs>
                  <a:gs pos="100000">
                    <a:srgbClr val="FFFFFF"/>
                  </a:gs>
                </a:gsLst>
                <a:lin ang="5400000" scaled="0"/>
              </a:gradFill>
              <a:effectLst/>
              <a:uLnTx/>
              <a:uFillTx/>
              <a:latin typeface="Segoe Sans Display Semibold" pitchFamily="2" charset="0"/>
              <a:ea typeface="+mn-ea"/>
              <a:cs typeface="Segoe Sans Display Semibold" pitchFamily="2" charset="0"/>
            </a:endParaRPr>
          </a:p>
        </p:txBody>
      </p:sp>
      <p:sp>
        <p:nvSpPr>
          <p:cNvPr id="14" name="Graphic 14">
            <a:extLst>
              <a:ext uri="{FF2B5EF4-FFF2-40B4-BE49-F238E27FC236}">
                <a16:creationId xmlns:a16="http://schemas.microsoft.com/office/drawing/2014/main" id="{A35DF6D3-906C-7AE8-95C8-36A1EEC87EB9}"/>
              </a:ext>
            </a:extLst>
          </p:cNvPr>
          <p:cNvSpPr/>
          <p:nvPr/>
        </p:nvSpPr>
        <p:spPr>
          <a:xfrm>
            <a:off x="6291812" y="1223072"/>
            <a:ext cx="432552" cy="402284"/>
          </a:xfrm>
          <a:custGeom>
            <a:avLst/>
            <a:gdLst>
              <a:gd name="connsiteX0" fmla="*/ 124666 w 200025"/>
              <a:gd name="connsiteY0" fmla="*/ 61077 h 200025"/>
              <a:gd name="connsiteX1" fmla="*/ 122433 w 200025"/>
              <a:gd name="connsiteY1" fmla="*/ 58538 h 200025"/>
              <a:gd name="connsiteX2" fmla="*/ 111833 w 200025"/>
              <a:gd name="connsiteY2" fmla="*/ 51976 h 200025"/>
              <a:gd name="connsiteX3" fmla="*/ 98709 w 200025"/>
              <a:gd name="connsiteY3" fmla="*/ 47714 h 200025"/>
              <a:gd name="connsiteX4" fmla="*/ 96203 w 200025"/>
              <a:gd name="connsiteY4" fmla="*/ 45822 h 200025"/>
              <a:gd name="connsiteX5" fmla="*/ 95250 w 200025"/>
              <a:gd name="connsiteY5" fmla="*/ 42830 h 200025"/>
              <a:gd name="connsiteX6" fmla="*/ 96203 w 200025"/>
              <a:gd name="connsiteY6" fmla="*/ 39838 h 200025"/>
              <a:gd name="connsiteX7" fmla="*/ 98709 w 200025"/>
              <a:gd name="connsiteY7" fmla="*/ 37945 h 200025"/>
              <a:gd name="connsiteX8" fmla="*/ 111833 w 200025"/>
              <a:gd name="connsiteY8" fmla="*/ 33683 h 200025"/>
              <a:gd name="connsiteX9" fmla="*/ 122272 w 200025"/>
              <a:gd name="connsiteY9" fmla="*/ 27102 h 200025"/>
              <a:gd name="connsiteX10" fmla="*/ 128588 w 200025"/>
              <a:gd name="connsiteY10" fmla="*/ 16895 h 200025"/>
              <a:gd name="connsiteX11" fmla="*/ 128696 w 200025"/>
              <a:gd name="connsiteY11" fmla="*/ 16570 h 200025"/>
              <a:gd name="connsiteX12" fmla="*/ 132961 w 200025"/>
              <a:gd name="connsiteY12" fmla="*/ 3457 h 200025"/>
              <a:gd name="connsiteX13" fmla="*/ 134856 w 200025"/>
              <a:gd name="connsiteY13" fmla="*/ 952 h 200025"/>
              <a:gd name="connsiteX14" fmla="*/ 137850 w 200025"/>
              <a:gd name="connsiteY14" fmla="*/ 0 h 200025"/>
              <a:gd name="connsiteX15" fmla="*/ 140844 w 200025"/>
              <a:gd name="connsiteY15" fmla="*/ 952 h 200025"/>
              <a:gd name="connsiteX16" fmla="*/ 142739 w 200025"/>
              <a:gd name="connsiteY16" fmla="*/ 3457 h 200025"/>
              <a:gd name="connsiteX17" fmla="*/ 147004 w 200025"/>
              <a:gd name="connsiteY17" fmla="*/ 16570 h 200025"/>
              <a:gd name="connsiteX18" fmla="*/ 153541 w 200025"/>
              <a:gd name="connsiteY18" fmla="*/ 27150 h 200025"/>
              <a:gd name="connsiteX19" fmla="*/ 164130 w 200025"/>
              <a:gd name="connsiteY19" fmla="*/ 33683 h 200025"/>
              <a:gd name="connsiteX20" fmla="*/ 177254 w 200025"/>
              <a:gd name="connsiteY20" fmla="*/ 37945 h 200025"/>
              <a:gd name="connsiteX21" fmla="*/ 177516 w 200025"/>
              <a:gd name="connsiteY21" fmla="*/ 38011 h 200025"/>
              <a:gd name="connsiteX22" fmla="*/ 180023 w 200025"/>
              <a:gd name="connsiteY22" fmla="*/ 39903 h 200025"/>
              <a:gd name="connsiteX23" fmla="*/ 180975 w 200025"/>
              <a:gd name="connsiteY23" fmla="*/ 42895 h 200025"/>
              <a:gd name="connsiteX24" fmla="*/ 180023 w 200025"/>
              <a:gd name="connsiteY24" fmla="*/ 45887 h 200025"/>
              <a:gd name="connsiteX25" fmla="*/ 177516 w 200025"/>
              <a:gd name="connsiteY25" fmla="*/ 47780 h 200025"/>
              <a:gd name="connsiteX26" fmla="*/ 164392 w 200025"/>
              <a:gd name="connsiteY26" fmla="*/ 52042 h 200025"/>
              <a:gd name="connsiteX27" fmla="*/ 153804 w 200025"/>
              <a:gd name="connsiteY27" fmla="*/ 58575 h 200025"/>
              <a:gd name="connsiteX28" fmla="*/ 147266 w 200025"/>
              <a:gd name="connsiteY28" fmla="*/ 69155 h 200025"/>
              <a:gd name="connsiteX29" fmla="*/ 143001 w 200025"/>
              <a:gd name="connsiteY29" fmla="*/ 82268 h 200025"/>
              <a:gd name="connsiteX30" fmla="*/ 142875 w 200025"/>
              <a:gd name="connsiteY30" fmla="*/ 82591 h 200025"/>
              <a:gd name="connsiteX31" fmla="*/ 141107 w 200025"/>
              <a:gd name="connsiteY31" fmla="*/ 84773 h 200025"/>
              <a:gd name="connsiteX32" fmla="*/ 138113 w 200025"/>
              <a:gd name="connsiteY32" fmla="*/ 85725 h 200025"/>
              <a:gd name="connsiteX33" fmla="*/ 135118 w 200025"/>
              <a:gd name="connsiteY33" fmla="*/ 84773 h 200025"/>
              <a:gd name="connsiteX34" fmla="*/ 133224 w 200025"/>
              <a:gd name="connsiteY34" fmla="*/ 82268 h 200025"/>
              <a:gd name="connsiteX35" fmla="*/ 128959 w 200025"/>
              <a:gd name="connsiteY35" fmla="*/ 69155 h 200025"/>
              <a:gd name="connsiteX36" fmla="*/ 124666 w 200025"/>
              <a:gd name="connsiteY36" fmla="*/ 61077 h 200025"/>
              <a:gd name="connsiteX37" fmla="*/ 197957 w 200025"/>
              <a:gd name="connsiteY37" fmla="*/ 97281 h 200025"/>
              <a:gd name="connsiteX38" fmla="*/ 190667 w 200025"/>
              <a:gd name="connsiteY38" fmla="*/ 94913 h 200025"/>
              <a:gd name="connsiteX39" fmla="*/ 184784 w 200025"/>
              <a:gd name="connsiteY39" fmla="*/ 91283 h 200025"/>
              <a:gd name="connsiteX40" fmla="*/ 181152 w 200025"/>
              <a:gd name="connsiteY40" fmla="*/ 85406 h 200025"/>
              <a:gd name="connsiteX41" fmla="*/ 178782 w 200025"/>
              <a:gd name="connsiteY41" fmla="*/ 78120 h 200025"/>
              <a:gd name="connsiteX42" fmla="*/ 177730 w 200025"/>
              <a:gd name="connsiteY42" fmla="*/ 76729 h 200025"/>
              <a:gd name="connsiteX43" fmla="*/ 176067 w 200025"/>
              <a:gd name="connsiteY43" fmla="*/ 76200 h 200025"/>
              <a:gd name="connsiteX44" fmla="*/ 174403 w 200025"/>
              <a:gd name="connsiteY44" fmla="*/ 76729 h 200025"/>
              <a:gd name="connsiteX45" fmla="*/ 173351 w 200025"/>
              <a:gd name="connsiteY45" fmla="*/ 78120 h 200025"/>
              <a:gd name="connsiteX46" fmla="*/ 170981 w 200025"/>
              <a:gd name="connsiteY46" fmla="*/ 85406 h 200025"/>
              <a:gd name="connsiteX47" fmla="*/ 167412 w 200025"/>
              <a:gd name="connsiteY47" fmla="*/ 91257 h 200025"/>
              <a:gd name="connsiteX48" fmla="*/ 161613 w 200025"/>
              <a:gd name="connsiteY48" fmla="*/ 94913 h 200025"/>
              <a:gd name="connsiteX49" fmla="*/ 154322 w 200025"/>
              <a:gd name="connsiteY49" fmla="*/ 97281 h 200025"/>
              <a:gd name="connsiteX50" fmla="*/ 152929 w 200025"/>
              <a:gd name="connsiteY50" fmla="*/ 98332 h 200025"/>
              <a:gd name="connsiteX51" fmla="*/ 152400 w 200025"/>
              <a:gd name="connsiteY51" fmla="*/ 99994 h 200025"/>
              <a:gd name="connsiteX52" fmla="*/ 152929 w 200025"/>
              <a:gd name="connsiteY52" fmla="*/ 101657 h 200025"/>
              <a:gd name="connsiteX53" fmla="*/ 154322 w 200025"/>
              <a:gd name="connsiteY53" fmla="*/ 102708 h 200025"/>
              <a:gd name="connsiteX54" fmla="*/ 161613 w 200025"/>
              <a:gd name="connsiteY54" fmla="*/ 105076 h 200025"/>
              <a:gd name="connsiteX55" fmla="*/ 167502 w 200025"/>
              <a:gd name="connsiteY55" fmla="*/ 108721 h 200025"/>
              <a:gd name="connsiteX56" fmla="*/ 171127 w 200025"/>
              <a:gd name="connsiteY56" fmla="*/ 114619 h 200025"/>
              <a:gd name="connsiteX57" fmla="*/ 173497 w 200025"/>
              <a:gd name="connsiteY57" fmla="*/ 121905 h 200025"/>
              <a:gd name="connsiteX58" fmla="*/ 174549 w 200025"/>
              <a:gd name="connsiteY58" fmla="*/ 123296 h 200025"/>
              <a:gd name="connsiteX59" fmla="*/ 176213 w 200025"/>
              <a:gd name="connsiteY59" fmla="*/ 123825 h 200025"/>
              <a:gd name="connsiteX60" fmla="*/ 177876 w 200025"/>
              <a:gd name="connsiteY60" fmla="*/ 123296 h 200025"/>
              <a:gd name="connsiteX61" fmla="*/ 178928 w 200025"/>
              <a:gd name="connsiteY61" fmla="*/ 121905 h 200025"/>
              <a:gd name="connsiteX62" fmla="*/ 181298 w 200025"/>
              <a:gd name="connsiteY62" fmla="*/ 114619 h 200025"/>
              <a:gd name="connsiteX63" fmla="*/ 184930 w 200025"/>
              <a:gd name="connsiteY63" fmla="*/ 108741 h 200025"/>
              <a:gd name="connsiteX64" fmla="*/ 190812 w 200025"/>
              <a:gd name="connsiteY64" fmla="*/ 105112 h 200025"/>
              <a:gd name="connsiteX65" fmla="*/ 198103 w 200025"/>
              <a:gd name="connsiteY65" fmla="*/ 102744 h 200025"/>
              <a:gd name="connsiteX66" fmla="*/ 199496 w 200025"/>
              <a:gd name="connsiteY66" fmla="*/ 101693 h 200025"/>
              <a:gd name="connsiteX67" fmla="*/ 200025 w 200025"/>
              <a:gd name="connsiteY67" fmla="*/ 100031 h 200025"/>
              <a:gd name="connsiteX68" fmla="*/ 199496 w 200025"/>
              <a:gd name="connsiteY68" fmla="*/ 98368 h 200025"/>
              <a:gd name="connsiteX69" fmla="*/ 198103 w 200025"/>
              <a:gd name="connsiteY69" fmla="*/ 97317 h 200025"/>
              <a:gd name="connsiteX70" fmla="*/ 197957 w 200025"/>
              <a:gd name="connsiteY70" fmla="*/ 97281 h 200025"/>
              <a:gd name="connsiteX71" fmla="*/ 88392 w 200025"/>
              <a:gd name="connsiteY71" fmla="*/ 33995 h 200025"/>
              <a:gd name="connsiteX72" fmla="*/ 95701 w 200025"/>
              <a:gd name="connsiteY72" fmla="*/ 28575 h 200025"/>
              <a:gd name="connsiteX73" fmla="*/ 73819 w 200025"/>
              <a:gd name="connsiteY73" fmla="*/ 28575 h 200025"/>
              <a:gd name="connsiteX74" fmla="*/ 66675 w 200025"/>
              <a:gd name="connsiteY74" fmla="*/ 35719 h 200025"/>
              <a:gd name="connsiteX75" fmla="*/ 73819 w 200025"/>
              <a:gd name="connsiteY75" fmla="*/ 42863 h 200025"/>
              <a:gd name="connsiteX76" fmla="*/ 85729 w 200025"/>
              <a:gd name="connsiteY76" fmla="*/ 42863 h 200025"/>
              <a:gd name="connsiteX77" fmla="*/ 85725 w 200025"/>
              <a:gd name="connsiteY77" fmla="*/ 42568 h 200025"/>
              <a:gd name="connsiteX78" fmla="*/ 88392 w 200025"/>
              <a:gd name="connsiteY78" fmla="*/ 33995 h 200025"/>
              <a:gd name="connsiteX79" fmla="*/ 7144 w 200025"/>
              <a:gd name="connsiteY79" fmla="*/ 95250 h 200025"/>
              <a:gd name="connsiteX80" fmla="*/ 14288 w 200025"/>
              <a:gd name="connsiteY80" fmla="*/ 102394 h 200025"/>
              <a:gd name="connsiteX81" fmla="*/ 14288 w 200025"/>
              <a:gd name="connsiteY81" fmla="*/ 126206 h 200025"/>
              <a:gd name="connsiteX82" fmla="*/ 7144 w 200025"/>
              <a:gd name="connsiteY82" fmla="*/ 133350 h 200025"/>
              <a:gd name="connsiteX83" fmla="*/ 0 w 200025"/>
              <a:gd name="connsiteY83" fmla="*/ 126206 h 200025"/>
              <a:gd name="connsiteX84" fmla="*/ 0 w 200025"/>
              <a:gd name="connsiteY84" fmla="*/ 102394 h 200025"/>
              <a:gd name="connsiteX85" fmla="*/ 7144 w 200025"/>
              <a:gd name="connsiteY85" fmla="*/ 95250 h 200025"/>
              <a:gd name="connsiteX86" fmla="*/ 104775 w 200025"/>
              <a:gd name="connsiteY86" fmla="*/ 192881 h 200025"/>
              <a:gd name="connsiteX87" fmla="*/ 97631 w 200025"/>
              <a:gd name="connsiteY87" fmla="*/ 200025 h 200025"/>
              <a:gd name="connsiteX88" fmla="*/ 73819 w 200025"/>
              <a:gd name="connsiteY88" fmla="*/ 200025 h 200025"/>
              <a:gd name="connsiteX89" fmla="*/ 66675 w 200025"/>
              <a:gd name="connsiteY89" fmla="*/ 192881 h 200025"/>
              <a:gd name="connsiteX90" fmla="*/ 73819 w 200025"/>
              <a:gd name="connsiteY90" fmla="*/ 185738 h 200025"/>
              <a:gd name="connsiteX91" fmla="*/ 97631 w 200025"/>
              <a:gd name="connsiteY91" fmla="*/ 185738 h 200025"/>
              <a:gd name="connsiteX92" fmla="*/ 104775 w 200025"/>
              <a:gd name="connsiteY92" fmla="*/ 192881 h 200025"/>
              <a:gd name="connsiteX93" fmla="*/ 30956 w 200025"/>
              <a:gd name="connsiteY93" fmla="*/ 28575 h 200025"/>
              <a:gd name="connsiteX94" fmla="*/ 38100 w 200025"/>
              <a:gd name="connsiteY94" fmla="*/ 35719 h 200025"/>
              <a:gd name="connsiteX95" fmla="*/ 30956 w 200025"/>
              <a:gd name="connsiteY95" fmla="*/ 42863 h 200025"/>
              <a:gd name="connsiteX96" fmla="*/ 26194 w 200025"/>
              <a:gd name="connsiteY96" fmla="*/ 42863 h 200025"/>
              <a:gd name="connsiteX97" fmla="*/ 14288 w 200025"/>
              <a:gd name="connsiteY97" fmla="*/ 54769 h 200025"/>
              <a:gd name="connsiteX98" fmla="*/ 14288 w 200025"/>
              <a:gd name="connsiteY98" fmla="*/ 59531 h 200025"/>
              <a:gd name="connsiteX99" fmla="*/ 7144 w 200025"/>
              <a:gd name="connsiteY99" fmla="*/ 66675 h 200025"/>
              <a:gd name="connsiteX100" fmla="*/ 0 w 200025"/>
              <a:gd name="connsiteY100" fmla="*/ 59531 h 200025"/>
              <a:gd name="connsiteX101" fmla="*/ 0 w 200025"/>
              <a:gd name="connsiteY101" fmla="*/ 54769 h 200025"/>
              <a:gd name="connsiteX102" fmla="*/ 26194 w 200025"/>
              <a:gd name="connsiteY102" fmla="*/ 28575 h 200025"/>
              <a:gd name="connsiteX103" fmla="*/ 30956 w 200025"/>
              <a:gd name="connsiteY103" fmla="*/ 28575 h 200025"/>
              <a:gd name="connsiteX104" fmla="*/ 30956 w 200025"/>
              <a:gd name="connsiteY104" fmla="*/ 200025 h 200025"/>
              <a:gd name="connsiteX105" fmla="*/ 38100 w 200025"/>
              <a:gd name="connsiteY105" fmla="*/ 192881 h 200025"/>
              <a:gd name="connsiteX106" fmla="*/ 30956 w 200025"/>
              <a:gd name="connsiteY106" fmla="*/ 185738 h 200025"/>
              <a:gd name="connsiteX107" fmla="*/ 26194 w 200025"/>
              <a:gd name="connsiteY107" fmla="*/ 185738 h 200025"/>
              <a:gd name="connsiteX108" fmla="*/ 14288 w 200025"/>
              <a:gd name="connsiteY108" fmla="*/ 173831 h 200025"/>
              <a:gd name="connsiteX109" fmla="*/ 14288 w 200025"/>
              <a:gd name="connsiteY109" fmla="*/ 169069 h 200025"/>
              <a:gd name="connsiteX110" fmla="*/ 7144 w 200025"/>
              <a:gd name="connsiteY110" fmla="*/ 161925 h 200025"/>
              <a:gd name="connsiteX111" fmla="*/ 0 w 200025"/>
              <a:gd name="connsiteY111" fmla="*/ 169069 h 200025"/>
              <a:gd name="connsiteX112" fmla="*/ 0 w 200025"/>
              <a:gd name="connsiteY112" fmla="*/ 173831 h 200025"/>
              <a:gd name="connsiteX113" fmla="*/ 26194 w 200025"/>
              <a:gd name="connsiteY113" fmla="*/ 200025 h 200025"/>
              <a:gd name="connsiteX114" fmla="*/ 30956 w 200025"/>
              <a:gd name="connsiteY114" fmla="*/ 200025 h 200025"/>
              <a:gd name="connsiteX115" fmla="*/ 133350 w 200025"/>
              <a:gd name="connsiteY115" fmla="*/ 192881 h 200025"/>
              <a:gd name="connsiteX116" fmla="*/ 140494 w 200025"/>
              <a:gd name="connsiteY116" fmla="*/ 200025 h 200025"/>
              <a:gd name="connsiteX117" fmla="*/ 145256 w 200025"/>
              <a:gd name="connsiteY117" fmla="*/ 200025 h 200025"/>
              <a:gd name="connsiteX118" fmla="*/ 171450 w 200025"/>
              <a:gd name="connsiteY118" fmla="*/ 173831 h 200025"/>
              <a:gd name="connsiteX119" fmla="*/ 171450 w 200025"/>
              <a:gd name="connsiteY119" fmla="*/ 169069 h 200025"/>
              <a:gd name="connsiteX120" fmla="*/ 164306 w 200025"/>
              <a:gd name="connsiteY120" fmla="*/ 161925 h 200025"/>
              <a:gd name="connsiteX121" fmla="*/ 157163 w 200025"/>
              <a:gd name="connsiteY121" fmla="*/ 169069 h 200025"/>
              <a:gd name="connsiteX122" fmla="*/ 157163 w 200025"/>
              <a:gd name="connsiteY122" fmla="*/ 173831 h 200025"/>
              <a:gd name="connsiteX123" fmla="*/ 145256 w 200025"/>
              <a:gd name="connsiteY123" fmla="*/ 185738 h 200025"/>
              <a:gd name="connsiteX124" fmla="*/ 140494 w 200025"/>
              <a:gd name="connsiteY124" fmla="*/ 185738 h 200025"/>
              <a:gd name="connsiteX125" fmla="*/ 133350 w 200025"/>
              <a:gd name="connsiteY125" fmla="*/ 1928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00025" h="200025">
                <a:moveTo>
                  <a:pt x="124666" y="61077"/>
                </a:moveTo>
                <a:cubicBezTo>
                  <a:pt x="123977" y="60187"/>
                  <a:pt x="123232" y="59339"/>
                  <a:pt x="122433" y="58538"/>
                </a:cubicBezTo>
                <a:cubicBezTo>
                  <a:pt x="119460" y="55555"/>
                  <a:pt x="115830" y="53308"/>
                  <a:pt x="111833" y="51976"/>
                </a:cubicBezTo>
                <a:lnTo>
                  <a:pt x="98709" y="47714"/>
                </a:lnTo>
                <a:cubicBezTo>
                  <a:pt x="97698" y="47358"/>
                  <a:pt x="96822" y="46697"/>
                  <a:pt x="96203" y="45822"/>
                </a:cubicBezTo>
                <a:cubicBezTo>
                  <a:pt x="95582" y="44947"/>
                  <a:pt x="95250" y="43901"/>
                  <a:pt x="95250" y="42830"/>
                </a:cubicBezTo>
                <a:cubicBezTo>
                  <a:pt x="95250" y="41758"/>
                  <a:pt x="95582" y="40713"/>
                  <a:pt x="96203" y="39838"/>
                </a:cubicBezTo>
                <a:cubicBezTo>
                  <a:pt x="96822" y="38963"/>
                  <a:pt x="97698" y="38302"/>
                  <a:pt x="98709" y="37945"/>
                </a:cubicBezTo>
                <a:lnTo>
                  <a:pt x="111833" y="33683"/>
                </a:lnTo>
                <a:cubicBezTo>
                  <a:pt x="115774" y="32323"/>
                  <a:pt x="119347" y="30071"/>
                  <a:pt x="122272" y="27102"/>
                </a:cubicBezTo>
                <a:cubicBezTo>
                  <a:pt x="125118" y="24215"/>
                  <a:pt x="127276" y="20726"/>
                  <a:pt x="128588" y="16895"/>
                </a:cubicBezTo>
                <a:lnTo>
                  <a:pt x="128696" y="16570"/>
                </a:lnTo>
                <a:lnTo>
                  <a:pt x="132961" y="3457"/>
                </a:lnTo>
                <a:cubicBezTo>
                  <a:pt x="133319" y="2446"/>
                  <a:pt x="133981" y="1571"/>
                  <a:pt x="134856" y="952"/>
                </a:cubicBezTo>
                <a:cubicBezTo>
                  <a:pt x="135731" y="332"/>
                  <a:pt x="136777" y="0"/>
                  <a:pt x="137850" y="0"/>
                </a:cubicBezTo>
                <a:cubicBezTo>
                  <a:pt x="138923" y="0"/>
                  <a:pt x="139969" y="332"/>
                  <a:pt x="140844" y="952"/>
                </a:cubicBezTo>
                <a:cubicBezTo>
                  <a:pt x="141720" y="1571"/>
                  <a:pt x="142382" y="2446"/>
                  <a:pt x="142739" y="3457"/>
                </a:cubicBezTo>
                <a:lnTo>
                  <a:pt x="147004" y="16570"/>
                </a:lnTo>
                <a:cubicBezTo>
                  <a:pt x="148330" y="20557"/>
                  <a:pt x="150568" y="24180"/>
                  <a:pt x="153541" y="27150"/>
                </a:cubicBezTo>
                <a:cubicBezTo>
                  <a:pt x="156515" y="30121"/>
                  <a:pt x="160140" y="32358"/>
                  <a:pt x="164130" y="33683"/>
                </a:cubicBezTo>
                <a:lnTo>
                  <a:pt x="177254" y="37945"/>
                </a:lnTo>
                <a:lnTo>
                  <a:pt x="177516" y="38011"/>
                </a:lnTo>
                <a:cubicBezTo>
                  <a:pt x="178527" y="38367"/>
                  <a:pt x="179403" y="39028"/>
                  <a:pt x="180023" y="39903"/>
                </a:cubicBezTo>
                <a:cubicBezTo>
                  <a:pt x="180643" y="40778"/>
                  <a:pt x="180975" y="41824"/>
                  <a:pt x="180975" y="42895"/>
                </a:cubicBezTo>
                <a:cubicBezTo>
                  <a:pt x="180975" y="43967"/>
                  <a:pt x="180643" y="45012"/>
                  <a:pt x="180023" y="45887"/>
                </a:cubicBezTo>
                <a:cubicBezTo>
                  <a:pt x="179403" y="46762"/>
                  <a:pt x="178527" y="47423"/>
                  <a:pt x="177516" y="47780"/>
                </a:cubicBezTo>
                <a:lnTo>
                  <a:pt x="164392" y="52042"/>
                </a:lnTo>
                <a:cubicBezTo>
                  <a:pt x="160403" y="53367"/>
                  <a:pt x="156777" y="55604"/>
                  <a:pt x="153804" y="58575"/>
                </a:cubicBezTo>
                <a:cubicBezTo>
                  <a:pt x="150831" y="61546"/>
                  <a:pt x="148593" y="65168"/>
                  <a:pt x="147266" y="69155"/>
                </a:cubicBezTo>
                <a:lnTo>
                  <a:pt x="143001" y="82268"/>
                </a:lnTo>
                <a:cubicBezTo>
                  <a:pt x="142963" y="82377"/>
                  <a:pt x="142921" y="82485"/>
                  <a:pt x="142875" y="82591"/>
                </a:cubicBezTo>
                <a:cubicBezTo>
                  <a:pt x="142499" y="83465"/>
                  <a:pt x="141888" y="84221"/>
                  <a:pt x="141107" y="84773"/>
                </a:cubicBezTo>
                <a:cubicBezTo>
                  <a:pt x="140231" y="85393"/>
                  <a:pt x="139185" y="85725"/>
                  <a:pt x="138113" y="85725"/>
                </a:cubicBezTo>
                <a:cubicBezTo>
                  <a:pt x="137040" y="85725"/>
                  <a:pt x="135994" y="85393"/>
                  <a:pt x="135118" y="84773"/>
                </a:cubicBezTo>
                <a:cubicBezTo>
                  <a:pt x="134243" y="84154"/>
                  <a:pt x="133581" y="83279"/>
                  <a:pt x="133224" y="82268"/>
                </a:cubicBezTo>
                <a:lnTo>
                  <a:pt x="128959" y="69155"/>
                </a:lnTo>
                <a:cubicBezTo>
                  <a:pt x="127995" y="66230"/>
                  <a:pt x="126541" y="63500"/>
                  <a:pt x="124666" y="61077"/>
                </a:cubicBezTo>
                <a:close/>
                <a:moveTo>
                  <a:pt x="197957" y="97281"/>
                </a:moveTo>
                <a:lnTo>
                  <a:pt x="190667" y="94913"/>
                </a:lnTo>
                <a:cubicBezTo>
                  <a:pt x="188450" y="94177"/>
                  <a:pt x="186436" y="92934"/>
                  <a:pt x="184784" y="91283"/>
                </a:cubicBezTo>
                <a:cubicBezTo>
                  <a:pt x="183132" y="89633"/>
                  <a:pt x="181888" y="87620"/>
                  <a:pt x="181152" y="85406"/>
                </a:cubicBezTo>
                <a:lnTo>
                  <a:pt x="178782" y="78120"/>
                </a:lnTo>
                <a:cubicBezTo>
                  <a:pt x="178584" y="77559"/>
                  <a:pt x="178217" y="77073"/>
                  <a:pt x="177730" y="76729"/>
                </a:cubicBezTo>
                <a:cubicBezTo>
                  <a:pt x="177244" y="76385"/>
                  <a:pt x="176663" y="76200"/>
                  <a:pt x="176067" y="76200"/>
                </a:cubicBezTo>
                <a:cubicBezTo>
                  <a:pt x="175471" y="76200"/>
                  <a:pt x="174889" y="76385"/>
                  <a:pt x="174403" y="76729"/>
                </a:cubicBezTo>
                <a:cubicBezTo>
                  <a:pt x="173917" y="77073"/>
                  <a:pt x="173549" y="77559"/>
                  <a:pt x="173351" y="78120"/>
                </a:cubicBezTo>
                <a:lnTo>
                  <a:pt x="170981" y="85406"/>
                </a:lnTo>
                <a:cubicBezTo>
                  <a:pt x="170259" y="87605"/>
                  <a:pt x="169037" y="89607"/>
                  <a:pt x="167412" y="91257"/>
                </a:cubicBezTo>
                <a:cubicBezTo>
                  <a:pt x="165787" y="92906"/>
                  <a:pt x="163802" y="94157"/>
                  <a:pt x="161613" y="94913"/>
                </a:cubicBezTo>
                <a:lnTo>
                  <a:pt x="154322" y="97281"/>
                </a:lnTo>
                <a:cubicBezTo>
                  <a:pt x="153760" y="97479"/>
                  <a:pt x="153273" y="97846"/>
                  <a:pt x="152929" y="98332"/>
                </a:cubicBezTo>
                <a:cubicBezTo>
                  <a:pt x="152585" y="98818"/>
                  <a:pt x="152400" y="99399"/>
                  <a:pt x="152400" y="99994"/>
                </a:cubicBezTo>
                <a:cubicBezTo>
                  <a:pt x="152400" y="100590"/>
                  <a:pt x="152585" y="101171"/>
                  <a:pt x="152929" y="101657"/>
                </a:cubicBezTo>
                <a:cubicBezTo>
                  <a:pt x="153273" y="102142"/>
                  <a:pt x="153760" y="102510"/>
                  <a:pt x="154322" y="102708"/>
                </a:cubicBezTo>
                <a:lnTo>
                  <a:pt x="161613" y="105076"/>
                </a:lnTo>
                <a:cubicBezTo>
                  <a:pt x="163833" y="105816"/>
                  <a:pt x="165849" y="107064"/>
                  <a:pt x="167502" y="108721"/>
                </a:cubicBezTo>
                <a:cubicBezTo>
                  <a:pt x="169154" y="110378"/>
                  <a:pt x="170396" y="112398"/>
                  <a:pt x="171127" y="114619"/>
                </a:cubicBezTo>
                <a:lnTo>
                  <a:pt x="173497" y="121905"/>
                </a:lnTo>
                <a:cubicBezTo>
                  <a:pt x="173695" y="122466"/>
                  <a:pt x="174063" y="122953"/>
                  <a:pt x="174549" y="123296"/>
                </a:cubicBezTo>
                <a:cubicBezTo>
                  <a:pt x="175035" y="123640"/>
                  <a:pt x="175616" y="123825"/>
                  <a:pt x="176213" y="123825"/>
                </a:cubicBezTo>
                <a:cubicBezTo>
                  <a:pt x="176809" y="123825"/>
                  <a:pt x="177390" y="123640"/>
                  <a:pt x="177876" y="123296"/>
                </a:cubicBezTo>
                <a:cubicBezTo>
                  <a:pt x="178362" y="122953"/>
                  <a:pt x="178730" y="122466"/>
                  <a:pt x="178928" y="121905"/>
                </a:cubicBezTo>
                <a:lnTo>
                  <a:pt x="181298" y="114619"/>
                </a:lnTo>
                <a:cubicBezTo>
                  <a:pt x="182035" y="112405"/>
                  <a:pt x="183278" y="110392"/>
                  <a:pt x="184930" y="108741"/>
                </a:cubicBezTo>
                <a:cubicBezTo>
                  <a:pt x="186581" y="107091"/>
                  <a:pt x="188596" y="105848"/>
                  <a:pt x="190812" y="105112"/>
                </a:cubicBezTo>
                <a:lnTo>
                  <a:pt x="198103" y="102744"/>
                </a:lnTo>
                <a:cubicBezTo>
                  <a:pt x="198665" y="102546"/>
                  <a:pt x="199152" y="102179"/>
                  <a:pt x="199496" y="101693"/>
                </a:cubicBezTo>
                <a:cubicBezTo>
                  <a:pt x="199840" y="101207"/>
                  <a:pt x="200025" y="100626"/>
                  <a:pt x="200025" y="100031"/>
                </a:cubicBezTo>
                <a:cubicBezTo>
                  <a:pt x="200025" y="99435"/>
                  <a:pt x="199840" y="98854"/>
                  <a:pt x="199496" y="98368"/>
                </a:cubicBezTo>
                <a:cubicBezTo>
                  <a:pt x="199152" y="97883"/>
                  <a:pt x="198665" y="97515"/>
                  <a:pt x="198103" y="97317"/>
                </a:cubicBezTo>
                <a:lnTo>
                  <a:pt x="197957" y="97281"/>
                </a:lnTo>
                <a:close/>
                <a:moveTo>
                  <a:pt x="88392" y="33995"/>
                </a:moveTo>
                <a:cubicBezTo>
                  <a:pt x="90241" y="31507"/>
                  <a:pt x="92783" y="29621"/>
                  <a:pt x="95701" y="28575"/>
                </a:cubicBezTo>
                <a:lnTo>
                  <a:pt x="73819" y="28575"/>
                </a:lnTo>
                <a:cubicBezTo>
                  <a:pt x="69874" y="28575"/>
                  <a:pt x="66675" y="31773"/>
                  <a:pt x="66675" y="35719"/>
                </a:cubicBezTo>
                <a:cubicBezTo>
                  <a:pt x="66675" y="39664"/>
                  <a:pt x="69874" y="42863"/>
                  <a:pt x="73819" y="42863"/>
                </a:cubicBezTo>
                <a:lnTo>
                  <a:pt x="85729" y="42863"/>
                </a:lnTo>
                <a:cubicBezTo>
                  <a:pt x="85727" y="42764"/>
                  <a:pt x="85725" y="42666"/>
                  <a:pt x="85725" y="42568"/>
                </a:cubicBezTo>
                <a:cubicBezTo>
                  <a:pt x="85733" y="39507"/>
                  <a:pt x="86662" y="36520"/>
                  <a:pt x="88392" y="33995"/>
                </a:cubicBezTo>
                <a:close/>
                <a:moveTo>
                  <a:pt x="7144" y="95250"/>
                </a:moveTo>
                <a:cubicBezTo>
                  <a:pt x="11089" y="95250"/>
                  <a:pt x="14288" y="98449"/>
                  <a:pt x="14288" y="102394"/>
                </a:cubicBezTo>
                <a:lnTo>
                  <a:pt x="14288" y="126206"/>
                </a:lnTo>
                <a:cubicBezTo>
                  <a:pt x="14288" y="130152"/>
                  <a:pt x="11089" y="133350"/>
                  <a:pt x="7144" y="133350"/>
                </a:cubicBezTo>
                <a:cubicBezTo>
                  <a:pt x="3198" y="133350"/>
                  <a:pt x="0" y="130152"/>
                  <a:pt x="0" y="126206"/>
                </a:cubicBezTo>
                <a:lnTo>
                  <a:pt x="0" y="102394"/>
                </a:lnTo>
                <a:cubicBezTo>
                  <a:pt x="0" y="98449"/>
                  <a:pt x="3198" y="95250"/>
                  <a:pt x="7144" y="95250"/>
                </a:cubicBezTo>
                <a:close/>
                <a:moveTo>
                  <a:pt x="104775" y="192881"/>
                </a:moveTo>
                <a:cubicBezTo>
                  <a:pt x="104775" y="196827"/>
                  <a:pt x="101577" y="200025"/>
                  <a:pt x="97631" y="200025"/>
                </a:cubicBezTo>
                <a:lnTo>
                  <a:pt x="73819" y="200025"/>
                </a:lnTo>
                <a:cubicBezTo>
                  <a:pt x="69874" y="200025"/>
                  <a:pt x="66675" y="196827"/>
                  <a:pt x="66675" y="192881"/>
                </a:cubicBezTo>
                <a:cubicBezTo>
                  <a:pt x="66675" y="188936"/>
                  <a:pt x="69874" y="185738"/>
                  <a:pt x="73819" y="185738"/>
                </a:cubicBezTo>
                <a:lnTo>
                  <a:pt x="97631" y="185738"/>
                </a:lnTo>
                <a:cubicBezTo>
                  <a:pt x="101577" y="185738"/>
                  <a:pt x="104775" y="188936"/>
                  <a:pt x="104775" y="192881"/>
                </a:cubicBezTo>
                <a:close/>
                <a:moveTo>
                  <a:pt x="30956" y="28575"/>
                </a:moveTo>
                <a:cubicBezTo>
                  <a:pt x="34902" y="28575"/>
                  <a:pt x="38100" y="31773"/>
                  <a:pt x="38100" y="35719"/>
                </a:cubicBezTo>
                <a:cubicBezTo>
                  <a:pt x="38100" y="39664"/>
                  <a:pt x="34902" y="42863"/>
                  <a:pt x="30956" y="42863"/>
                </a:cubicBezTo>
                <a:lnTo>
                  <a:pt x="26194" y="42863"/>
                </a:lnTo>
                <a:cubicBezTo>
                  <a:pt x="19618" y="42863"/>
                  <a:pt x="14288" y="48193"/>
                  <a:pt x="14288" y="54769"/>
                </a:cubicBezTo>
                <a:lnTo>
                  <a:pt x="14288" y="59531"/>
                </a:lnTo>
                <a:cubicBezTo>
                  <a:pt x="14288" y="63477"/>
                  <a:pt x="11089" y="66675"/>
                  <a:pt x="7144" y="66675"/>
                </a:cubicBezTo>
                <a:cubicBezTo>
                  <a:pt x="3198" y="66675"/>
                  <a:pt x="0" y="63477"/>
                  <a:pt x="0" y="59531"/>
                </a:cubicBezTo>
                <a:lnTo>
                  <a:pt x="0" y="54769"/>
                </a:lnTo>
                <a:cubicBezTo>
                  <a:pt x="0" y="40302"/>
                  <a:pt x="11727" y="28575"/>
                  <a:pt x="26194" y="28575"/>
                </a:cubicBezTo>
                <a:lnTo>
                  <a:pt x="30956" y="28575"/>
                </a:lnTo>
                <a:close/>
                <a:moveTo>
                  <a:pt x="30956" y="200025"/>
                </a:moveTo>
                <a:cubicBezTo>
                  <a:pt x="34902" y="200025"/>
                  <a:pt x="38100" y="196827"/>
                  <a:pt x="38100" y="192881"/>
                </a:cubicBezTo>
                <a:cubicBezTo>
                  <a:pt x="38100" y="188936"/>
                  <a:pt x="34902" y="185738"/>
                  <a:pt x="30956" y="185738"/>
                </a:cubicBezTo>
                <a:lnTo>
                  <a:pt x="26194" y="185738"/>
                </a:lnTo>
                <a:cubicBezTo>
                  <a:pt x="19618" y="185738"/>
                  <a:pt x="14288" y="180407"/>
                  <a:pt x="14288" y="173831"/>
                </a:cubicBezTo>
                <a:lnTo>
                  <a:pt x="14288" y="169069"/>
                </a:lnTo>
                <a:cubicBezTo>
                  <a:pt x="14288" y="165124"/>
                  <a:pt x="11089" y="161925"/>
                  <a:pt x="7144" y="161925"/>
                </a:cubicBezTo>
                <a:cubicBezTo>
                  <a:pt x="3198" y="161925"/>
                  <a:pt x="0" y="165124"/>
                  <a:pt x="0" y="169069"/>
                </a:cubicBezTo>
                <a:lnTo>
                  <a:pt x="0" y="173831"/>
                </a:lnTo>
                <a:cubicBezTo>
                  <a:pt x="0" y="188298"/>
                  <a:pt x="11727" y="200025"/>
                  <a:pt x="26194" y="200025"/>
                </a:cubicBezTo>
                <a:lnTo>
                  <a:pt x="30956" y="200025"/>
                </a:lnTo>
                <a:close/>
                <a:moveTo>
                  <a:pt x="133350" y="192881"/>
                </a:moveTo>
                <a:cubicBezTo>
                  <a:pt x="133350" y="196827"/>
                  <a:pt x="136549" y="200025"/>
                  <a:pt x="140494" y="200025"/>
                </a:cubicBezTo>
                <a:lnTo>
                  <a:pt x="145256" y="200025"/>
                </a:lnTo>
                <a:cubicBezTo>
                  <a:pt x="159723" y="200025"/>
                  <a:pt x="171450" y="188298"/>
                  <a:pt x="171450" y="173831"/>
                </a:cubicBezTo>
                <a:lnTo>
                  <a:pt x="171450" y="169069"/>
                </a:lnTo>
                <a:cubicBezTo>
                  <a:pt x="171450" y="165124"/>
                  <a:pt x="168252" y="161925"/>
                  <a:pt x="164306" y="161925"/>
                </a:cubicBezTo>
                <a:cubicBezTo>
                  <a:pt x="160361" y="161925"/>
                  <a:pt x="157163" y="165124"/>
                  <a:pt x="157163" y="169069"/>
                </a:cubicBezTo>
                <a:lnTo>
                  <a:pt x="157163" y="173831"/>
                </a:lnTo>
                <a:cubicBezTo>
                  <a:pt x="157163" y="180407"/>
                  <a:pt x="151832" y="185738"/>
                  <a:pt x="145256" y="185738"/>
                </a:cubicBezTo>
                <a:lnTo>
                  <a:pt x="140494" y="185738"/>
                </a:lnTo>
                <a:cubicBezTo>
                  <a:pt x="136549" y="185738"/>
                  <a:pt x="133350" y="188936"/>
                  <a:pt x="133350" y="192881"/>
                </a:cubicBezTo>
                <a:close/>
              </a:path>
            </a:pathLst>
          </a:custGeom>
          <a:gradFill>
            <a:gsLst>
              <a:gs pos="19000">
                <a:schemeClr val="accent3"/>
              </a:gs>
              <a:gs pos="90000">
                <a:srgbClr val="0078D4"/>
              </a:gs>
            </a:gsLst>
            <a:path path="circle">
              <a:fillToRect l="100000" t="100000"/>
            </a:path>
          </a:gradFill>
          <a:ln>
            <a:noFill/>
          </a:ln>
        </p:spPr>
        <p:txBody>
          <a:bodyPr vert="horz" wrap="square" lIns="74507" tIns="37253" rIns="74507" bIns="37253" numCol="1" anchor="t" anchorCtr="0" compatLnSpc="1">
            <a:prstTxWarp prst="textNoShape">
              <a:avLst/>
            </a:prstTxWarp>
          </a:bodyPr>
          <a:lstStyle/>
          <a:p>
            <a:pPr marL="0" marR="0" lvl="0" indent="0" algn="l" defTabSz="745091" rtl="0" eaLnBrk="1" fontAlgn="auto" latinLnBrk="0" hangingPunct="1">
              <a:lnSpc>
                <a:spcPct val="100000"/>
              </a:lnSpc>
              <a:spcBef>
                <a:spcPts val="0"/>
              </a:spcBef>
              <a:spcAft>
                <a:spcPts val="0"/>
              </a:spcAft>
              <a:buClrTx/>
              <a:buSzTx/>
              <a:buFontTx/>
              <a:buNone/>
              <a:tabLst/>
              <a:defRPr/>
            </a:pPr>
            <a:endParaRPr kumimoji="0" lang="en-US" sz="1438" b="1" i="0" u="none" strike="noStrike" kern="1200" cap="none" spc="0" normalizeH="0" baseline="0" noProof="0">
              <a:ln>
                <a:noFill/>
              </a:ln>
              <a:solidFill>
                <a:srgbClr val="FFFFFF"/>
              </a:solidFill>
              <a:effectLst/>
              <a:uLnTx/>
              <a:uFillTx/>
              <a:latin typeface="Segoe Sans Display Semibold" pitchFamily="2" charset="0"/>
              <a:ea typeface="+mn-ea"/>
              <a:cs typeface="Segoe Sans Display Semibold" pitchFamily="2" charset="0"/>
            </a:endParaRPr>
          </a:p>
        </p:txBody>
      </p:sp>
      <p:sp>
        <p:nvSpPr>
          <p:cNvPr id="15" name="TextBox 14">
            <a:extLst>
              <a:ext uri="{FF2B5EF4-FFF2-40B4-BE49-F238E27FC236}">
                <a16:creationId xmlns:a16="http://schemas.microsoft.com/office/drawing/2014/main" id="{7461DAC4-8F86-F4BF-7B52-2C29481F0F97}"/>
              </a:ext>
            </a:extLst>
          </p:cNvPr>
          <p:cNvSpPr txBox="1"/>
          <p:nvPr/>
        </p:nvSpPr>
        <p:spPr>
          <a:xfrm>
            <a:off x="4870374" y="984666"/>
            <a:ext cx="893130" cy="276999"/>
          </a:xfrm>
          <a:prstGeom prst="rect">
            <a:avLst/>
          </a:prstGeom>
          <a:solidFill>
            <a:srgbClr val="000000"/>
          </a:solidFill>
        </p:spPr>
        <p:txBody>
          <a:bodyPr wrap="square" lIns="0" tIns="0" rIns="0" bIns="0" anchor="t">
            <a:spAutoFit/>
          </a:bodyPr>
          <a:lstStyle/>
          <a:p>
            <a:pPr algn="ctr">
              <a:spcBef>
                <a:spcPct val="0"/>
              </a:spcBef>
              <a:spcAft>
                <a:spcPts val="1200"/>
              </a:spcAft>
              <a:defRPr/>
            </a:pPr>
            <a:r>
              <a:rPr lang="en-US" b="1">
                <a:ln w="3175">
                  <a:noFill/>
                </a:ln>
                <a:gradFill>
                  <a:gsLst>
                    <a:gs pos="19000">
                      <a:schemeClr val="accent2"/>
                    </a:gs>
                    <a:gs pos="72000">
                      <a:schemeClr val="accent6"/>
                    </a:gs>
                  </a:gsLst>
                  <a:path path="circle">
                    <a:fillToRect l="100000" t="100000"/>
                  </a:path>
                </a:gradFill>
                <a:latin typeface="Segoe UI Semibold"/>
                <a:cs typeface="Segoe UI"/>
              </a:rPr>
              <a:t>Extend</a:t>
            </a:r>
            <a:endParaRPr lang="en-US">
              <a:gradFill>
                <a:gsLst>
                  <a:gs pos="19000">
                    <a:schemeClr val="accent2"/>
                  </a:gs>
                  <a:gs pos="72000">
                    <a:schemeClr val="accent6"/>
                  </a:gs>
                </a:gsLst>
                <a:path path="circle">
                  <a:fillToRect l="100000" t="100000"/>
                </a:path>
              </a:gradFill>
              <a:ea typeface="+mn-ea"/>
            </a:endParaRPr>
          </a:p>
        </p:txBody>
      </p:sp>
      <p:sp>
        <p:nvSpPr>
          <p:cNvPr id="28" name="TextBox 27">
            <a:extLst>
              <a:ext uri="{FF2B5EF4-FFF2-40B4-BE49-F238E27FC236}">
                <a16:creationId xmlns:a16="http://schemas.microsoft.com/office/drawing/2014/main" id="{D685A245-C356-E4DB-5B51-1530A8EC9A8A}"/>
              </a:ext>
            </a:extLst>
          </p:cNvPr>
          <p:cNvSpPr txBox="1"/>
          <p:nvPr/>
        </p:nvSpPr>
        <p:spPr>
          <a:xfrm>
            <a:off x="10920549" y="984666"/>
            <a:ext cx="869798" cy="276999"/>
          </a:xfrm>
          <a:prstGeom prst="rect">
            <a:avLst/>
          </a:prstGeom>
          <a:solidFill>
            <a:srgbClr val="000000"/>
          </a:solidFill>
        </p:spPr>
        <p:txBody>
          <a:bodyPr wrap="square" lIns="0" tIns="0" rIns="0" bIns="0" anchor="t">
            <a:spAutoFit/>
          </a:bodyPr>
          <a:lstStyle/>
          <a:p>
            <a:pPr algn="ctr">
              <a:spcBef>
                <a:spcPct val="0"/>
              </a:spcBef>
              <a:spcAft>
                <a:spcPts val="1200"/>
              </a:spcAft>
              <a:defRPr/>
            </a:pPr>
            <a:r>
              <a:rPr lang="en-US" b="1">
                <a:ln w="3175">
                  <a:noFill/>
                </a:ln>
                <a:gradFill>
                  <a:gsLst>
                    <a:gs pos="19000">
                      <a:schemeClr val="accent2"/>
                    </a:gs>
                    <a:gs pos="72000">
                      <a:schemeClr val="accent6"/>
                    </a:gs>
                  </a:gsLst>
                  <a:path path="circle">
                    <a:fillToRect l="100000" t="100000"/>
                  </a:path>
                </a:gradFill>
                <a:latin typeface="Segoe UI Semibold"/>
                <a:cs typeface="Segoe UI"/>
              </a:rPr>
              <a:t>Build</a:t>
            </a:r>
            <a:endParaRPr lang="en-US">
              <a:gradFill>
                <a:gsLst>
                  <a:gs pos="19000">
                    <a:schemeClr val="accent2"/>
                  </a:gs>
                  <a:gs pos="72000">
                    <a:schemeClr val="accent6"/>
                  </a:gs>
                </a:gsLst>
                <a:path path="circle">
                  <a:fillToRect l="100000" t="100000"/>
                </a:path>
              </a:gradFill>
              <a:ea typeface="+mn-ea"/>
            </a:endParaRPr>
          </a:p>
        </p:txBody>
      </p:sp>
      <p:sp>
        <p:nvSpPr>
          <p:cNvPr id="31" name="TextBox 30">
            <a:extLst>
              <a:ext uri="{FF2B5EF4-FFF2-40B4-BE49-F238E27FC236}">
                <a16:creationId xmlns:a16="http://schemas.microsoft.com/office/drawing/2014/main" id="{007968E0-F732-BFDD-A8B3-16E69500B5D4}"/>
              </a:ext>
            </a:extLst>
          </p:cNvPr>
          <p:cNvSpPr txBox="1"/>
          <p:nvPr/>
        </p:nvSpPr>
        <p:spPr>
          <a:xfrm>
            <a:off x="10577743" y="3688868"/>
            <a:ext cx="893130" cy="276999"/>
          </a:xfrm>
          <a:prstGeom prst="rect">
            <a:avLst/>
          </a:prstGeom>
          <a:solidFill>
            <a:srgbClr val="000000"/>
          </a:solidFill>
        </p:spPr>
        <p:txBody>
          <a:bodyPr wrap="square" lIns="0" tIns="0" rIns="0" bIns="0" anchor="t">
            <a:spAutoFit/>
          </a:bodyPr>
          <a:lstStyle/>
          <a:p>
            <a:pPr algn="ctr">
              <a:spcBef>
                <a:spcPct val="0"/>
              </a:spcBef>
              <a:spcAft>
                <a:spcPts val="1200"/>
              </a:spcAft>
              <a:defRPr/>
            </a:pPr>
            <a:r>
              <a:rPr lang="en-US" b="1">
                <a:ln w="3175">
                  <a:noFill/>
                </a:ln>
                <a:gradFill>
                  <a:gsLst>
                    <a:gs pos="19000">
                      <a:schemeClr val="accent2"/>
                    </a:gs>
                    <a:gs pos="72000">
                      <a:schemeClr val="accent6"/>
                    </a:gs>
                  </a:gsLst>
                  <a:path path="circle">
                    <a:fillToRect l="100000" t="100000"/>
                  </a:path>
                </a:gradFill>
                <a:latin typeface="Segoe UI Semibold"/>
                <a:cs typeface="Segoe UI"/>
              </a:rPr>
              <a:t>Tools</a:t>
            </a:r>
            <a:endParaRPr lang="en-US">
              <a:gradFill>
                <a:gsLst>
                  <a:gs pos="19000">
                    <a:schemeClr val="accent2"/>
                  </a:gs>
                  <a:gs pos="72000">
                    <a:schemeClr val="accent6"/>
                  </a:gs>
                </a:gsLst>
                <a:path path="circle">
                  <a:fillToRect l="100000" t="100000"/>
                </a:path>
              </a:gradFill>
              <a:ea typeface="+mn-ea"/>
            </a:endParaRPr>
          </a:p>
        </p:txBody>
      </p:sp>
    </p:spTree>
    <p:extLst>
      <p:ext uri="{BB962C8B-B14F-4D97-AF65-F5344CB8AC3E}">
        <p14:creationId xmlns:p14="http://schemas.microsoft.com/office/powerpoint/2010/main" val="1460951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0EC03-673E-D359-D50C-6EA9E5C25178}"/>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2F55052C-71C2-3421-EBEA-7B2EF1AB575C}"/>
              </a:ext>
            </a:extLst>
          </p:cNvPr>
          <p:cNvGrpSpPr/>
          <p:nvPr/>
        </p:nvGrpSpPr>
        <p:grpSpPr>
          <a:xfrm>
            <a:off x="4881745" y="3643066"/>
            <a:ext cx="2111284" cy="1655726"/>
            <a:chOff x="5102492" y="3440638"/>
            <a:chExt cx="2111284" cy="1655726"/>
          </a:xfrm>
        </p:grpSpPr>
        <p:sp>
          <p:nvSpPr>
            <p:cNvPr id="10" name="TextBox 9">
              <a:extLst>
                <a:ext uri="{FF2B5EF4-FFF2-40B4-BE49-F238E27FC236}">
                  <a16:creationId xmlns:a16="http://schemas.microsoft.com/office/drawing/2014/main" id="{E2551059-4D9A-6C8E-E881-45AD2D9A0DAB}"/>
                </a:ext>
              </a:extLst>
            </p:cNvPr>
            <p:cNvSpPr txBox="1"/>
            <p:nvPr/>
          </p:nvSpPr>
          <p:spPr>
            <a:xfrm>
              <a:off x="5102492" y="3440638"/>
              <a:ext cx="2053958" cy="307777"/>
            </a:xfrm>
            <a:prstGeom prst="rect">
              <a:avLst/>
            </a:prstGeom>
            <a:noFill/>
          </p:spPr>
          <p:txBody>
            <a:bodyPr vert="horz" wrap="square" lIns="0" tIns="0" rIns="0" bIns="0" rtlCol="0" anchor="ctr">
              <a:spAutoFit/>
            </a:bodyPr>
            <a:lstStyle/>
            <a:p>
              <a:pPr marL="0" marR="0" lvl="0" indent="0" defTabSz="8572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Custom Actions</a:t>
              </a:r>
            </a:p>
          </p:txBody>
        </p:sp>
        <p:sp>
          <p:nvSpPr>
            <p:cNvPr id="44" name="Rectangle 43">
              <a:extLst>
                <a:ext uri="{FF2B5EF4-FFF2-40B4-BE49-F238E27FC236}">
                  <a16:creationId xmlns:a16="http://schemas.microsoft.com/office/drawing/2014/main" id="{78D5F23C-B92D-1E7C-AF61-B7BDADF88C69}"/>
                </a:ext>
              </a:extLst>
            </p:cNvPr>
            <p:cNvSpPr/>
            <p:nvPr/>
          </p:nvSpPr>
          <p:spPr bwMode="auto">
            <a:xfrm>
              <a:off x="5460719" y="4094218"/>
              <a:ext cx="1635226" cy="2307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apps </a:t>
              </a:r>
            </a:p>
          </p:txBody>
        </p:sp>
        <p:sp>
          <p:nvSpPr>
            <p:cNvPr id="48" name="Graphic 14">
              <a:extLst>
                <a:ext uri="{FF2B5EF4-FFF2-40B4-BE49-F238E27FC236}">
                  <a16:creationId xmlns:a16="http://schemas.microsoft.com/office/drawing/2014/main" id="{6B20F7B6-46CB-0E92-2CF5-60714778ED93}"/>
                </a:ext>
              </a:extLst>
            </p:cNvPr>
            <p:cNvSpPr>
              <a:spLocks noChangeAspect="1"/>
            </p:cNvSpPr>
            <p:nvPr/>
          </p:nvSpPr>
          <p:spPr>
            <a:xfrm>
              <a:off x="5102492" y="410493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5" name="Rectangle 44">
              <a:extLst>
                <a:ext uri="{FF2B5EF4-FFF2-40B4-BE49-F238E27FC236}">
                  <a16:creationId xmlns:a16="http://schemas.microsoft.com/office/drawing/2014/main" id="{D85BAD14-6F0D-B0D7-D9CC-4F1D3E2B35B2}"/>
                </a:ext>
              </a:extLst>
            </p:cNvPr>
            <p:cNvSpPr/>
            <p:nvPr/>
          </p:nvSpPr>
          <p:spPr bwMode="auto">
            <a:xfrm>
              <a:off x="5460719" y="4485926"/>
              <a:ext cx="1635226"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workflows</a:t>
              </a:r>
            </a:p>
          </p:txBody>
        </p:sp>
        <p:sp>
          <p:nvSpPr>
            <p:cNvPr id="49" name="Graphic 14">
              <a:extLst>
                <a:ext uri="{FF2B5EF4-FFF2-40B4-BE49-F238E27FC236}">
                  <a16:creationId xmlns:a16="http://schemas.microsoft.com/office/drawing/2014/main" id="{9F315EFD-0968-57D9-23AE-A996010B3E9B}"/>
                </a:ext>
              </a:extLst>
            </p:cNvPr>
            <p:cNvSpPr>
              <a:spLocks noChangeAspect="1"/>
            </p:cNvSpPr>
            <p:nvPr/>
          </p:nvSpPr>
          <p:spPr>
            <a:xfrm>
              <a:off x="5102492" y="4496512"/>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50" name="Rectangle 49">
              <a:extLst>
                <a:ext uri="{FF2B5EF4-FFF2-40B4-BE49-F238E27FC236}">
                  <a16:creationId xmlns:a16="http://schemas.microsoft.com/office/drawing/2014/main" id="{E65900D4-0D68-3137-AC67-2DDC036B6961}"/>
                </a:ext>
              </a:extLst>
            </p:cNvPr>
            <p:cNvSpPr/>
            <p:nvPr/>
          </p:nvSpPr>
          <p:spPr bwMode="auto">
            <a:xfrm>
              <a:off x="5460719" y="4861515"/>
              <a:ext cx="1753057"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automation</a:t>
              </a:r>
            </a:p>
          </p:txBody>
        </p:sp>
        <p:sp>
          <p:nvSpPr>
            <p:cNvPr id="51" name="Graphic 14">
              <a:extLst>
                <a:ext uri="{FF2B5EF4-FFF2-40B4-BE49-F238E27FC236}">
                  <a16:creationId xmlns:a16="http://schemas.microsoft.com/office/drawing/2014/main" id="{B015ED96-8462-F36E-EF36-06D98EFDA578}"/>
                </a:ext>
              </a:extLst>
            </p:cNvPr>
            <p:cNvSpPr>
              <a:spLocks noChangeAspect="1"/>
            </p:cNvSpPr>
            <p:nvPr/>
          </p:nvSpPr>
          <p:spPr>
            <a:xfrm>
              <a:off x="5102492" y="4887213"/>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sp>
        <p:nvSpPr>
          <p:cNvPr id="75" name="TextBox 74">
            <a:extLst>
              <a:ext uri="{FF2B5EF4-FFF2-40B4-BE49-F238E27FC236}">
                <a16:creationId xmlns:a16="http://schemas.microsoft.com/office/drawing/2014/main" id="{537DD167-15E8-2795-9244-3DF6342FC5D6}"/>
              </a:ext>
            </a:extLst>
          </p:cNvPr>
          <p:cNvSpPr txBox="1"/>
          <p:nvPr/>
        </p:nvSpPr>
        <p:spPr>
          <a:xfrm>
            <a:off x="1649926" y="1749142"/>
            <a:ext cx="1907962" cy="276999"/>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Ground responses</a:t>
            </a:r>
          </a:p>
        </p:txBody>
      </p:sp>
      <p:sp>
        <p:nvSpPr>
          <p:cNvPr id="77" name="TextBox 76">
            <a:extLst>
              <a:ext uri="{FF2B5EF4-FFF2-40B4-BE49-F238E27FC236}">
                <a16:creationId xmlns:a16="http://schemas.microsoft.com/office/drawing/2014/main" id="{4172EDC1-FB9B-8328-A1F8-FACBB5D45CAF}"/>
              </a:ext>
            </a:extLst>
          </p:cNvPr>
          <p:cNvSpPr txBox="1"/>
          <p:nvPr/>
        </p:nvSpPr>
        <p:spPr>
          <a:xfrm>
            <a:off x="4619696" y="1749142"/>
            <a:ext cx="2067880" cy="276999"/>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Bring actions</a:t>
            </a:r>
          </a:p>
        </p:txBody>
      </p:sp>
      <p:sp>
        <p:nvSpPr>
          <p:cNvPr id="81" name="TextBox 80">
            <a:extLst>
              <a:ext uri="{FF2B5EF4-FFF2-40B4-BE49-F238E27FC236}">
                <a16:creationId xmlns:a16="http://schemas.microsoft.com/office/drawing/2014/main" id="{4AE43109-4EF3-02C4-11DE-39CE24E3AD3D}"/>
              </a:ext>
            </a:extLst>
          </p:cNvPr>
          <p:cNvSpPr txBox="1"/>
          <p:nvPr/>
        </p:nvSpPr>
        <p:spPr>
          <a:xfrm>
            <a:off x="8109433" y="1744317"/>
            <a:ext cx="2759032" cy="276999"/>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Custom workflows</a:t>
            </a:r>
          </a:p>
        </p:txBody>
      </p:sp>
      <p:grpSp>
        <p:nvGrpSpPr>
          <p:cNvPr id="11" name="Group 10">
            <a:extLst>
              <a:ext uri="{FF2B5EF4-FFF2-40B4-BE49-F238E27FC236}">
                <a16:creationId xmlns:a16="http://schemas.microsoft.com/office/drawing/2014/main" id="{CA73E81C-113B-588C-5A28-3C61A028BBD3}"/>
              </a:ext>
            </a:extLst>
          </p:cNvPr>
          <p:cNvGrpSpPr/>
          <p:nvPr/>
        </p:nvGrpSpPr>
        <p:grpSpPr>
          <a:xfrm>
            <a:off x="5105202" y="2279652"/>
            <a:ext cx="1096867" cy="1096867"/>
            <a:chOff x="5128594" y="1938758"/>
            <a:chExt cx="1264784" cy="1264784"/>
          </a:xfrm>
        </p:grpSpPr>
        <p:sp>
          <p:nvSpPr>
            <p:cNvPr id="5" name="Oval 4">
              <a:extLst>
                <a:ext uri="{FF2B5EF4-FFF2-40B4-BE49-F238E27FC236}">
                  <a16:creationId xmlns:a16="http://schemas.microsoft.com/office/drawing/2014/main" id="{1A67027E-90A9-12C4-852C-81994901E44C}"/>
                </a:ext>
                <a:ext uri="{C183D7F6-B498-43B3-948B-1728B52AA6E4}">
                  <adec:decorative xmlns:adec="http://schemas.microsoft.com/office/drawing/2017/decorative" val="1"/>
                </a:ext>
              </a:extLst>
            </p:cNvPr>
            <p:cNvSpPr/>
            <p:nvPr/>
          </p:nvSpPr>
          <p:spPr bwMode="auto">
            <a:xfrm>
              <a:off x="5128594"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9" name="Graphic 114">
              <a:extLst>
                <a:ext uri="{FF2B5EF4-FFF2-40B4-BE49-F238E27FC236}">
                  <a16:creationId xmlns:a16="http://schemas.microsoft.com/office/drawing/2014/main" id="{D8E7CCF3-1F94-B2AC-8B04-58269E996C1D}"/>
                </a:ext>
              </a:extLst>
            </p:cNvPr>
            <p:cNvSpPr/>
            <p:nvPr/>
          </p:nvSpPr>
          <p:spPr>
            <a:xfrm>
              <a:off x="5460775" y="2276707"/>
              <a:ext cx="627605" cy="627605"/>
            </a:xfrm>
            <a:custGeom>
              <a:avLst/>
              <a:gdLst>
                <a:gd name="connsiteX0" fmla="*/ 297180 w 320040"/>
                <a:gd name="connsiteY0" fmla="*/ 51837 h 320040"/>
                <a:gd name="connsiteX1" fmla="*/ 320040 w 320040"/>
                <a:gd name="connsiteY1" fmla="*/ 91440 h 320040"/>
                <a:gd name="connsiteX2" fmla="*/ 320040 w 320040"/>
                <a:gd name="connsiteY2" fmla="*/ 228600 h 320040"/>
                <a:gd name="connsiteX3" fmla="*/ 228600 w 320040"/>
                <a:gd name="connsiteY3" fmla="*/ 320040 h 320040"/>
                <a:gd name="connsiteX4" fmla="*/ 91440 w 320040"/>
                <a:gd name="connsiteY4" fmla="*/ 320040 h 320040"/>
                <a:gd name="connsiteX5" fmla="*/ 51836 w 320040"/>
                <a:gd name="connsiteY5" fmla="*/ 297180 h 320040"/>
                <a:gd name="connsiteX6" fmla="*/ 228600 w 320040"/>
                <a:gd name="connsiteY6" fmla="*/ 297180 h 320040"/>
                <a:gd name="connsiteX7" fmla="*/ 297180 w 320040"/>
                <a:gd name="connsiteY7" fmla="*/ 228600 h 320040"/>
                <a:gd name="connsiteX8" fmla="*/ 297180 w 320040"/>
                <a:gd name="connsiteY8" fmla="*/ 51837 h 320040"/>
                <a:gd name="connsiteX9" fmla="*/ 274320 w 320040"/>
                <a:gd name="connsiteY9" fmla="*/ 45720 h 320040"/>
                <a:gd name="connsiteX10" fmla="*/ 228600 w 320040"/>
                <a:gd name="connsiteY10" fmla="*/ 0 h 320040"/>
                <a:gd name="connsiteX11" fmla="*/ 45720 w 320040"/>
                <a:gd name="connsiteY11" fmla="*/ 0 h 320040"/>
                <a:gd name="connsiteX12" fmla="*/ 0 w 320040"/>
                <a:gd name="connsiteY12" fmla="*/ 45720 h 320040"/>
                <a:gd name="connsiteX13" fmla="*/ 0 w 320040"/>
                <a:gd name="connsiteY13" fmla="*/ 228600 h 320040"/>
                <a:gd name="connsiteX14" fmla="*/ 45720 w 320040"/>
                <a:gd name="connsiteY14" fmla="*/ 274320 h 320040"/>
                <a:gd name="connsiteX15" fmla="*/ 228600 w 320040"/>
                <a:gd name="connsiteY15" fmla="*/ 274320 h 320040"/>
                <a:gd name="connsiteX16" fmla="*/ 274320 w 320040"/>
                <a:gd name="connsiteY16" fmla="*/ 228600 h 320040"/>
                <a:gd name="connsiteX17" fmla="*/ 274320 w 320040"/>
                <a:gd name="connsiteY17" fmla="*/ 45720 h 320040"/>
                <a:gd name="connsiteX18" fmla="*/ 205740 w 320040"/>
                <a:gd name="connsiteY18" fmla="*/ 137160 h 320040"/>
                <a:gd name="connsiteX19" fmla="*/ 194310 w 320040"/>
                <a:gd name="connsiteY19" fmla="*/ 148590 h 320040"/>
                <a:gd name="connsiteX20" fmla="*/ 148590 w 320040"/>
                <a:gd name="connsiteY20" fmla="*/ 148590 h 320040"/>
                <a:gd name="connsiteX21" fmla="*/ 148590 w 320040"/>
                <a:gd name="connsiteY21" fmla="*/ 194310 h 320040"/>
                <a:gd name="connsiteX22" fmla="*/ 137160 w 320040"/>
                <a:gd name="connsiteY22" fmla="*/ 205740 h 320040"/>
                <a:gd name="connsiteX23" fmla="*/ 125730 w 320040"/>
                <a:gd name="connsiteY23" fmla="*/ 194310 h 320040"/>
                <a:gd name="connsiteX24" fmla="*/ 125730 w 320040"/>
                <a:gd name="connsiteY24" fmla="*/ 148590 h 320040"/>
                <a:gd name="connsiteX25" fmla="*/ 80010 w 320040"/>
                <a:gd name="connsiteY25" fmla="*/ 148590 h 320040"/>
                <a:gd name="connsiteX26" fmla="*/ 68580 w 320040"/>
                <a:gd name="connsiteY26" fmla="*/ 137160 h 320040"/>
                <a:gd name="connsiteX27" fmla="*/ 80010 w 320040"/>
                <a:gd name="connsiteY27" fmla="*/ 125730 h 320040"/>
                <a:gd name="connsiteX28" fmla="*/ 125730 w 320040"/>
                <a:gd name="connsiteY28" fmla="*/ 125730 h 320040"/>
                <a:gd name="connsiteX29" fmla="*/ 125730 w 320040"/>
                <a:gd name="connsiteY29" fmla="*/ 80010 h 320040"/>
                <a:gd name="connsiteX30" fmla="*/ 137160 w 320040"/>
                <a:gd name="connsiteY30" fmla="*/ 68580 h 320040"/>
                <a:gd name="connsiteX31" fmla="*/ 148590 w 320040"/>
                <a:gd name="connsiteY31" fmla="*/ 80010 h 320040"/>
                <a:gd name="connsiteX32" fmla="*/ 148590 w 320040"/>
                <a:gd name="connsiteY32" fmla="*/ 125730 h 320040"/>
                <a:gd name="connsiteX33" fmla="*/ 194310 w 320040"/>
                <a:gd name="connsiteY33" fmla="*/ 125730 h 320040"/>
                <a:gd name="connsiteX34" fmla="*/ 205740 w 320040"/>
                <a:gd name="connsiteY34" fmla="*/ 137160 h 3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0040" h="320040">
                  <a:moveTo>
                    <a:pt x="297180" y="51837"/>
                  </a:moveTo>
                  <a:cubicBezTo>
                    <a:pt x="310846" y="59742"/>
                    <a:pt x="320040" y="74517"/>
                    <a:pt x="320040" y="91440"/>
                  </a:cubicBezTo>
                  <a:lnTo>
                    <a:pt x="320040" y="228600"/>
                  </a:lnTo>
                  <a:cubicBezTo>
                    <a:pt x="320040" y="279100"/>
                    <a:pt x="279100" y="320040"/>
                    <a:pt x="228600" y="320040"/>
                  </a:cubicBezTo>
                  <a:lnTo>
                    <a:pt x="91440" y="320040"/>
                  </a:lnTo>
                  <a:cubicBezTo>
                    <a:pt x="74517" y="320040"/>
                    <a:pt x="59742" y="310846"/>
                    <a:pt x="51836" y="297180"/>
                  </a:cubicBezTo>
                  <a:lnTo>
                    <a:pt x="228600" y="297180"/>
                  </a:lnTo>
                  <a:cubicBezTo>
                    <a:pt x="266477" y="297180"/>
                    <a:pt x="297180" y="266477"/>
                    <a:pt x="297180" y="228600"/>
                  </a:cubicBezTo>
                  <a:lnTo>
                    <a:pt x="297180" y="51837"/>
                  </a:lnTo>
                  <a:close/>
                  <a:moveTo>
                    <a:pt x="274320" y="45720"/>
                  </a:moveTo>
                  <a:cubicBezTo>
                    <a:pt x="274320" y="20470"/>
                    <a:pt x="253851" y="0"/>
                    <a:pt x="228600" y="0"/>
                  </a:cubicBezTo>
                  <a:lnTo>
                    <a:pt x="45720" y="0"/>
                  </a:lnTo>
                  <a:cubicBezTo>
                    <a:pt x="20470" y="0"/>
                    <a:pt x="0" y="20470"/>
                    <a:pt x="0" y="45720"/>
                  </a:cubicBezTo>
                  <a:lnTo>
                    <a:pt x="0" y="228600"/>
                  </a:lnTo>
                  <a:cubicBezTo>
                    <a:pt x="0" y="253851"/>
                    <a:pt x="20470" y="274320"/>
                    <a:pt x="45720" y="274320"/>
                  </a:cubicBezTo>
                  <a:lnTo>
                    <a:pt x="228600" y="274320"/>
                  </a:lnTo>
                  <a:cubicBezTo>
                    <a:pt x="253851" y="274320"/>
                    <a:pt x="274320" y="253851"/>
                    <a:pt x="274320" y="228600"/>
                  </a:cubicBezTo>
                  <a:lnTo>
                    <a:pt x="274320" y="45720"/>
                  </a:lnTo>
                  <a:close/>
                  <a:moveTo>
                    <a:pt x="205740" y="137160"/>
                  </a:moveTo>
                  <a:cubicBezTo>
                    <a:pt x="205740" y="143473"/>
                    <a:pt x="200622" y="148590"/>
                    <a:pt x="194310" y="148590"/>
                  </a:cubicBezTo>
                  <a:lnTo>
                    <a:pt x="148590" y="148590"/>
                  </a:lnTo>
                  <a:lnTo>
                    <a:pt x="148590" y="194310"/>
                  </a:lnTo>
                  <a:cubicBezTo>
                    <a:pt x="148590" y="200622"/>
                    <a:pt x="143473" y="205740"/>
                    <a:pt x="137160" y="205740"/>
                  </a:cubicBezTo>
                  <a:cubicBezTo>
                    <a:pt x="130847" y="205740"/>
                    <a:pt x="125730" y="200622"/>
                    <a:pt x="125730" y="194310"/>
                  </a:cubicBezTo>
                  <a:lnTo>
                    <a:pt x="125730" y="148590"/>
                  </a:lnTo>
                  <a:lnTo>
                    <a:pt x="80010" y="148590"/>
                  </a:lnTo>
                  <a:cubicBezTo>
                    <a:pt x="73697" y="148590"/>
                    <a:pt x="68580" y="143473"/>
                    <a:pt x="68580" y="137160"/>
                  </a:cubicBezTo>
                  <a:cubicBezTo>
                    <a:pt x="68580" y="130847"/>
                    <a:pt x="73697" y="125730"/>
                    <a:pt x="80010" y="125730"/>
                  </a:cubicBezTo>
                  <a:lnTo>
                    <a:pt x="125730" y="125730"/>
                  </a:lnTo>
                  <a:lnTo>
                    <a:pt x="125730" y="80010"/>
                  </a:lnTo>
                  <a:cubicBezTo>
                    <a:pt x="125730" y="73697"/>
                    <a:pt x="130847" y="68580"/>
                    <a:pt x="137160" y="68580"/>
                  </a:cubicBezTo>
                  <a:cubicBezTo>
                    <a:pt x="143473" y="68580"/>
                    <a:pt x="148590" y="73697"/>
                    <a:pt x="148590" y="80010"/>
                  </a:cubicBezTo>
                  <a:lnTo>
                    <a:pt x="148590" y="125730"/>
                  </a:lnTo>
                  <a:lnTo>
                    <a:pt x="194310" y="125730"/>
                  </a:lnTo>
                  <a:cubicBezTo>
                    <a:pt x="200622" y="125730"/>
                    <a:pt x="205740" y="130847"/>
                    <a:pt x="205740" y="137160"/>
                  </a:cubicBezTo>
                  <a:close/>
                </a:path>
              </a:pathLst>
            </a:custGeom>
            <a:solidFill>
              <a:schemeClr val="tx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125" b="1"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grpSp>
        <p:nvGrpSpPr>
          <p:cNvPr id="14" name="Group 13">
            <a:extLst>
              <a:ext uri="{FF2B5EF4-FFF2-40B4-BE49-F238E27FC236}">
                <a16:creationId xmlns:a16="http://schemas.microsoft.com/office/drawing/2014/main" id="{63AD89F8-FBBD-D3DA-8641-973C6A3BD3B6}"/>
              </a:ext>
            </a:extLst>
          </p:cNvPr>
          <p:cNvGrpSpPr/>
          <p:nvPr/>
        </p:nvGrpSpPr>
        <p:grpSpPr>
          <a:xfrm>
            <a:off x="8967333" y="2280177"/>
            <a:ext cx="1096867" cy="1096867"/>
            <a:chOff x="8144641" y="1938758"/>
            <a:chExt cx="1264784" cy="1264784"/>
          </a:xfrm>
        </p:grpSpPr>
        <p:sp>
          <p:nvSpPr>
            <p:cNvPr id="6" name="Oval 5">
              <a:extLst>
                <a:ext uri="{FF2B5EF4-FFF2-40B4-BE49-F238E27FC236}">
                  <a16:creationId xmlns:a16="http://schemas.microsoft.com/office/drawing/2014/main" id="{819E6C4A-F8A6-E89A-C4FE-E99056C33E7F}"/>
                </a:ext>
                <a:ext uri="{C183D7F6-B498-43B3-948B-1728B52AA6E4}">
                  <adec:decorative xmlns:adec="http://schemas.microsoft.com/office/drawing/2017/decorative" val="1"/>
                </a:ext>
              </a:extLst>
            </p:cNvPr>
            <p:cNvSpPr/>
            <p:nvPr/>
          </p:nvSpPr>
          <p:spPr bwMode="auto">
            <a:xfrm>
              <a:off x="8144641"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66" name="Graphic 14">
              <a:extLst>
                <a:ext uri="{FF2B5EF4-FFF2-40B4-BE49-F238E27FC236}">
                  <a16:creationId xmlns:a16="http://schemas.microsoft.com/office/drawing/2014/main" id="{3DF245AF-E697-CA65-C541-9820A40D0F07}"/>
                </a:ext>
              </a:extLst>
            </p:cNvPr>
            <p:cNvSpPr/>
            <p:nvPr/>
          </p:nvSpPr>
          <p:spPr>
            <a:xfrm>
              <a:off x="8460115" y="2159452"/>
              <a:ext cx="740515" cy="740513"/>
            </a:xfrm>
            <a:custGeom>
              <a:avLst/>
              <a:gdLst>
                <a:gd name="connsiteX0" fmla="*/ 124666 w 200025"/>
                <a:gd name="connsiteY0" fmla="*/ 61077 h 200025"/>
                <a:gd name="connsiteX1" fmla="*/ 122433 w 200025"/>
                <a:gd name="connsiteY1" fmla="*/ 58538 h 200025"/>
                <a:gd name="connsiteX2" fmla="*/ 111833 w 200025"/>
                <a:gd name="connsiteY2" fmla="*/ 51976 h 200025"/>
                <a:gd name="connsiteX3" fmla="*/ 98709 w 200025"/>
                <a:gd name="connsiteY3" fmla="*/ 47714 h 200025"/>
                <a:gd name="connsiteX4" fmla="*/ 96203 w 200025"/>
                <a:gd name="connsiteY4" fmla="*/ 45822 h 200025"/>
                <a:gd name="connsiteX5" fmla="*/ 95250 w 200025"/>
                <a:gd name="connsiteY5" fmla="*/ 42830 h 200025"/>
                <a:gd name="connsiteX6" fmla="*/ 96203 w 200025"/>
                <a:gd name="connsiteY6" fmla="*/ 39838 h 200025"/>
                <a:gd name="connsiteX7" fmla="*/ 98709 w 200025"/>
                <a:gd name="connsiteY7" fmla="*/ 37945 h 200025"/>
                <a:gd name="connsiteX8" fmla="*/ 111833 w 200025"/>
                <a:gd name="connsiteY8" fmla="*/ 33683 h 200025"/>
                <a:gd name="connsiteX9" fmla="*/ 122272 w 200025"/>
                <a:gd name="connsiteY9" fmla="*/ 27102 h 200025"/>
                <a:gd name="connsiteX10" fmla="*/ 128588 w 200025"/>
                <a:gd name="connsiteY10" fmla="*/ 16895 h 200025"/>
                <a:gd name="connsiteX11" fmla="*/ 128696 w 200025"/>
                <a:gd name="connsiteY11" fmla="*/ 16570 h 200025"/>
                <a:gd name="connsiteX12" fmla="*/ 132961 w 200025"/>
                <a:gd name="connsiteY12" fmla="*/ 3457 h 200025"/>
                <a:gd name="connsiteX13" fmla="*/ 134856 w 200025"/>
                <a:gd name="connsiteY13" fmla="*/ 952 h 200025"/>
                <a:gd name="connsiteX14" fmla="*/ 137850 w 200025"/>
                <a:gd name="connsiteY14" fmla="*/ 0 h 200025"/>
                <a:gd name="connsiteX15" fmla="*/ 140844 w 200025"/>
                <a:gd name="connsiteY15" fmla="*/ 952 h 200025"/>
                <a:gd name="connsiteX16" fmla="*/ 142739 w 200025"/>
                <a:gd name="connsiteY16" fmla="*/ 3457 h 200025"/>
                <a:gd name="connsiteX17" fmla="*/ 147004 w 200025"/>
                <a:gd name="connsiteY17" fmla="*/ 16570 h 200025"/>
                <a:gd name="connsiteX18" fmla="*/ 153541 w 200025"/>
                <a:gd name="connsiteY18" fmla="*/ 27150 h 200025"/>
                <a:gd name="connsiteX19" fmla="*/ 164130 w 200025"/>
                <a:gd name="connsiteY19" fmla="*/ 33683 h 200025"/>
                <a:gd name="connsiteX20" fmla="*/ 177254 w 200025"/>
                <a:gd name="connsiteY20" fmla="*/ 37945 h 200025"/>
                <a:gd name="connsiteX21" fmla="*/ 177516 w 200025"/>
                <a:gd name="connsiteY21" fmla="*/ 38011 h 200025"/>
                <a:gd name="connsiteX22" fmla="*/ 180023 w 200025"/>
                <a:gd name="connsiteY22" fmla="*/ 39903 h 200025"/>
                <a:gd name="connsiteX23" fmla="*/ 180975 w 200025"/>
                <a:gd name="connsiteY23" fmla="*/ 42895 h 200025"/>
                <a:gd name="connsiteX24" fmla="*/ 180023 w 200025"/>
                <a:gd name="connsiteY24" fmla="*/ 45887 h 200025"/>
                <a:gd name="connsiteX25" fmla="*/ 177516 w 200025"/>
                <a:gd name="connsiteY25" fmla="*/ 47780 h 200025"/>
                <a:gd name="connsiteX26" fmla="*/ 164392 w 200025"/>
                <a:gd name="connsiteY26" fmla="*/ 52042 h 200025"/>
                <a:gd name="connsiteX27" fmla="*/ 153804 w 200025"/>
                <a:gd name="connsiteY27" fmla="*/ 58575 h 200025"/>
                <a:gd name="connsiteX28" fmla="*/ 147266 w 200025"/>
                <a:gd name="connsiteY28" fmla="*/ 69155 h 200025"/>
                <a:gd name="connsiteX29" fmla="*/ 143001 w 200025"/>
                <a:gd name="connsiteY29" fmla="*/ 82268 h 200025"/>
                <a:gd name="connsiteX30" fmla="*/ 142875 w 200025"/>
                <a:gd name="connsiteY30" fmla="*/ 82591 h 200025"/>
                <a:gd name="connsiteX31" fmla="*/ 141107 w 200025"/>
                <a:gd name="connsiteY31" fmla="*/ 84773 h 200025"/>
                <a:gd name="connsiteX32" fmla="*/ 138113 w 200025"/>
                <a:gd name="connsiteY32" fmla="*/ 85725 h 200025"/>
                <a:gd name="connsiteX33" fmla="*/ 135118 w 200025"/>
                <a:gd name="connsiteY33" fmla="*/ 84773 h 200025"/>
                <a:gd name="connsiteX34" fmla="*/ 133224 w 200025"/>
                <a:gd name="connsiteY34" fmla="*/ 82268 h 200025"/>
                <a:gd name="connsiteX35" fmla="*/ 128959 w 200025"/>
                <a:gd name="connsiteY35" fmla="*/ 69155 h 200025"/>
                <a:gd name="connsiteX36" fmla="*/ 124666 w 200025"/>
                <a:gd name="connsiteY36" fmla="*/ 61077 h 200025"/>
                <a:gd name="connsiteX37" fmla="*/ 197957 w 200025"/>
                <a:gd name="connsiteY37" fmla="*/ 97281 h 200025"/>
                <a:gd name="connsiteX38" fmla="*/ 190667 w 200025"/>
                <a:gd name="connsiteY38" fmla="*/ 94913 h 200025"/>
                <a:gd name="connsiteX39" fmla="*/ 184784 w 200025"/>
                <a:gd name="connsiteY39" fmla="*/ 91283 h 200025"/>
                <a:gd name="connsiteX40" fmla="*/ 181152 w 200025"/>
                <a:gd name="connsiteY40" fmla="*/ 85406 h 200025"/>
                <a:gd name="connsiteX41" fmla="*/ 178782 w 200025"/>
                <a:gd name="connsiteY41" fmla="*/ 78120 h 200025"/>
                <a:gd name="connsiteX42" fmla="*/ 177730 w 200025"/>
                <a:gd name="connsiteY42" fmla="*/ 76729 h 200025"/>
                <a:gd name="connsiteX43" fmla="*/ 176067 w 200025"/>
                <a:gd name="connsiteY43" fmla="*/ 76200 h 200025"/>
                <a:gd name="connsiteX44" fmla="*/ 174403 w 200025"/>
                <a:gd name="connsiteY44" fmla="*/ 76729 h 200025"/>
                <a:gd name="connsiteX45" fmla="*/ 173351 w 200025"/>
                <a:gd name="connsiteY45" fmla="*/ 78120 h 200025"/>
                <a:gd name="connsiteX46" fmla="*/ 170981 w 200025"/>
                <a:gd name="connsiteY46" fmla="*/ 85406 h 200025"/>
                <a:gd name="connsiteX47" fmla="*/ 167412 w 200025"/>
                <a:gd name="connsiteY47" fmla="*/ 91257 h 200025"/>
                <a:gd name="connsiteX48" fmla="*/ 161613 w 200025"/>
                <a:gd name="connsiteY48" fmla="*/ 94913 h 200025"/>
                <a:gd name="connsiteX49" fmla="*/ 154322 w 200025"/>
                <a:gd name="connsiteY49" fmla="*/ 97281 h 200025"/>
                <a:gd name="connsiteX50" fmla="*/ 152929 w 200025"/>
                <a:gd name="connsiteY50" fmla="*/ 98332 h 200025"/>
                <a:gd name="connsiteX51" fmla="*/ 152400 w 200025"/>
                <a:gd name="connsiteY51" fmla="*/ 99994 h 200025"/>
                <a:gd name="connsiteX52" fmla="*/ 152929 w 200025"/>
                <a:gd name="connsiteY52" fmla="*/ 101657 h 200025"/>
                <a:gd name="connsiteX53" fmla="*/ 154322 w 200025"/>
                <a:gd name="connsiteY53" fmla="*/ 102708 h 200025"/>
                <a:gd name="connsiteX54" fmla="*/ 161613 w 200025"/>
                <a:gd name="connsiteY54" fmla="*/ 105076 h 200025"/>
                <a:gd name="connsiteX55" fmla="*/ 167502 w 200025"/>
                <a:gd name="connsiteY55" fmla="*/ 108721 h 200025"/>
                <a:gd name="connsiteX56" fmla="*/ 171127 w 200025"/>
                <a:gd name="connsiteY56" fmla="*/ 114619 h 200025"/>
                <a:gd name="connsiteX57" fmla="*/ 173497 w 200025"/>
                <a:gd name="connsiteY57" fmla="*/ 121905 h 200025"/>
                <a:gd name="connsiteX58" fmla="*/ 174549 w 200025"/>
                <a:gd name="connsiteY58" fmla="*/ 123296 h 200025"/>
                <a:gd name="connsiteX59" fmla="*/ 176213 w 200025"/>
                <a:gd name="connsiteY59" fmla="*/ 123825 h 200025"/>
                <a:gd name="connsiteX60" fmla="*/ 177876 w 200025"/>
                <a:gd name="connsiteY60" fmla="*/ 123296 h 200025"/>
                <a:gd name="connsiteX61" fmla="*/ 178928 w 200025"/>
                <a:gd name="connsiteY61" fmla="*/ 121905 h 200025"/>
                <a:gd name="connsiteX62" fmla="*/ 181298 w 200025"/>
                <a:gd name="connsiteY62" fmla="*/ 114619 h 200025"/>
                <a:gd name="connsiteX63" fmla="*/ 184930 w 200025"/>
                <a:gd name="connsiteY63" fmla="*/ 108741 h 200025"/>
                <a:gd name="connsiteX64" fmla="*/ 190812 w 200025"/>
                <a:gd name="connsiteY64" fmla="*/ 105112 h 200025"/>
                <a:gd name="connsiteX65" fmla="*/ 198103 w 200025"/>
                <a:gd name="connsiteY65" fmla="*/ 102744 h 200025"/>
                <a:gd name="connsiteX66" fmla="*/ 199496 w 200025"/>
                <a:gd name="connsiteY66" fmla="*/ 101693 h 200025"/>
                <a:gd name="connsiteX67" fmla="*/ 200025 w 200025"/>
                <a:gd name="connsiteY67" fmla="*/ 100031 h 200025"/>
                <a:gd name="connsiteX68" fmla="*/ 199496 w 200025"/>
                <a:gd name="connsiteY68" fmla="*/ 98368 h 200025"/>
                <a:gd name="connsiteX69" fmla="*/ 198103 w 200025"/>
                <a:gd name="connsiteY69" fmla="*/ 97317 h 200025"/>
                <a:gd name="connsiteX70" fmla="*/ 197957 w 200025"/>
                <a:gd name="connsiteY70" fmla="*/ 97281 h 200025"/>
                <a:gd name="connsiteX71" fmla="*/ 88392 w 200025"/>
                <a:gd name="connsiteY71" fmla="*/ 33995 h 200025"/>
                <a:gd name="connsiteX72" fmla="*/ 95701 w 200025"/>
                <a:gd name="connsiteY72" fmla="*/ 28575 h 200025"/>
                <a:gd name="connsiteX73" fmla="*/ 73819 w 200025"/>
                <a:gd name="connsiteY73" fmla="*/ 28575 h 200025"/>
                <a:gd name="connsiteX74" fmla="*/ 66675 w 200025"/>
                <a:gd name="connsiteY74" fmla="*/ 35719 h 200025"/>
                <a:gd name="connsiteX75" fmla="*/ 73819 w 200025"/>
                <a:gd name="connsiteY75" fmla="*/ 42863 h 200025"/>
                <a:gd name="connsiteX76" fmla="*/ 85729 w 200025"/>
                <a:gd name="connsiteY76" fmla="*/ 42863 h 200025"/>
                <a:gd name="connsiteX77" fmla="*/ 85725 w 200025"/>
                <a:gd name="connsiteY77" fmla="*/ 42568 h 200025"/>
                <a:gd name="connsiteX78" fmla="*/ 88392 w 200025"/>
                <a:gd name="connsiteY78" fmla="*/ 33995 h 200025"/>
                <a:gd name="connsiteX79" fmla="*/ 7144 w 200025"/>
                <a:gd name="connsiteY79" fmla="*/ 95250 h 200025"/>
                <a:gd name="connsiteX80" fmla="*/ 14288 w 200025"/>
                <a:gd name="connsiteY80" fmla="*/ 102394 h 200025"/>
                <a:gd name="connsiteX81" fmla="*/ 14288 w 200025"/>
                <a:gd name="connsiteY81" fmla="*/ 126206 h 200025"/>
                <a:gd name="connsiteX82" fmla="*/ 7144 w 200025"/>
                <a:gd name="connsiteY82" fmla="*/ 133350 h 200025"/>
                <a:gd name="connsiteX83" fmla="*/ 0 w 200025"/>
                <a:gd name="connsiteY83" fmla="*/ 126206 h 200025"/>
                <a:gd name="connsiteX84" fmla="*/ 0 w 200025"/>
                <a:gd name="connsiteY84" fmla="*/ 102394 h 200025"/>
                <a:gd name="connsiteX85" fmla="*/ 7144 w 200025"/>
                <a:gd name="connsiteY85" fmla="*/ 95250 h 200025"/>
                <a:gd name="connsiteX86" fmla="*/ 104775 w 200025"/>
                <a:gd name="connsiteY86" fmla="*/ 192881 h 200025"/>
                <a:gd name="connsiteX87" fmla="*/ 97631 w 200025"/>
                <a:gd name="connsiteY87" fmla="*/ 200025 h 200025"/>
                <a:gd name="connsiteX88" fmla="*/ 73819 w 200025"/>
                <a:gd name="connsiteY88" fmla="*/ 200025 h 200025"/>
                <a:gd name="connsiteX89" fmla="*/ 66675 w 200025"/>
                <a:gd name="connsiteY89" fmla="*/ 192881 h 200025"/>
                <a:gd name="connsiteX90" fmla="*/ 73819 w 200025"/>
                <a:gd name="connsiteY90" fmla="*/ 185738 h 200025"/>
                <a:gd name="connsiteX91" fmla="*/ 97631 w 200025"/>
                <a:gd name="connsiteY91" fmla="*/ 185738 h 200025"/>
                <a:gd name="connsiteX92" fmla="*/ 104775 w 200025"/>
                <a:gd name="connsiteY92" fmla="*/ 192881 h 200025"/>
                <a:gd name="connsiteX93" fmla="*/ 30956 w 200025"/>
                <a:gd name="connsiteY93" fmla="*/ 28575 h 200025"/>
                <a:gd name="connsiteX94" fmla="*/ 38100 w 200025"/>
                <a:gd name="connsiteY94" fmla="*/ 35719 h 200025"/>
                <a:gd name="connsiteX95" fmla="*/ 30956 w 200025"/>
                <a:gd name="connsiteY95" fmla="*/ 42863 h 200025"/>
                <a:gd name="connsiteX96" fmla="*/ 26194 w 200025"/>
                <a:gd name="connsiteY96" fmla="*/ 42863 h 200025"/>
                <a:gd name="connsiteX97" fmla="*/ 14288 w 200025"/>
                <a:gd name="connsiteY97" fmla="*/ 54769 h 200025"/>
                <a:gd name="connsiteX98" fmla="*/ 14288 w 200025"/>
                <a:gd name="connsiteY98" fmla="*/ 59531 h 200025"/>
                <a:gd name="connsiteX99" fmla="*/ 7144 w 200025"/>
                <a:gd name="connsiteY99" fmla="*/ 66675 h 200025"/>
                <a:gd name="connsiteX100" fmla="*/ 0 w 200025"/>
                <a:gd name="connsiteY100" fmla="*/ 59531 h 200025"/>
                <a:gd name="connsiteX101" fmla="*/ 0 w 200025"/>
                <a:gd name="connsiteY101" fmla="*/ 54769 h 200025"/>
                <a:gd name="connsiteX102" fmla="*/ 26194 w 200025"/>
                <a:gd name="connsiteY102" fmla="*/ 28575 h 200025"/>
                <a:gd name="connsiteX103" fmla="*/ 30956 w 200025"/>
                <a:gd name="connsiteY103" fmla="*/ 28575 h 200025"/>
                <a:gd name="connsiteX104" fmla="*/ 30956 w 200025"/>
                <a:gd name="connsiteY104" fmla="*/ 200025 h 200025"/>
                <a:gd name="connsiteX105" fmla="*/ 38100 w 200025"/>
                <a:gd name="connsiteY105" fmla="*/ 192881 h 200025"/>
                <a:gd name="connsiteX106" fmla="*/ 30956 w 200025"/>
                <a:gd name="connsiteY106" fmla="*/ 185738 h 200025"/>
                <a:gd name="connsiteX107" fmla="*/ 26194 w 200025"/>
                <a:gd name="connsiteY107" fmla="*/ 185738 h 200025"/>
                <a:gd name="connsiteX108" fmla="*/ 14288 w 200025"/>
                <a:gd name="connsiteY108" fmla="*/ 173831 h 200025"/>
                <a:gd name="connsiteX109" fmla="*/ 14288 w 200025"/>
                <a:gd name="connsiteY109" fmla="*/ 169069 h 200025"/>
                <a:gd name="connsiteX110" fmla="*/ 7144 w 200025"/>
                <a:gd name="connsiteY110" fmla="*/ 161925 h 200025"/>
                <a:gd name="connsiteX111" fmla="*/ 0 w 200025"/>
                <a:gd name="connsiteY111" fmla="*/ 169069 h 200025"/>
                <a:gd name="connsiteX112" fmla="*/ 0 w 200025"/>
                <a:gd name="connsiteY112" fmla="*/ 173831 h 200025"/>
                <a:gd name="connsiteX113" fmla="*/ 26194 w 200025"/>
                <a:gd name="connsiteY113" fmla="*/ 200025 h 200025"/>
                <a:gd name="connsiteX114" fmla="*/ 30956 w 200025"/>
                <a:gd name="connsiteY114" fmla="*/ 200025 h 200025"/>
                <a:gd name="connsiteX115" fmla="*/ 133350 w 200025"/>
                <a:gd name="connsiteY115" fmla="*/ 192881 h 200025"/>
                <a:gd name="connsiteX116" fmla="*/ 140494 w 200025"/>
                <a:gd name="connsiteY116" fmla="*/ 200025 h 200025"/>
                <a:gd name="connsiteX117" fmla="*/ 145256 w 200025"/>
                <a:gd name="connsiteY117" fmla="*/ 200025 h 200025"/>
                <a:gd name="connsiteX118" fmla="*/ 171450 w 200025"/>
                <a:gd name="connsiteY118" fmla="*/ 173831 h 200025"/>
                <a:gd name="connsiteX119" fmla="*/ 171450 w 200025"/>
                <a:gd name="connsiteY119" fmla="*/ 169069 h 200025"/>
                <a:gd name="connsiteX120" fmla="*/ 164306 w 200025"/>
                <a:gd name="connsiteY120" fmla="*/ 161925 h 200025"/>
                <a:gd name="connsiteX121" fmla="*/ 157163 w 200025"/>
                <a:gd name="connsiteY121" fmla="*/ 169069 h 200025"/>
                <a:gd name="connsiteX122" fmla="*/ 157163 w 200025"/>
                <a:gd name="connsiteY122" fmla="*/ 173831 h 200025"/>
                <a:gd name="connsiteX123" fmla="*/ 145256 w 200025"/>
                <a:gd name="connsiteY123" fmla="*/ 185738 h 200025"/>
                <a:gd name="connsiteX124" fmla="*/ 140494 w 200025"/>
                <a:gd name="connsiteY124" fmla="*/ 185738 h 200025"/>
                <a:gd name="connsiteX125" fmla="*/ 133350 w 200025"/>
                <a:gd name="connsiteY125" fmla="*/ 1928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00025" h="200025">
                  <a:moveTo>
                    <a:pt x="124666" y="61077"/>
                  </a:moveTo>
                  <a:cubicBezTo>
                    <a:pt x="123977" y="60187"/>
                    <a:pt x="123232" y="59339"/>
                    <a:pt x="122433" y="58538"/>
                  </a:cubicBezTo>
                  <a:cubicBezTo>
                    <a:pt x="119460" y="55555"/>
                    <a:pt x="115830" y="53308"/>
                    <a:pt x="111833" y="51976"/>
                  </a:cubicBezTo>
                  <a:lnTo>
                    <a:pt x="98709" y="47714"/>
                  </a:lnTo>
                  <a:cubicBezTo>
                    <a:pt x="97698" y="47358"/>
                    <a:pt x="96822" y="46697"/>
                    <a:pt x="96203" y="45822"/>
                  </a:cubicBezTo>
                  <a:cubicBezTo>
                    <a:pt x="95582" y="44947"/>
                    <a:pt x="95250" y="43901"/>
                    <a:pt x="95250" y="42830"/>
                  </a:cubicBezTo>
                  <a:cubicBezTo>
                    <a:pt x="95250" y="41758"/>
                    <a:pt x="95582" y="40713"/>
                    <a:pt x="96203" y="39838"/>
                  </a:cubicBezTo>
                  <a:cubicBezTo>
                    <a:pt x="96822" y="38963"/>
                    <a:pt x="97698" y="38302"/>
                    <a:pt x="98709" y="37945"/>
                  </a:cubicBezTo>
                  <a:lnTo>
                    <a:pt x="111833" y="33683"/>
                  </a:lnTo>
                  <a:cubicBezTo>
                    <a:pt x="115774" y="32323"/>
                    <a:pt x="119347" y="30071"/>
                    <a:pt x="122272" y="27102"/>
                  </a:cubicBezTo>
                  <a:cubicBezTo>
                    <a:pt x="125118" y="24215"/>
                    <a:pt x="127276" y="20726"/>
                    <a:pt x="128588" y="16895"/>
                  </a:cubicBezTo>
                  <a:lnTo>
                    <a:pt x="128696" y="16570"/>
                  </a:lnTo>
                  <a:lnTo>
                    <a:pt x="132961" y="3457"/>
                  </a:lnTo>
                  <a:cubicBezTo>
                    <a:pt x="133319" y="2446"/>
                    <a:pt x="133981" y="1571"/>
                    <a:pt x="134856" y="952"/>
                  </a:cubicBezTo>
                  <a:cubicBezTo>
                    <a:pt x="135731" y="332"/>
                    <a:pt x="136777" y="0"/>
                    <a:pt x="137850" y="0"/>
                  </a:cubicBezTo>
                  <a:cubicBezTo>
                    <a:pt x="138923" y="0"/>
                    <a:pt x="139969" y="332"/>
                    <a:pt x="140844" y="952"/>
                  </a:cubicBezTo>
                  <a:cubicBezTo>
                    <a:pt x="141720" y="1571"/>
                    <a:pt x="142382" y="2446"/>
                    <a:pt x="142739" y="3457"/>
                  </a:cubicBezTo>
                  <a:lnTo>
                    <a:pt x="147004" y="16570"/>
                  </a:lnTo>
                  <a:cubicBezTo>
                    <a:pt x="148330" y="20557"/>
                    <a:pt x="150568" y="24180"/>
                    <a:pt x="153541" y="27150"/>
                  </a:cubicBezTo>
                  <a:cubicBezTo>
                    <a:pt x="156515" y="30121"/>
                    <a:pt x="160140" y="32358"/>
                    <a:pt x="164130" y="33683"/>
                  </a:cubicBezTo>
                  <a:lnTo>
                    <a:pt x="177254" y="37945"/>
                  </a:lnTo>
                  <a:lnTo>
                    <a:pt x="177516" y="38011"/>
                  </a:lnTo>
                  <a:cubicBezTo>
                    <a:pt x="178527" y="38367"/>
                    <a:pt x="179403" y="39028"/>
                    <a:pt x="180023" y="39903"/>
                  </a:cubicBezTo>
                  <a:cubicBezTo>
                    <a:pt x="180643" y="40778"/>
                    <a:pt x="180975" y="41824"/>
                    <a:pt x="180975" y="42895"/>
                  </a:cubicBezTo>
                  <a:cubicBezTo>
                    <a:pt x="180975" y="43967"/>
                    <a:pt x="180643" y="45012"/>
                    <a:pt x="180023" y="45887"/>
                  </a:cubicBezTo>
                  <a:cubicBezTo>
                    <a:pt x="179403" y="46762"/>
                    <a:pt x="178527" y="47423"/>
                    <a:pt x="177516" y="47780"/>
                  </a:cubicBezTo>
                  <a:lnTo>
                    <a:pt x="164392" y="52042"/>
                  </a:lnTo>
                  <a:cubicBezTo>
                    <a:pt x="160403" y="53367"/>
                    <a:pt x="156777" y="55604"/>
                    <a:pt x="153804" y="58575"/>
                  </a:cubicBezTo>
                  <a:cubicBezTo>
                    <a:pt x="150831" y="61546"/>
                    <a:pt x="148593" y="65168"/>
                    <a:pt x="147266" y="69155"/>
                  </a:cubicBezTo>
                  <a:lnTo>
                    <a:pt x="143001" y="82268"/>
                  </a:lnTo>
                  <a:cubicBezTo>
                    <a:pt x="142963" y="82377"/>
                    <a:pt x="142921" y="82485"/>
                    <a:pt x="142875" y="82591"/>
                  </a:cubicBezTo>
                  <a:cubicBezTo>
                    <a:pt x="142499" y="83465"/>
                    <a:pt x="141888" y="84221"/>
                    <a:pt x="141107" y="84773"/>
                  </a:cubicBezTo>
                  <a:cubicBezTo>
                    <a:pt x="140231" y="85393"/>
                    <a:pt x="139185" y="85725"/>
                    <a:pt x="138113" y="85725"/>
                  </a:cubicBezTo>
                  <a:cubicBezTo>
                    <a:pt x="137040" y="85725"/>
                    <a:pt x="135994" y="85393"/>
                    <a:pt x="135118" y="84773"/>
                  </a:cubicBezTo>
                  <a:cubicBezTo>
                    <a:pt x="134243" y="84154"/>
                    <a:pt x="133581" y="83279"/>
                    <a:pt x="133224" y="82268"/>
                  </a:cubicBezTo>
                  <a:lnTo>
                    <a:pt x="128959" y="69155"/>
                  </a:lnTo>
                  <a:cubicBezTo>
                    <a:pt x="127995" y="66230"/>
                    <a:pt x="126541" y="63500"/>
                    <a:pt x="124666" y="61077"/>
                  </a:cubicBezTo>
                  <a:close/>
                  <a:moveTo>
                    <a:pt x="197957" y="97281"/>
                  </a:moveTo>
                  <a:lnTo>
                    <a:pt x="190667" y="94913"/>
                  </a:lnTo>
                  <a:cubicBezTo>
                    <a:pt x="188450" y="94177"/>
                    <a:pt x="186436" y="92934"/>
                    <a:pt x="184784" y="91283"/>
                  </a:cubicBezTo>
                  <a:cubicBezTo>
                    <a:pt x="183132" y="89633"/>
                    <a:pt x="181888" y="87620"/>
                    <a:pt x="181152" y="85406"/>
                  </a:cubicBezTo>
                  <a:lnTo>
                    <a:pt x="178782" y="78120"/>
                  </a:lnTo>
                  <a:cubicBezTo>
                    <a:pt x="178584" y="77559"/>
                    <a:pt x="178217" y="77073"/>
                    <a:pt x="177730" y="76729"/>
                  </a:cubicBezTo>
                  <a:cubicBezTo>
                    <a:pt x="177244" y="76385"/>
                    <a:pt x="176663" y="76200"/>
                    <a:pt x="176067" y="76200"/>
                  </a:cubicBezTo>
                  <a:cubicBezTo>
                    <a:pt x="175471" y="76200"/>
                    <a:pt x="174889" y="76385"/>
                    <a:pt x="174403" y="76729"/>
                  </a:cubicBezTo>
                  <a:cubicBezTo>
                    <a:pt x="173917" y="77073"/>
                    <a:pt x="173549" y="77559"/>
                    <a:pt x="173351" y="78120"/>
                  </a:cubicBezTo>
                  <a:lnTo>
                    <a:pt x="170981" y="85406"/>
                  </a:lnTo>
                  <a:cubicBezTo>
                    <a:pt x="170259" y="87605"/>
                    <a:pt x="169037" y="89607"/>
                    <a:pt x="167412" y="91257"/>
                  </a:cubicBezTo>
                  <a:cubicBezTo>
                    <a:pt x="165787" y="92906"/>
                    <a:pt x="163802" y="94157"/>
                    <a:pt x="161613" y="94913"/>
                  </a:cubicBezTo>
                  <a:lnTo>
                    <a:pt x="154322" y="97281"/>
                  </a:lnTo>
                  <a:cubicBezTo>
                    <a:pt x="153760" y="97479"/>
                    <a:pt x="153273" y="97846"/>
                    <a:pt x="152929" y="98332"/>
                  </a:cubicBezTo>
                  <a:cubicBezTo>
                    <a:pt x="152585" y="98818"/>
                    <a:pt x="152400" y="99399"/>
                    <a:pt x="152400" y="99994"/>
                  </a:cubicBezTo>
                  <a:cubicBezTo>
                    <a:pt x="152400" y="100590"/>
                    <a:pt x="152585" y="101171"/>
                    <a:pt x="152929" y="101657"/>
                  </a:cubicBezTo>
                  <a:cubicBezTo>
                    <a:pt x="153273" y="102142"/>
                    <a:pt x="153760" y="102510"/>
                    <a:pt x="154322" y="102708"/>
                  </a:cubicBezTo>
                  <a:lnTo>
                    <a:pt x="161613" y="105076"/>
                  </a:lnTo>
                  <a:cubicBezTo>
                    <a:pt x="163833" y="105816"/>
                    <a:pt x="165849" y="107064"/>
                    <a:pt x="167502" y="108721"/>
                  </a:cubicBezTo>
                  <a:cubicBezTo>
                    <a:pt x="169154" y="110378"/>
                    <a:pt x="170396" y="112398"/>
                    <a:pt x="171127" y="114619"/>
                  </a:cubicBezTo>
                  <a:lnTo>
                    <a:pt x="173497" y="121905"/>
                  </a:lnTo>
                  <a:cubicBezTo>
                    <a:pt x="173695" y="122466"/>
                    <a:pt x="174063" y="122953"/>
                    <a:pt x="174549" y="123296"/>
                  </a:cubicBezTo>
                  <a:cubicBezTo>
                    <a:pt x="175035" y="123640"/>
                    <a:pt x="175616" y="123825"/>
                    <a:pt x="176213" y="123825"/>
                  </a:cubicBezTo>
                  <a:cubicBezTo>
                    <a:pt x="176809" y="123825"/>
                    <a:pt x="177390" y="123640"/>
                    <a:pt x="177876" y="123296"/>
                  </a:cubicBezTo>
                  <a:cubicBezTo>
                    <a:pt x="178362" y="122953"/>
                    <a:pt x="178730" y="122466"/>
                    <a:pt x="178928" y="121905"/>
                  </a:cubicBezTo>
                  <a:lnTo>
                    <a:pt x="181298" y="114619"/>
                  </a:lnTo>
                  <a:cubicBezTo>
                    <a:pt x="182035" y="112405"/>
                    <a:pt x="183278" y="110392"/>
                    <a:pt x="184930" y="108741"/>
                  </a:cubicBezTo>
                  <a:cubicBezTo>
                    <a:pt x="186581" y="107091"/>
                    <a:pt x="188596" y="105848"/>
                    <a:pt x="190812" y="105112"/>
                  </a:cubicBezTo>
                  <a:lnTo>
                    <a:pt x="198103" y="102744"/>
                  </a:lnTo>
                  <a:cubicBezTo>
                    <a:pt x="198665" y="102546"/>
                    <a:pt x="199152" y="102179"/>
                    <a:pt x="199496" y="101693"/>
                  </a:cubicBezTo>
                  <a:cubicBezTo>
                    <a:pt x="199840" y="101207"/>
                    <a:pt x="200025" y="100626"/>
                    <a:pt x="200025" y="100031"/>
                  </a:cubicBezTo>
                  <a:cubicBezTo>
                    <a:pt x="200025" y="99435"/>
                    <a:pt x="199840" y="98854"/>
                    <a:pt x="199496" y="98368"/>
                  </a:cubicBezTo>
                  <a:cubicBezTo>
                    <a:pt x="199152" y="97883"/>
                    <a:pt x="198665" y="97515"/>
                    <a:pt x="198103" y="97317"/>
                  </a:cubicBezTo>
                  <a:lnTo>
                    <a:pt x="197957" y="97281"/>
                  </a:lnTo>
                  <a:close/>
                  <a:moveTo>
                    <a:pt x="88392" y="33995"/>
                  </a:moveTo>
                  <a:cubicBezTo>
                    <a:pt x="90241" y="31507"/>
                    <a:pt x="92783" y="29621"/>
                    <a:pt x="95701" y="28575"/>
                  </a:cubicBezTo>
                  <a:lnTo>
                    <a:pt x="73819" y="28575"/>
                  </a:lnTo>
                  <a:cubicBezTo>
                    <a:pt x="69874" y="28575"/>
                    <a:pt x="66675" y="31773"/>
                    <a:pt x="66675" y="35719"/>
                  </a:cubicBezTo>
                  <a:cubicBezTo>
                    <a:pt x="66675" y="39664"/>
                    <a:pt x="69874" y="42863"/>
                    <a:pt x="73819" y="42863"/>
                  </a:cubicBezTo>
                  <a:lnTo>
                    <a:pt x="85729" y="42863"/>
                  </a:lnTo>
                  <a:cubicBezTo>
                    <a:pt x="85727" y="42764"/>
                    <a:pt x="85725" y="42666"/>
                    <a:pt x="85725" y="42568"/>
                  </a:cubicBezTo>
                  <a:cubicBezTo>
                    <a:pt x="85733" y="39507"/>
                    <a:pt x="86662" y="36520"/>
                    <a:pt x="88392" y="33995"/>
                  </a:cubicBezTo>
                  <a:close/>
                  <a:moveTo>
                    <a:pt x="7144" y="95250"/>
                  </a:moveTo>
                  <a:cubicBezTo>
                    <a:pt x="11089" y="95250"/>
                    <a:pt x="14288" y="98449"/>
                    <a:pt x="14288" y="102394"/>
                  </a:cubicBezTo>
                  <a:lnTo>
                    <a:pt x="14288" y="126206"/>
                  </a:lnTo>
                  <a:cubicBezTo>
                    <a:pt x="14288" y="130152"/>
                    <a:pt x="11089" y="133350"/>
                    <a:pt x="7144" y="133350"/>
                  </a:cubicBezTo>
                  <a:cubicBezTo>
                    <a:pt x="3198" y="133350"/>
                    <a:pt x="0" y="130152"/>
                    <a:pt x="0" y="126206"/>
                  </a:cubicBezTo>
                  <a:lnTo>
                    <a:pt x="0" y="102394"/>
                  </a:lnTo>
                  <a:cubicBezTo>
                    <a:pt x="0" y="98449"/>
                    <a:pt x="3198" y="95250"/>
                    <a:pt x="7144" y="95250"/>
                  </a:cubicBezTo>
                  <a:close/>
                  <a:moveTo>
                    <a:pt x="104775" y="192881"/>
                  </a:moveTo>
                  <a:cubicBezTo>
                    <a:pt x="104775" y="196827"/>
                    <a:pt x="101577" y="200025"/>
                    <a:pt x="97631" y="200025"/>
                  </a:cubicBezTo>
                  <a:lnTo>
                    <a:pt x="73819" y="200025"/>
                  </a:lnTo>
                  <a:cubicBezTo>
                    <a:pt x="69874" y="200025"/>
                    <a:pt x="66675" y="196827"/>
                    <a:pt x="66675" y="192881"/>
                  </a:cubicBezTo>
                  <a:cubicBezTo>
                    <a:pt x="66675" y="188936"/>
                    <a:pt x="69874" y="185738"/>
                    <a:pt x="73819" y="185738"/>
                  </a:cubicBezTo>
                  <a:lnTo>
                    <a:pt x="97631" y="185738"/>
                  </a:lnTo>
                  <a:cubicBezTo>
                    <a:pt x="101577" y="185738"/>
                    <a:pt x="104775" y="188936"/>
                    <a:pt x="104775" y="192881"/>
                  </a:cubicBezTo>
                  <a:close/>
                  <a:moveTo>
                    <a:pt x="30956" y="28575"/>
                  </a:moveTo>
                  <a:cubicBezTo>
                    <a:pt x="34902" y="28575"/>
                    <a:pt x="38100" y="31773"/>
                    <a:pt x="38100" y="35719"/>
                  </a:cubicBezTo>
                  <a:cubicBezTo>
                    <a:pt x="38100" y="39664"/>
                    <a:pt x="34902" y="42863"/>
                    <a:pt x="30956" y="42863"/>
                  </a:cubicBezTo>
                  <a:lnTo>
                    <a:pt x="26194" y="42863"/>
                  </a:lnTo>
                  <a:cubicBezTo>
                    <a:pt x="19618" y="42863"/>
                    <a:pt x="14288" y="48193"/>
                    <a:pt x="14288" y="54769"/>
                  </a:cubicBezTo>
                  <a:lnTo>
                    <a:pt x="14288" y="59531"/>
                  </a:lnTo>
                  <a:cubicBezTo>
                    <a:pt x="14288" y="63477"/>
                    <a:pt x="11089" y="66675"/>
                    <a:pt x="7144" y="66675"/>
                  </a:cubicBezTo>
                  <a:cubicBezTo>
                    <a:pt x="3198" y="66675"/>
                    <a:pt x="0" y="63477"/>
                    <a:pt x="0" y="59531"/>
                  </a:cubicBezTo>
                  <a:lnTo>
                    <a:pt x="0" y="54769"/>
                  </a:lnTo>
                  <a:cubicBezTo>
                    <a:pt x="0" y="40302"/>
                    <a:pt x="11727" y="28575"/>
                    <a:pt x="26194" y="28575"/>
                  </a:cubicBezTo>
                  <a:lnTo>
                    <a:pt x="30956" y="28575"/>
                  </a:lnTo>
                  <a:close/>
                  <a:moveTo>
                    <a:pt x="30956" y="200025"/>
                  </a:moveTo>
                  <a:cubicBezTo>
                    <a:pt x="34902" y="200025"/>
                    <a:pt x="38100" y="196827"/>
                    <a:pt x="38100" y="192881"/>
                  </a:cubicBezTo>
                  <a:cubicBezTo>
                    <a:pt x="38100" y="188936"/>
                    <a:pt x="34902" y="185738"/>
                    <a:pt x="30956" y="185738"/>
                  </a:cubicBezTo>
                  <a:lnTo>
                    <a:pt x="26194" y="185738"/>
                  </a:lnTo>
                  <a:cubicBezTo>
                    <a:pt x="19618" y="185738"/>
                    <a:pt x="14288" y="180407"/>
                    <a:pt x="14288" y="173831"/>
                  </a:cubicBezTo>
                  <a:lnTo>
                    <a:pt x="14288" y="169069"/>
                  </a:lnTo>
                  <a:cubicBezTo>
                    <a:pt x="14288" y="165124"/>
                    <a:pt x="11089" y="161925"/>
                    <a:pt x="7144" y="161925"/>
                  </a:cubicBezTo>
                  <a:cubicBezTo>
                    <a:pt x="3198" y="161925"/>
                    <a:pt x="0" y="165124"/>
                    <a:pt x="0" y="169069"/>
                  </a:cubicBezTo>
                  <a:lnTo>
                    <a:pt x="0" y="173831"/>
                  </a:lnTo>
                  <a:cubicBezTo>
                    <a:pt x="0" y="188298"/>
                    <a:pt x="11727" y="200025"/>
                    <a:pt x="26194" y="200025"/>
                  </a:cubicBezTo>
                  <a:lnTo>
                    <a:pt x="30956" y="200025"/>
                  </a:lnTo>
                  <a:close/>
                  <a:moveTo>
                    <a:pt x="133350" y="192881"/>
                  </a:moveTo>
                  <a:cubicBezTo>
                    <a:pt x="133350" y="196827"/>
                    <a:pt x="136549" y="200025"/>
                    <a:pt x="140494" y="200025"/>
                  </a:cubicBezTo>
                  <a:lnTo>
                    <a:pt x="145256" y="200025"/>
                  </a:lnTo>
                  <a:cubicBezTo>
                    <a:pt x="159723" y="200025"/>
                    <a:pt x="171450" y="188298"/>
                    <a:pt x="171450" y="173831"/>
                  </a:cubicBezTo>
                  <a:lnTo>
                    <a:pt x="171450" y="169069"/>
                  </a:lnTo>
                  <a:cubicBezTo>
                    <a:pt x="171450" y="165124"/>
                    <a:pt x="168252" y="161925"/>
                    <a:pt x="164306" y="161925"/>
                  </a:cubicBezTo>
                  <a:cubicBezTo>
                    <a:pt x="160361" y="161925"/>
                    <a:pt x="157163" y="165124"/>
                    <a:pt x="157163" y="169069"/>
                  </a:cubicBezTo>
                  <a:lnTo>
                    <a:pt x="157163" y="173831"/>
                  </a:lnTo>
                  <a:cubicBezTo>
                    <a:pt x="157163" y="180407"/>
                    <a:pt x="151832" y="185738"/>
                    <a:pt x="145256" y="185738"/>
                  </a:cubicBezTo>
                  <a:lnTo>
                    <a:pt x="140494" y="185738"/>
                  </a:lnTo>
                  <a:cubicBezTo>
                    <a:pt x="136549" y="185738"/>
                    <a:pt x="133350" y="188936"/>
                    <a:pt x="133350" y="192881"/>
                  </a:cubicBezTo>
                  <a:close/>
                </a:path>
              </a:pathLst>
            </a:custGeom>
            <a:solidFill>
              <a:schemeClr val="tx1"/>
            </a:solidFill>
            <a:ln>
              <a:noFill/>
            </a:ln>
          </p:spPr>
          <p:txBody>
            <a:bodyPr vert="horz" wrap="square" lIns="74507" tIns="37253" rIns="74507" bIns="37253" numCol="1" anchor="t" anchorCtr="0" compatLnSpc="1">
              <a:prstTxWarp prst="textNoShape">
                <a:avLst/>
              </a:prstTxWarp>
            </a:bodyPr>
            <a:lstStyle/>
            <a:p>
              <a:pPr marL="0" marR="0" lvl="0" indent="0" algn="l" defTabSz="745091" rtl="0" eaLnBrk="1" fontAlgn="auto" latinLnBrk="0" hangingPunct="1">
                <a:lnSpc>
                  <a:spcPct val="100000"/>
                </a:lnSpc>
                <a:spcBef>
                  <a:spcPts val="0"/>
                </a:spcBef>
                <a:spcAft>
                  <a:spcPts val="0"/>
                </a:spcAft>
                <a:buClrTx/>
                <a:buSzTx/>
                <a:buFontTx/>
                <a:buNone/>
                <a:tabLst/>
                <a:defRPr/>
              </a:pPr>
              <a:endParaRPr kumimoji="0" lang="en-US" sz="1438" b="1" i="0" u="none" strike="noStrike" kern="1200" cap="none" spc="0" normalizeH="0" baseline="0" noProof="0">
                <a:ln>
                  <a:noFill/>
                </a:ln>
                <a:solidFill>
                  <a:srgbClr val="FFFFFF"/>
                </a:solidFill>
                <a:effectLst/>
                <a:uLnTx/>
                <a:uFillTx/>
                <a:latin typeface="Segoe Sans Display Semibold" pitchFamily="2" charset="0"/>
                <a:ea typeface="+mn-ea"/>
                <a:cs typeface="Segoe Sans Display Semibold" pitchFamily="2" charset="0"/>
              </a:endParaRPr>
            </a:p>
          </p:txBody>
        </p:sp>
      </p:grpSp>
      <p:grpSp>
        <p:nvGrpSpPr>
          <p:cNvPr id="22" name="Group 21">
            <a:extLst>
              <a:ext uri="{FF2B5EF4-FFF2-40B4-BE49-F238E27FC236}">
                <a16:creationId xmlns:a16="http://schemas.microsoft.com/office/drawing/2014/main" id="{A38DF9A8-E7CF-F78E-1576-37B935962923}"/>
              </a:ext>
            </a:extLst>
          </p:cNvPr>
          <p:cNvGrpSpPr/>
          <p:nvPr/>
        </p:nvGrpSpPr>
        <p:grpSpPr>
          <a:xfrm>
            <a:off x="8555048" y="3637626"/>
            <a:ext cx="2706343" cy="1984325"/>
            <a:chOff x="8142894" y="3501539"/>
            <a:chExt cx="2706343" cy="1984325"/>
          </a:xfrm>
        </p:grpSpPr>
        <p:sp>
          <p:nvSpPr>
            <p:cNvPr id="53" name="Rectangle 52">
              <a:extLst>
                <a:ext uri="{FF2B5EF4-FFF2-40B4-BE49-F238E27FC236}">
                  <a16:creationId xmlns:a16="http://schemas.microsoft.com/office/drawing/2014/main" id="{CA06517F-31F8-E968-99B9-75A35D1BD549}"/>
                </a:ext>
              </a:extLst>
            </p:cNvPr>
            <p:cNvSpPr/>
            <p:nvPr/>
          </p:nvSpPr>
          <p:spPr bwMode="auto">
            <a:xfrm>
              <a:off x="8528595" y="4094930"/>
              <a:ext cx="2320642"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business knowledge</a:t>
              </a:r>
            </a:p>
          </p:txBody>
        </p:sp>
        <p:sp>
          <p:nvSpPr>
            <p:cNvPr id="54" name="Rectangle 53">
              <a:extLst>
                <a:ext uri="{FF2B5EF4-FFF2-40B4-BE49-F238E27FC236}">
                  <a16:creationId xmlns:a16="http://schemas.microsoft.com/office/drawing/2014/main" id="{4B90EE90-411E-39DB-E52C-3737D8AF2C79}"/>
                </a:ext>
              </a:extLst>
            </p:cNvPr>
            <p:cNvSpPr/>
            <p:nvPr/>
          </p:nvSpPr>
          <p:spPr bwMode="auto">
            <a:xfrm>
              <a:off x="8528595" y="448363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apps </a:t>
              </a:r>
            </a:p>
          </p:txBody>
        </p:sp>
        <p:sp>
          <p:nvSpPr>
            <p:cNvPr id="55" name="Rectangle 54">
              <a:extLst>
                <a:ext uri="{FF2B5EF4-FFF2-40B4-BE49-F238E27FC236}">
                  <a16:creationId xmlns:a16="http://schemas.microsoft.com/office/drawing/2014/main" id="{D8AE913F-0599-F57D-994E-9B6A3444780B}"/>
                </a:ext>
              </a:extLst>
            </p:cNvPr>
            <p:cNvSpPr/>
            <p:nvPr/>
          </p:nvSpPr>
          <p:spPr bwMode="auto">
            <a:xfrm>
              <a:off x="8528595" y="486280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workflows</a:t>
              </a:r>
            </a:p>
          </p:txBody>
        </p:sp>
        <p:sp>
          <p:nvSpPr>
            <p:cNvPr id="59" name="Rectangle 58">
              <a:extLst>
                <a:ext uri="{FF2B5EF4-FFF2-40B4-BE49-F238E27FC236}">
                  <a16:creationId xmlns:a16="http://schemas.microsoft.com/office/drawing/2014/main" id="{7AC24A30-803C-D5B8-8AE4-72DBE744BB66}"/>
                </a:ext>
              </a:extLst>
            </p:cNvPr>
            <p:cNvSpPr/>
            <p:nvPr/>
          </p:nvSpPr>
          <p:spPr bwMode="auto">
            <a:xfrm>
              <a:off x="8528595" y="525467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automation</a:t>
              </a:r>
            </a:p>
          </p:txBody>
        </p:sp>
        <p:sp>
          <p:nvSpPr>
            <p:cNvPr id="65" name="TextBox 64">
              <a:extLst>
                <a:ext uri="{FF2B5EF4-FFF2-40B4-BE49-F238E27FC236}">
                  <a16:creationId xmlns:a16="http://schemas.microsoft.com/office/drawing/2014/main" id="{2ABC814B-D7CE-8B77-4148-47909CCDE35E}"/>
                </a:ext>
              </a:extLst>
            </p:cNvPr>
            <p:cNvSpPr txBox="1"/>
            <p:nvPr/>
          </p:nvSpPr>
          <p:spPr>
            <a:xfrm>
              <a:off x="8142894" y="3501539"/>
              <a:ext cx="1714500" cy="307777"/>
            </a:xfrm>
            <a:prstGeom prst="rect">
              <a:avLst/>
            </a:prstGeom>
            <a:noFill/>
          </p:spPr>
          <p:txBody>
            <a:bodyPr wrap="squar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kern="0" cap="none" spc="0" normalizeH="0" baseline="0">
                  <a:ln>
                    <a:noFill/>
                  </a:ln>
                  <a:gradFill>
                    <a:gsLst>
                      <a:gs pos="2917">
                        <a:srgbClr val="000000"/>
                      </a:gs>
                      <a:gs pos="30000">
                        <a:srgbClr val="000000"/>
                      </a:gs>
                    </a:gsLst>
                    <a:lin ang="5400000" scaled="0"/>
                  </a:gradFill>
                  <a:effectLst/>
                  <a:uLnTx/>
                  <a:uFillTx/>
                  <a:latin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mn-cs"/>
                </a:rPr>
                <a:t>Your </a:t>
              </a:r>
              <a:r>
                <a:rPr lang="en-US" sz="2000">
                  <a:solidFill>
                    <a:srgbClr val="FFFFFF"/>
                  </a:solidFill>
                </a:rPr>
                <a:t>agents</a:t>
              </a:r>
              <a:endParaRPr kumimoji="0" lang="en-US" sz="20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5" name="Graphic 14">
              <a:extLst>
                <a:ext uri="{FF2B5EF4-FFF2-40B4-BE49-F238E27FC236}">
                  <a16:creationId xmlns:a16="http://schemas.microsoft.com/office/drawing/2014/main" id="{3CB7DE09-B912-15D3-5DB7-34C9FAB740E2}"/>
                </a:ext>
              </a:extLst>
            </p:cNvPr>
            <p:cNvSpPr>
              <a:spLocks noChangeAspect="1"/>
            </p:cNvSpPr>
            <p:nvPr/>
          </p:nvSpPr>
          <p:spPr>
            <a:xfrm>
              <a:off x="8153880" y="4491929"/>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6" name="Graphic 14">
              <a:extLst>
                <a:ext uri="{FF2B5EF4-FFF2-40B4-BE49-F238E27FC236}">
                  <a16:creationId xmlns:a16="http://schemas.microsoft.com/office/drawing/2014/main" id="{DC2AF983-CF67-FACF-4952-8581AD51AB08}"/>
                </a:ext>
              </a:extLst>
            </p:cNvPr>
            <p:cNvSpPr>
              <a:spLocks noChangeAspect="1"/>
            </p:cNvSpPr>
            <p:nvPr/>
          </p:nvSpPr>
          <p:spPr>
            <a:xfrm>
              <a:off x="8153880" y="488432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7" name="Graphic 14">
              <a:extLst>
                <a:ext uri="{FF2B5EF4-FFF2-40B4-BE49-F238E27FC236}">
                  <a16:creationId xmlns:a16="http://schemas.microsoft.com/office/drawing/2014/main" id="{ADC5DD07-7CDF-84C0-0DC0-0815E698ACE5}"/>
                </a:ext>
              </a:extLst>
            </p:cNvPr>
            <p:cNvSpPr>
              <a:spLocks noChangeAspect="1"/>
            </p:cNvSpPr>
            <p:nvPr/>
          </p:nvSpPr>
          <p:spPr>
            <a:xfrm>
              <a:off x="8153880" y="5276713"/>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8" name="Graphic 14">
              <a:extLst>
                <a:ext uri="{FF2B5EF4-FFF2-40B4-BE49-F238E27FC236}">
                  <a16:creationId xmlns:a16="http://schemas.microsoft.com/office/drawing/2014/main" id="{1C7AE358-F367-7286-F3BA-702752755795}"/>
                </a:ext>
              </a:extLst>
            </p:cNvPr>
            <p:cNvSpPr>
              <a:spLocks noChangeAspect="1"/>
            </p:cNvSpPr>
            <p:nvPr/>
          </p:nvSpPr>
          <p:spPr>
            <a:xfrm>
              <a:off x="8149725" y="4104930"/>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grpSp>
        <p:nvGrpSpPr>
          <p:cNvPr id="25" name="Group 24">
            <a:extLst>
              <a:ext uri="{FF2B5EF4-FFF2-40B4-BE49-F238E27FC236}">
                <a16:creationId xmlns:a16="http://schemas.microsoft.com/office/drawing/2014/main" id="{FD902E75-3194-627C-1A81-BDFAB20DDB54}"/>
              </a:ext>
            </a:extLst>
          </p:cNvPr>
          <p:cNvGrpSpPr/>
          <p:nvPr/>
        </p:nvGrpSpPr>
        <p:grpSpPr>
          <a:xfrm>
            <a:off x="1999034" y="2274279"/>
            <a:ext cx="1096867" cy="1096867"/>
            <a:chOff x="2007411" y="1938758"/>
            <a:chExt cx="1264784" cy="1264784"/>
          </a:xfrm>
        </p:grpSpPr>
        <p:sp>
          <p:nvSpPr>
            <p:cNvPr id="4" name="Oval 3">
              <a:extLst>
                <a:ext uri="{FF2B5EF4-FFF2-40B4-BE49-F238E27FC236}">
                  <a16:creationId xmlns:a16="http://schemas.microsoft.com/office/drawing/2014/main" id="{E1D9F530-D043-2FBD-3301-DB6C5E6F92B3}"/>
                </a:ext>
                <a:ext uri="{C183D7F6-B498-43B3-948B-1728B52AA6E4}">
                  <adec:decorative xmlns:adec="http://schemas.microsoft.com/office/drawing/2017/decorative" val="1"/>
                </a:ext>
              </a:extLst>
            </p:cNvPr>
            <p:cNvSpPr/>
            <p:nvPr/>
          </p:nvSpPr>
          <p:spPr bwMode="auto">
            <a:xfrm>
              <a:off x="2007411"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21" name="Graphic 333">
              <a:extLst>
                <a:ext uri="{FF2B5EF4-FFF2-40B4-BE49-F238E27FC236}">
                  <a16:creationId xmlns:a16="http://schemas.microsoft.com/office/drawing/2014/main" id="{50D19D57-FB5E-904F-D860-55C6A4E82EFC}"/>
                </a:ext>
              </a:extLst>
            </p:cNvPr>
            <p:cNvSpPr/>
            <p:nvPr/>
          </p:nvSpPr>
          <p:spPr>
            <a:xfrm>
              <a:off x="2376150" y="2195774"/>
              <a:ext cx="638146" cy="750753"/>
            </a:xfrm>
            <a:custGeom>
              <a:avLst/>
              <a:gdLst>
                <a:gd name="connsiteX0" fmla="*/ 0 w 323850"/>
                <a:gd name="connsiteY0" fmla="*/ 66675 h 381000"/>
                <a:gd name="connsiteX1" fmla="*/ 66675 w 323850"/>
                <a:gd name="connsiteY1" fmla="*/ 0 h 381000"/>
                <a:gd name="connsiteX2" fmla="*/ 133350 w 323850"/>
                <a:gd name="connsiteY2" fmla="*/ 66675 h 381000"/>
                <a:gd name="connsiteX3" fmla="*/ 85513 w 323850"/>
                <a:gd name="connsiteY3" fmla="*/ 130652 h 381000"/>
                <a:gd name="connsiteX4" fmla="*/ 185738 w 323850"/>
                <a:gd name="connsiteY4" fmla="*/ 204788 h 381000"/>
                <a:gd name="connsiteX5" fmla="*/ 192034 w 323850"/>
                <a:gd name="connsiteY5" fmla="*/ 204788 h 381000"/>
                <a:gd name="connsiteX6" fmla="*/ 257175 w 323850"/>
                <a:gd name="connsiteY6" fmla="*/ 152400 h 381000"/>
                <a:gd name="connsiteX7" fmla="*/ 323850 w 323850"/>
                <a:gd name="connsiteY7" fmla="*/ 219075 h 381000"/>
                <a:gd name="connsiteX8" fmla="*/ 257175 w 323850"/>
                <a:gd name="connsiteY8" fmla="*/ 285750 h 381000"/>
                <a:gd name="connsiteX9" fmla="*/ 192034 w 323850"/>
                <a:gd name="connsiteY9" fmla="*/ 233363 h 381000"/>
                <a:gd name="connsiteX10" fmla="*/ 185738 w 323850"/>
                <a:gd name="connsiteY10" fmla="*/ 233363 h 381000"/>
                <a:gd name="connsiteX11" fmla="*/ 80963 w 323850"/>
                <a:gd name="connsiteY11" fmla="*/ 182510 h 381000"/>
                <a:gd name="connsiteX12" fmla="*/ 80963 w 323850"/>
                <a:gd name="connsiteY12" fmla="*/ 249184 h 381000"/>
                <a:gd name="connsiteX13" fmla="*/ 133350 w 323850"/>
                <a:gd name="connsiteY13" fmla="*/ 314325 h 381000"/>
                <a:gd name="connsiteX14" fmla="*/ 66675 w 323850"/>
                <a:gd name="connsiteY14" fmla="*/ 381000 h 381000"/>
                <a:gd name="connsiteX15" fmla="*/ 0 w 323850"/>
                <a:gd name="connsiteY15" fmla="*/ 314325 h 381000"/>
                <a:gd name="connsiteX16" fmla="*/ 52388 w 323850"/>
                <a:gd name="connsiteY16" fmla="*/ 249184 h 381000"/>
                <a:gd name="connsiteX17" fmla="*/ 52388 w 323850"/>
                <a:gd name="connsiteY17" fmla="*/ 131816 h 381000"/>
                <a:gd name="connsiteX18" fmla="*/ 0 w 323850"/>
                <a:gd name="connsiteY18" fmla="*/ 66675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3850" h="381000">
                  <a:moveTo>
                    <a:pt x="0" y="66675"/>
                  </a:moveTo>
                  <a:cubicBezTo>
                    <a:pt x="0" y="29851"/>
                    <a:pt x="29851" y="0"/>
                    <a:pt x="66675" y="0"/>
                  </a:cubicBezTo>
                  <a:cubicBezTo>
                    <a:pt x="103499" y="0"/>
                    <a:pt x="133350" y="29851"/>
                    <a:pt x="133350" y="66675"/>
                  </a:cubicBezTo>
                  <a:cubicBezTo>
                    <a:pt x="133350" y="96956"/>
                    <a:pt x="113163" y="122523"/>
                    <a:pt x="85513" y="130652"/>
                  </a:cubicBezTo>
                  <a:cubicBezTo>
                    <a:pt x="98617" y="173568"/>
                    <a:pt x="138532" y="204788"/>
                    <a:pt x="185738" y="204788"/>
                  </a:cubicBezTo>
                  <a:lnTo>
                    <a:pt x="192034" y="204788"/>
                  </a:lnTo>
                  <a:cubicBezTo>
                    <a:pt x="198575" y="174829"/>
                    <a:pt x="225255" y="152400"/>
                    <a:pt x="257175" y="152400"/>
                  </a:cubicBezTo>
                  <a:cubicBezTo>
                    <a:pt x="293999" y="152400"/>
                    <a:pt x="323850" y="182251"/>
                    <a:pt x="323850" y="219075"/>
                  </a:cubicBezTo>
                  <a:cubicBezTo>
                    <a:pt x="323850" y="255899"/>
                    <a:pt x="293999" y="285750"/>
                    <a:pt x="257175" y="285750"/>
                  </a:cubicBezTo>
                  <a:cubicBezTo>
                    <a:pt x="225255" y="285750"/>
                    <a:pt x="198575" y="263321"/>
                    <a:pt x="192034" y="233363"/>
                  </a:cubicBezTo>
                  <a:lnTo>
                    <a:pt x="185738" y="233363"/>
                  </a:lnTo>
                  <a:cubicBezTo>
                    <a:pt x="143237" y="233363"/>
                    <a:pt x="105381" y="213480"/>
                    <a:pt x="80963" y="182510"/>
                  </a:cubicBezTo>
                  <a:lnTo>
                    <a:pt x="80963" y="249184"/>
                  </a:lnTo>
                  <a:cubicBezTo>
                    <a:pt x="110920" y="255725"/>
                    <a:pt x="133350" y="282405"/>
                    <a:pt x="133350" y="314325"/>
                  </a:cubicBezTo>
                  <a:cubicBezTo>
                    <a:pt x="133350" y="351149"/>
                    <a:pt x="103499" y="381000"/>
                    <a:pt x="66675" y="381000"/>
                  </a:cubicBezTo>
                  <a:cubicBezTo>
                    <a:pt x="29851" y="381000"/>
                    <a:pt x="0" y="351149"/>
                    <a:pt x="0" y="314325"/>
                  </a:cubicBezTo>
                  <a:cubicBezTo>
                    <a:pt x="0" y="282405"/>
                    <a:pt x="22430" y="255725"/>
                    <a:pt x="52388" y="249184"/>
                  </a:cubicBezTo>
                  <a:lnTo>
                    <a:pt x="52388" y="131816"/>
                  </a:lnTo>
                  <a:cubicBezTo>
                    <a:pt x="22430" y="125275"/>
                    <a:pt x="0" y="98594"/>
                    <a:pt x="0" y="66675"/>
                  </a:cubicBezTo>
                  <a:close/>
                </a:path>
              </a:pathLst>
            </a:custGeom>
            <a:solidFill>
              <a:schemeClr val="tx1"/>
            </a:solidFill>
            <a:ln w="34925" cap="flat">
              <a:noFill/>
              <a:prstDash val="solid"/>
              <a:miter/>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125" b="1"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sp>
        <p:nvSpPr>
          <p:cNvPr id="2" name="Rectangle: Rounded Corners 19">
            <a:extLst>
              <a:ext uri="{FF2B5EF4-FFF2-40B4-BE49-F238E27FC236}">
                <a16:creationId xmlns:a16="http://schemas.microsoft.com/office/drawing/2014/main" id="{4F1DC149-3032-BF1E-2FD1-C61DCE784910}"/>
              </a:ext>
            </a:extLst>
          </p:cNvPr>
          <p:cNvSpPr/>
          <p:nvPr/>
        </p:nvSpPr>
        <p:spPr bwMode="auto">
          <a:xfrm>
            <a:off x="582167" y="1241616"/>
            <a:ext cx="10993958" cy="5022478"/>
          </a:xfrm>
          <a:prstGeom prst="roundRect">
            <a:avLst>
              <a:gd name="adj" fmla="val 6526"/>
            </a:avLst>
          </a:prstGeom>
          <a:ln w="12700" cap="rnd">
            <a:solidFill>
              <a:srgbClr val="A053E4"/>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700" tIns="111760" rIns="139700" bIns="111760" numCol="1" spcCol="0" rtlCol="0" fromWordArt="0" anchor="t" anchorCtr="0" forceAA="0" compatLnSpc="1">
            <a:prstTxWarp prst="textNoShape">
              <a:avLst/>
            </a:prstTxWarp>
            <a:noAutofit/>
          </a:bodyPr>
          <a:lstStyle/>
          <a:p>
            <a:pPr marL="0" marR="0" lvl="0" indent="0" algn="l" defTabSz="712354" rtl="0" eaLnBrk="1" fontAlgn="base" latinLnBrk="0" hangingPunct="1">
              <a:lnSpc>
                <a:spcPct val="100000"/>
              </a:lnSpc>
              <a:spcBef>
                <a:spcPct val="0"/>
              </a:spcBef>
              <a:spcAft>
                <a:spcPct val="0"/>
              </a:spcAft>
              <a:buClrTx/>
              <a:buSzTx/>
              <a:buFontTx/>
              <a:buNone/>
              <a:tabLst/>
              <a:defRPr/>
            </a:pPr>
            <a:endParaRPr kumimoji="0" lang="en-US" sz="1528" b="1" i="0" u="none" strike="noStrike" kern="0" cap="none" spc="0" normalizeH="0" baseline="0" noProof="0" err="1">
              <a:ln>
                <a:noFill/>
              </a:ln>
              <a:gradFill>
                <a:gsLst>
                  <a:gs pos="0">
                    <a:srgbClr val="FFFFFF"/>
                  </a:gs>
                  <a:gs pos="100000">
                    <a:srgbClr val="FFFFFF"/>
                  </a:gs>
                </a:gsLst>
                <a:lin ang="5400000" scaled="0"/>
              </a:gradFill>
              <a:effectLst/>
              <a:uLnTx/>
              <a:uFillTx/>
              <a:latin typeface="Segoe Sans Display Semibold" pitchFamily="2" charset="0"/>
              <a:ea typeface="+mn-ea"/>
              <a:cs typeface="Segoe Sans Display Semibold" pitchFamily="2" charset="0"/>
            </a:endParaRPr>
          </a:p>
        </p:txBody>
      </p:sp>
      <p:sp>
        <p:nvSpPr>
          <p:cNvPr id="3" name="TextBox 2">
            <a:extLst>
              <a:ext uri="{FF2B5EF4-FFF2-40B4-BE49-F238E27FC236}">
                <a16:creationId xmlns:a16="http://schemas.microsoft.com/office/drawing/2014/main" id="{2F5DF9D7-26DB-8BB7-9FC0-6CEADE910014}"/>
              </a:ext>
            </a:extLst>
          </p:cNvPr>
          <p:cNvSpPr txBox="1"/>
          <p:nvPr/>
        </p:nvSpPr>
        <p:spPr>
          <a:xfrm>
            <a:off x="8076327" y="1053527"/>
            <a:ext cx="2671943" cy="374398"/>
          </a:xfrm>
          <a:prstGeom prst="rect">
            <a:avLst/>
          </a:prstGeom>
          <a:solidFill>
            <a:srgbClr val="000000"/>
          </a:solidFill>
        </p:spPr>
        <p:txBody>
          <a:bodyPr wrap="square" lIns="91440" tIns="45720" rIns="91440" bIns="45720" rtlCol="0" anchor="t">
            <a:spAutoFit/>
          </a:body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a:rPr>
              <a:t>Custom Engine </a:t>
            </a:r>
            <a:r>
              <a:rPr lang="en-US" b="1">
                <a:solidFill>
                  <a:srgbClr val="FFFFFF"/>
                </a:solidFill>
                <a:latin typeface="Segoe UI Semibold"/>
                <a:cs typeface="Segoe Sans Display Semibold"/>
              </a:rPr>
              <a:t>Agents</a:t>
            </a:r>
            <a:endPar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sp>
        <p:nvSpPr>
          <p:cNvPr id="7" name="TextBox 6">
            <a:extLst>
              <a:ext uri="{FF2B5EF4-FFF2-40B4-BE49-F238E27FC236}">
                <a16:creationId xmlns:a16="http://schemas.microsoft.com/office/drawing/2014/main" id="{245B04DF-6FBA-8171-5836-DB6E036354ED}"/>
              </a:ext>
            </a:extLst>
          </p:cNvPr>
          <p:cNvSpPr txBox="1"/>
          <p:nvPr/>
        </p:nvSpPr>
        <p:spPr>
          <a:xfrm>
            <a:off x="3005289" y="1026875"/>
            <a:ext cx="2257565" cy="369332"/>
          </a:xfrm>
          <a:prstGeom prst="rect">
            <a:avLst/>
          </a:prstGeom>
          <a:solidFill>
            <a:srgbClr val="000000"/>
          </a:solidFill>
        </p:spPr>
        <p:txBody>
          <a:bodyPr wrap="square" lIns="91440" tIns="45720" rIns="91440" bIns="45720" rtlCol="0" anchor="t">
            <a:spAutoFit/>
          </a:body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a:rPr>
              <a:t>Declarative </a:t>
            </a:r>
            <a:r>
              <a:rPr lang="en-US" b="1">
                <a:solidFill>
                  <a:srgbClr val="FFFFFF"/>
                </a:solidFill>
                <a:latin typeface="Segoe UI Semibold"/>
                <a:cs typeface="Segoe Sans Display Semibold"/>
              </a:rPr>
              <a:t>Agents</a:t>
            </a:r>
            <a:endPar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sp>
        <p:nvSpPr>
          <p:cNvPr id="8" name="Rectangle 7">
            <a:extLst>
              <a:ext uri="{FF2B5EF4-FFF2-40B4-BE49-F238E27FC236}">
                <a16:creationId xmlns:a16="http://schemas.microsoft.com/office/drawing/2014/main" id="{4E624B1C-297D-6CF5-974A-98D3E9371800}"/>
              </a:ext>
            </a:extLst>
          </p:cNvPr>
          <p:cNvSpPr/>
          <p:nvPr/>
        </p:nvSpPr>
        <p:spPr bwMode="auto">
          <a:xfrm>
            <a:off x="8944047" y="5762708"/>
            <a:ext cx="2507724"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model &amp; orchestration</a:t>
            </a:r>
          </a:p>
        </p:txBody>
      </p:sp>
      <p:sp>
        <p:nvSpPr>
          <p:cNvPr id="13" name="Graphic 14">
            <a:extLst>
              <a:ext uri="{FF2B5EF4-FFF2-40B4-BE49-F238E27FC236}">
                <a16:creationId xmlns:a16="http://schemas.microsoft.com/office/drawing/2014/main" id="{B6CD9606-4860-2543-495A-CD3D96C319D1}"/>
              </a:ext>
            </a:extLst>
          </p:cNvPr>
          <p:cNvSpPr>
            <a:spLocks noChangeAspect="1"/>
          </p:cNvSpPr>
          <p:nvPr/>
        </p:nvSpPr>
        <p:spPr>
          <a:xfrm>
            <a:off x="8569332" y="5784742"/>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cxnSp>
        <p:nvCxnSpPr>
          <p:cNvPr id="19" name="Straight Arrow Connector 18">
            <a:extLst>
              <a:ext uri="{FF2B5EF4-FFF2-40B4-BE49-F238E27FC236}">
                <a16:creationId xmlns:a16="http://schemas.microsoft.com/office/drawing/2014/main" id="{A7357984-07CA-3952-7F44-836483DA81B1}"/>
              </a:ext>
            </a:extLst>
          </p:cNvPr>
          <p:cNvCxnSpPr/>
          <p:nvPr/>
        </p:nvCxnSpPr>
        <p:spPr>
          <a:xfrm flipH="1">
            <a:off x="7449312" y="1405128"/>
            <a:ext cx="6096" cy="4608576"/>
          </a:xfrm>
          <a:prstGeom prst="straightConnector1">
            <a:avLst/>
          </a:prstGeom>
          <a:ln>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29" name="Title 6">
            <a:extLst>
              <a:ext uri="{FF2B5EF4-FFF2-40B4-BE49-F238E27FC236}">
                <a16:creationId xmlns:a16="http://schemas.microsoft.com/office/drawing/2014/main" id="{15D35359-1AA5-87ED-6041-025642BAEB99}"/>
              </a:ext>
            </a:extLst>
          </p:cNvPr>
          <p:cNvSpPr txBox="1">
            <a:spLocks/>
          </p:cNvSpPr>
          <p:nvPr/>
        </p:nvSpPr>
        <p:spPr>
          <a:xfrm>
            <a:off x="588263" y="33528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a:cs typeface="Segoe UI"/>
              </a:rPr>
              <a:t>Copilot Agents</a:t>
            </a:r>
            <a:endParaRPr lang="en-US" b="1">
              <a:latin typeface="Segoe Sans Display Semibold" pitchFamily="2" charset="0"/>
              <a:cs typeface="Segoe Sans Display Semibold" pitchFamily="2" charset="0"/>
            </a:endParaRPr>
          </a:p>
        </p:txBody>
      </p:sp>
      <p:grpSp>
        <p:nvGrpSpPr>
          <p:cNvPr id="27" name="Group 26">
            <a:extLst>
              <a:ext uri="{FF2B5EF4-FFF2-40B4-BE49-F238E27FC236}">
                <a16:creationId xmlns:a16="http://schemas.microsoft.com/office/drawing/2014/main" id="{D83663A3-76F4-9075-1B24-77ACAD3DC101}"/>
              </a:ext>
            </a:extLst>
          </p:cNvPr>
          <p:cNvGrpSpPr/>
          <p:nvPr/>
        </p:nvGrpSpPr>
        <p:grpSpPr>
          <a:xfrm>
            <a:off x="1534434" y="3643073"/>
            <a:ext cx="2257565" cy="1665057"/>
            <a:chOff x="5102492" y="3558424"/>
            <a:chExt cx="2053958" cy="1318865"/>
          </a:xfrm>
        </p:grpSpPr>
        <p:sp>
          <p:nvSpPr>
            <p:cNvPr id="28" name="TextBox 27">
              <a:extLst>
                <a:ext uri="{FF2B5EF4-FFF2-40B4-BE49-F238E27FC236}">
                  <a16:creationId xmlns:a16="http://schemas.microsoft.com/office/drawing/2014/main" id="{43215E07-DD37-042B-729C-E48A47E017A4}"/>
                </a:ext>
              </a:extLst>
            </p:cNvPr>
            <p:cNvSpPr txBox="1"/>
            <p:nvPr/>
          </p:nvSpPr>
          <p:spPr>
            <a:xfrm>
              <a:off x="5102492" y="3558424"/>
              <a:ext cx="2053958" cy="243786"/>
            </a:xfrm>
            <a:prstGeom prst="rect">
              <a:avLst/>
            </a:prstGeom>
            <a:noFill/>
          </p:spPr>
          <p:txBody>
            <a:bodyPr vert="horz" wrap="square" lIns="0" tIns="0" rIns="0" bIns="0" rtlCol="0" anchor="ctr">
              <a:spAutoFit/>
            </a:bodyPr>
            <a:lstStyle/>
            <a:p>
              <a:pPr marL="0" marR="0" lvl="0" indent="0" defTabSz="8572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Knowledge</a:t>
              </a:r>
            </a:p>
          </p:txBody>
        </p:sp>
        <p:sp>
          <p:nvSpPr>
            <p:cNvPr id="31" name="Rectangle 30">
              <a:extLst>
                <a:ext uri="{FF2B5EF4-FFF2-40B4-BE49-F238E27FC236}">
                  <a16:creationId xmlns:a16="http://schemas.microsoft.com/office/drawing/2014/main" id="{2341EE5C-1B8F-B505-BE8B-0438083A1730}"/>
                </a:ext>
              </a:extLst>
            </p:cNvPr>
            <p:cNvSpPr/>
            <p:nvPr/>
          </p:nvSpPr>
          <p:spPr bwMode="auto">
            <a:xfrm>
              <a:off x="5460719" y="4094218"/>
              <a:ext cx="1635226" cy="2307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business data</a:t>
              </a:r>
            </a:p>
          </p:txBody>
        </p:sp>
        <p:sp>
          <p:nvSpPr>
            <p:cNvPr id="32" name="Graphic 14">
              <a:extLst>
                <a:ext uri="{FF2B5EF4-FFF2-40B4-BE49-F238E27FC236}">
                  <a16:creationId xmlns:a16="http://schemas.microsoft.com/office/drawing/2014/main" id="{ACBE27B8-0436-AC4D-8E8D-ACA7C2A9DF67}"/>
                </a:ext>
              </a:extLst>
            </p:cNvPr>
            <p:cNvSpPr>
              <a:spLocks noChangeAspect="1"/>
            </p:cNvSpPr>
            <p:nvPr/>
          </p:nvSpPr>
          <p:spPr>
            <a:xfrm>
              <a:off x="5102492" y="410493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33" name="Rectangle 32">
              <a:extLst>
                <a:ext uri="{FF2B5EF4-FFF2-40B4-BE49-F238E27FC236}">
                  <a16:creationId xmlns:a16="http://schemas.microsoft.com/office/drawing/2014/main" id="{42A7A02F-5575-F462-916E-EFC72CD776A6}"/>
                </a:ext>
              </a:extLst>
            </p:cNvPr>
            <p:cNvSpPr/>
            <p:nvPr/>
          </p:nvSpPr>
          <p:spPr bwMode="auto">
            <a:xfrm>
              <a:off x="5474429" y="4415624"/>
              <a:ext cx="1635226" cy="4616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OneDrive and SharePoint data</a:t>
              </a:r>
            </a:p>
          </p:txBody>
        </p:sp>
        <p:sp>
          <p:nvSpPr>
            <p:cNvPr id="34" name="Graphic 14">
              <a:extLst>
                <a:ext uri="{FF2B5EF4-FFF2-40B4-BE49-F238E27FC236}">
                  <a16:creationId xmlns:a16="http://schemas.microsoft.com/office/drawing/2014/main" id="{046E9974-C692-6846-9B7E-76EEF086A137}"/>
                </a:ext>
              </a:extLst>
            </p:cNvPr>
            <p:cNvSpPr>
              <a:spLocks noChangeAspect="1"/>
            </p:cNvSpPr>
            <p:nvPr/>
          </p:nvSpPr>
          <p:spPr>
            <a:xfrm>
              <a:off x="5102492" y="4496512"/>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sp>
        <p:nvSpPr>
          <p:cNvPr id="12" name="Rectangle 11">
            <a:extLst>
              <a:ext uri="{FF2B5EF4-FFF2-40B4-BE49-F238E27FC236}">
                <a16:creationId xmlns:a16="http://schemas.microsoft.com/office/drawing/2014/main" id="{A29F3148-D9A7-22CB-7CF1-468DE81249CB}"/>
              </a:ext>
            </a:extLst>
          </p:cNvPr>
          <p:cNvSpPr/>
          <p:nvPr/>
        </p:nvSpPr>
        <p:spPr bwMode="auto">
          <a:xfrm>
            <a:off x="1972439" y="5371516"/>
            <a:ext cx="1753057"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lang="en-US" sz="1500" b="1" dirty="0">
                <a:solidFill>
                  <a:srgbClr val="FFFFFF"/>
                </a:solidFill>
                <a:latin typeface="Segoe UI Semibold"/>
                <a:ea typeface="Segoe UI" pitchFamily="34" charset="0"/>
                <a:cs typeface="Segoe Sans Display Semibold" pitchFamily="2" charset="0"/>
              </a:rPr>
              <a:t>Web search</a:t>
            </a:r>
            <a:endParaRPr kumimoji="0" lang="en-US" sz="1500" b="1" i="0" u="none" strike="noStrike" kern="1200" cap="none" spc="0" normalizeH="0" baseline="0" noProof="0" dirty="0">
              <a:ln>
                <a:noFill/>
              </a:ln>
              <a:solidFill>
                <a:srgbClr val="FFFFFF"/>
              </a:solidFill>
              <a:effectLst/>
              <a:uLnTx/>
              <a:uFillTx/>
              <a:latin typeface="Segoe UI Semibold"/>
              <a:ea typeface="Segoe UI" pitchFamily="34" charset="0"/>
              <a:cs typeface="Segoe Sans Display Semibold" pitchFamily="2" charset="0"/>
            </a:endParaRPr>
          </a:p>
        </p:txBody>
      </p:sp>
      <p:sp>
        <p:nvSpPr>
          <p:cNvPr id="20" name="Graphic 14">
            <a:extLst>
              <a:ext uri="{FF2B5EF4-FFF2-40B4-BE49-F238E27FC236}">
                <a16:creationId xmlns:a16="http://schemas.microsoft.com/office/drawing/2014/main" id="{8CE05960-6840-F618-5052-02B2C0551F54}"/>
              </a:ext>
            </a:extLst>
          </p:cNvPr>
          <p:cNvSpPr>
            <a:spLocks noChangeAspect="1"/>
          </p:cNvSpPr>
          <p:nvPr/>
        </p:nvSpPr>
        <p:spPr>
          <a:xfrm>
            <a:off x="1544850" y="5355567"/>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13772806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8108CD-0973-1C62-26C4-E7DDEAE546E8}"/>
            </a:ext>
          </a:extLst>
        </p:cNvPr>
        <p:cNvGrpSpPr/>
        <p:nvPr/>
      </p:nvGrpSpPr>
      <p:grpSpPr>
        <a:xfrm>
          <a:off x="0" y="0"/>
          <a:ext cx="0" cy="0"/>
          <a:chOff x="0" y="0"/>
          <a:chExt cx="0" cy="0"/>
        </a:xfrm>
      </p:grpSpPr>
      <p:grpSp>
        <p:nvGrpSpPr>
          <p:cNvPr id="23" name="Group 22">
            <a:extLst>
              <a:ext uri="{FF2B5EF4-FFF2-40B4-BE49-F238E27FC236}">
                <a16:creationId xmlns:a16="http://schemas.microsoft.com/office/drawing/2014/main" id="{2EA79851-30A2-0D23-9A22-81A700CBF5A4}"/>
              </a:ext>
            </a:extLst>
          </p:cNvPr>
          <p:cNvGrpSpPr/>
          <p:nvPr/>
        </p:nvGrpSpPr>
        <p:grpSpPr>
          <a:xfrm>
            <a:off x="4881745" y="3643066"/>
            <a:ext cx="2111284" cy="1655726"/>
            <a:chOff x="5102492" y="3440638"/>
            <a:chExt cx="2111284" cy="1655726"/>
          </a:xfrm>
        </p:grpSpPr>
        <p:sp>
          <p:nvSpPr>
            <p:cNvPr id="10" name="TextBox 9">
              <a:extLst>
                <a:ext uri="{FF2B5EF4-FFF2-40B4-BE49-F238E27FC236}">
                  <a16:creationId xmlns:a16="http://schemas.microsoft.com/office/drawing/2014/main" id="{0C32E5B6-A688-8EB8-B0AC-4B5BCF2A3389}"/>
                </a:ext>
              </a:extLst>
            </p:cNvPr>
            <p:cNvSpPr txBox="1"/>
            <p:nvPr/>
          </p:nvSpPr>
          <p:spPr>
            <a:xfrm>
              <a:off x="5102492" y="3440638"/>
              <a:ext cx="2053958" cy="307777"/>
            </a:xfrm>
            <a:prstGeom prst="rect">
              <a:avLst/>
            </a:prstGeom>
            <a:noFill/>
          </p:spPr>
          <p:txBody>
            <a:bodyPr vert="horz" wrap="square" lIns="0" tIns="0" rIns="0" bIns="0" rtlCol="0" anchor="ctr">
              <a:spAutoFit/>
            </a:bodyPr>
            <a:lstStyle/>
            <a:p>
              <a:pPr marL="0" marR="0" lvl="0" indent="0" defTabSz="8572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Custom Actions</a:t>
              </a:r>
            </a:p>
          </p:txBody>
        </p:sp>
        <p:sp>
          <p:nvSpPr>
            <p:cNvPr id="44" name="Rectangle 43">
              <a:extLst>
                <a:ext uri="{FF2B5EF4-FFF2-40B4-BE49-F238E27FC236}">
                  <a16:creationId xmlns:a16="http://schemas.microsoft.com/office/drawing/2014/main" id="{50704FDB-0D0D-C347-EF5E-D958E134DD66}"/>
                </a:ext>
              </a:extLst>
            </p:cNvPr>
            <p:cNvSpPr/>
            <p:nvPr/>
          </p:nvSpPr>
          <p:spPr bwMode="auto">
            <a:xfrm>
              <a:off x="5460719" y="4094218"/>
              <a:ext cx="1635226" cy="2307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apps </a:t>
              </a:r>
            </a:p>
          </p:txBody>
        </p:sp>
        <p:sp>
          <p:nvSpPr>
            <p:cNvPr id="48" name="Graphic 14">
              <a:extLst>
                <a:ext uri="{FF2B5EF4-FFF2-40B4-BE49-F238E27FC236}">
                  <a16:creationId xmlns:a16="http://schemas.microsoft.com/office/drawing/2014/main" id="{66F0B343-9054-204C-BB66-B5D3A80B6ABB}"/>
                </a:ext>
              </a:extLst>
            </p:cNvPr>
            <p:cNvSpPr>
              <a:spLocks noChangeAspect="1"/>
            </p:cNvSpPr>
            <p:nvPr/>
          </p:nvSpPr>
          <p:spPr>
            <a:xfrm>
              <a:off x="5102492" y="410493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5" name="Rectangle 44">
              <a:extLst>
                <a:ext uri="{FF2B5EF4-FFF2-40B4-BE49-F238E27FC236}">
                  <a16:creationId xmlns:a16="http://schemas.microsoft.com/office/drawing/2014/main" id="{9E0E2FCC-31CF-9A8E-8089-D958CE1CC710}"/>
                </a:ext>
              </a:extLst>
            </p:cNvPr>
            <p:cNvSpPr/>
            <p:nvPr/>
          </p:nvSpPr>
          <p:spPr bwMode="auto">
            <a:xfrm>
              <a:off x="5460719" y="4485926"/>
              <a:ext cx="1635226"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workflows</a:t>
              </a:r>
            </a:p>
          </p:txBody>
        </p:sp>
        <p:sp>
          <p:nvSpPr>
            <p:cNvPr id="49" name="Graphic 14">
              <a:extLst>
                <a:ext uri="{FF2B5EF4-FFF2-40B4-BE49-F238E27FC236}">
                  <a16:creationId xmlns:a16="http://schemas.microsoft.com/office/drawing/2014/main" id="{A548C62E-9690-FC6C-BED9-437902908EB2}"/>
                </a:ext>
              </a:extLst>
            </p:cNvPr>
            <p:cNvSpPr>
              <a:spLocks noChangeAspect="1"/>
            </p:cNvSpPr>
            <p:nvPr/>
          </p:nvSpPr>
          <p:spPr>
            <a:xfrm>
              <a:off x="5102492" y="4496512"/>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50" name="Rectangle 49">
              <a:extLst>
                <a:ext uri="{FF2B5EF4-FFF2-40B4-BE49-F238E27FC236}">
                  <a16:creationId xmlns:a16="http://schemas.microsoft.com/office/drawing/2014/main" id="{98D31078-DBD6-DE4E-CEBA-380E0D5B7A96}"/>
                </a:ext>
              </a:extLst>
            </p:cNvPr>
            <p:cNvSpPr/>
            <p:nvPr/>
          </p:nvSpPr>
          <p:spPr bwMode="auto">
            <a:xfrm>
              <a:off x="5460719" y="4861515"/>
              <a:ext cx="1753057"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automation</a:t>
              </a:r>
            </a:p>
          </p:txBody>
        </p:sp>
        <p:sp>
          <p:nvSpPr>
            <p:cNvPr id="51" name="Graphic 14">
              <a:extLst>
                <a:ext uri="{FF2B5EF4-FFF2-40B4-BE49-F238E27FC236}">
                  <a16:creationId xmlns:a16="http://schemas.microsoft.com/office/drawing/2014/main" id="{585BFB4F-CE9F-882B-D52F-3C3F4BB7AEB0}"/>
                </a:ext>
              </a:extLst>
            </p:cNvPr>
            <p:cNvSpPr>
              <a:spLocks noChangeAspect="1"/>
            </p:cNvSpPr>
            <p:nvPr/>
          </p:nvSpPr>
          <p:spPr>
            <a:xfrm>
              <a:off x="5102492" y="4887213"/>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sp>
        <p:nvSpPr>
          <p:cNvPr id="75" name="TextBox 74">
            <a:extLst>
              <a:ext uri="{FF2B5EF4-FFF2-40B4-BE49-F238E27FC236}">
                <a16:creationId xmlns:a16="http://schemas.microsoft.com/office/drawing/2014/main" id="{D6A92E65-9482-A9B8-DE75-434FBC292D16}"/>
              </a:ext>
            </a:extLst>
          </p:cNvPr>
          <p:cNvSpPr txBox="1"/>
          <p:nvPr/>
        </p:nvSpPr>
        <p:spPr>
          <a:xfrm>
            <a:off x="1649926" y="1749142"/>
            <a:ext cx="1907962" cy="276999"/>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Ground responses</a:t>
            </a:r>
          </a:p>
        </p:txBody>
      </p:sp>
      <p:sp>
        <p:nvSpPr>
          <p:cNvPr id="77" name="TextBox 76">
            <a:extLst>
              <a:ext uri="{FF2B5EF4-FFF2-40B4-BE49-F238E27FC236}">
                <a16:creationId xmlns:a16="http://schemas.microsoft.com/office/drawing/2014/main" id="{48B208DA-118F-5687-43BE-390706F66740}"/>
              </a:ext>
            </a:extLst>
          </p:cNvPr>
          <p:cNvSpPr txBox="1"/>
          <p:nvPr/>
        </p:nvSpPr>
        <p:spPr>
          <a:xfrm>
            <a:off x="4619696" y="1749142"/>
            <a:ext cx="2067880" cy="276999"/>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Bring actions</a:t>
            </a:r>
          </a:p>
        </p:txBody>
      </p:sp>
      <p:sp>
        <p:nvSpPr>
          <p:cNvPr id="81" name="TextBox 80">
            <a:extLst>
              <a:ext uri="{FF2B5EF4-FFF2-40B4-BE49-F238E27FC236}">
                <a16:creationId xmlns:a16="http://schemas.microsoft.com/office/drawing/2014/main" id="{224ADA36-8C1F-D1DB-3584-0CBF5A1E5B00}"/>
              </a:ext>
            </a:extLst>
          </p:cNvPr>
          <p:cNvSpPr txBox="1"/>
          <p:nvPr/>
        </p:nvSpPr>
        <p:spPr>
          <a:xfrm>
            <a:off x="8109433" y="1744317"/>
            <a:ext cx="2759032" cy="276999"/>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Custom workflows</a:t>
            </a:r>
          </a:p>
        </p:txBody>
      </p:sp>
      <p:grpSp>
        <p:nvGrpSpPr>
          <p:cNvPr id="11" name="Group 10">
            <a:extLst>
              <a:ext uri="{FF2B5EF4-FFF2-40B4-BE49-F238E27FC236}">
                <a16:creationId xmlns:a16="http://schemas.microsoft.com/office/drawing/2014/main" id="{6AC18195-02BD-DADB-1B96-1502C27069DF}"/>
              </a:ext>
            </a:extLst>
          </p:cNvPr>
          <p:cNvGrpSpPr/>
          <p:nvPr/>
        </p:nvGrpSpPr>
        <p:grpSpPr>
          <a:xfrm>
            <a:off x="5105202" y="2279652"/>
            <a:ext cx="1096867" cy="1096867"/>
            <a:chOff x="5128594" y="1938758"/>
            <a:chExt cx="1264784" cy="1264784"/>
          </a:xfrm>
        </p:grpSpPr>
        <p:sp>
          <p:nvSpPr>
            <p:cNvPr id="5" name="Oval 4">
              <a:extLst>
                <a:ext uri="{FF2B5EF4-FFF2-40B4-BE49-F238E27FC236}">
                  <a16:creationId xmlns:a16="http://schemas.microsoft.com/office/drawing/2014/main" id="{D866DCCE-1D97-B2C9-28A4-1608D7BFC4CD}"/>
                </a:ext>
                <a:ext uri="{C183D7F6-B498-43B3-948B-1728B52AA6E4}">
                  <adec:decorative xmlns:adec="http://schemas.microsoft.com/office/drawing/2017/decorative" val="1"/>
                </a:ext>
              </a:extLst>
            </p:cNvPr>
            <p:cNvSpPr/>
            <p:nvPr/>
          </p:nvSpPr>
          <p:spPr bwMode="auto">
            <a:xfrm>
              <a:off x="5128594"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9" name="Graphic 114">
              <a:extLst>
                <a:ext uri="{FF2B5EF4-FFF2-40B4-BE49-F238E27FC236}">
                  <a16:creationId xmlns:a16="http://schemas.microsoft.com/office/drawing/2014/main" id="{2A3D4D60-4A80-9EE2-2C72-5EC932DFE95D}"/>
                </a:ext>
              </a:extLst>
            </p:cNvPr>
            <p:cNvSpPr/>
            <p:nvPr/>
          </p:nvSpPr>
          <p:spPr>
            <a:xfrm>
              <a:off x="5460775" y="2276707"/>
              <a:ext cx="627605" cy="627605"/>
            </a:xfrm>
            <a:custGeom>
              <a:avLst/>
              <a:gdLst>
                <a:gd name="connsiteX0" fmla="*/ 297180 w 320040"/>
                <a:gd name="connsiteY0" fmla="*/ 51837 h 320040"/>
                <a:gd name="connsiteX1" fmla="*/ 320040 w 320040"/>
                <a:gd name="connsiteY1" fmla="*/ 91440 h 320040"/>
                <a:gd name="connsiteX2" fmla="*/ 320040 w 320040"/>
                <a:gd name="connsiteY2" fmla="*/ 228600 h 320040"/>
                <a:gd name="connsiteX3" fmla="*/ 228600 w 320040"/>
                <a:gd name="connsiteY3" fmla="*/ 320040 h 320040"/>
                <a:gd name="connsiteX4" fmla="*/ 91440 w 320040"/>
                <a:gd name="connsiteY4" fmla="*/ 320040 h 320040"/>
                <a:gd name="connsiteX5" fmla="*/ 51836 w 320040"/>
                <a:gd name="connsiteY5" fmla="*/ 297180 h 320040"/>
                <a:gd name="connsiteX6" fmla="*/ 228600 w 320040"/>
                <a:gd name="connsiteY6" fmla="*/ 297180 h 320040"/>
                <a:gd name="connsiteX7" fmla="*/ 297180 w 320040"/>
                <a:gd name="connsiteY7" fmla="*/ 228600 h 320040"/>
                <a:gd name="connsiteX8" fmla="*/ 297180 w 320040"/>
                <a:gd name="connsiteY8" fmla="*/ 51837 h 320040"/>
                <a:gd name="connsiteX9" fmla="*/ 274320 w 320040"/>
                <a:gd name="connsiteY9" fmla="*/ 45720 h 320040"/>
                <a:gd name="connsiteX10" fmla="*/ 228600 w 320040"/>
                <a:gd name="connsiteY10" fmla="*/ 0 h 320040"/>
                <a:gd name="connsiteX11" fmla="*/ 45720 w 320040"/>
                <a:gd name="connsiteY11" fmla="*/ 0 h 320040"/>
                <a:gd name="connsiteX12" fmla="*/ 0 w 320040"/>
                <a:gd name="connsiteY12" fmla="*/ 45720 h 320040"/>
                <a:gd name="connsiteX13" fmla="*/ 0 w 320040"/>
                <a:gd name="connsiteY13" fmla="*/ 228600 h 320040"/>
                <a:gd name="connsiteX14" fmla="*/ 45720 w 320040"/>
                <a:gd name="connsiteY14" fmla="*/ 274320 h 320040"/>
                <a:gd name="connsiteX15" fmla="*/ 228600 w 320040"/>
                <a:gd name="connsiteY15" fmla="*/ 274320 h 320040"/>
                <a:gd name="connsiteX16" fmla="*/ 274320 w 320040"/>
                <a:gd name="connsiteY16" fmla="*/ 228600 h 320040"/>
                <a:gd name="connsiteX17" fmla="*/ 274320 w 320040"/>
                <a:gd name="connsiteY17" fmla="*/ 45720 h 320040"/>
                <a:gd name="connsiteX18" fmla="*/ 205740 w 320040"/>
                <a:gd name="connsiteY18" fmla="*/ 137160 h 320040"/>
                <a:gd name="connsiteX19" fmla="*/ 194310 w 320040"/>
                <a:gd name="connsiteY19" fmla="*/ 148590 h 320040"/>
                <a:gd name="connsiteX20" fmla="*/ 148590 w 320040"/>
                <a:gd name="connsiteY20" fmla="*/ 148590 h 320040"/>
                <a:gd name="connsiteX21" fmla="*/ 148590 w 320040"/>
                <a:gd name="connsiteY21" fmla="*/ 194310 h 320040"/>
                <a:gd name="connsiteX22" fmla="*/ 137160 w 320040"/>
                <a:gd name="connsiteY22" fmla="*/ 205740 h 320040"/>
                <a:gd name="connsiteX23" fmla="*/ 125730 w 320040"/>
                <a:gd name="connsiteY23" fmla="*/ 194310 h 320040"/>
                <a:gd name="connsiteX24" fmla="*/ 125730 w 320040"/>
                <a:gd name="connsiteY24" fmla="*/ 148590 h 320040"/>
                <a:gd name="connsiteX25" fmla="*/ 80010 w 320040"/>
                <a:gd name="connsiteY25" fmla="*/ 148590 h 320040"/>
                <a:gd name="connsiteX26" fmla="*/ 68580 w 320040"/>
                <a:gd name="connsiteY26" fmla="*/ 137160 h 320040"/>
                <a:gd name="connsiteX27" fmla="*/ 80010 w 320040"/>
                <a:gd name="connsiteY27" fmla="*/ 125730 h 320040"/>
                <a:gd name="connsiteX28" fmla="*/ 125730 w 320040"/>
                <a:gd name="connsiteY28" fmla="*/ 125730 h 320040"/>
                <a:gd name="connsiteX29" fmla="*/ 125730 w 320040"/>
                <a:gd name="connsiteY29" fmla="*/ 80010 h 320040"/>
                <a:gd name="connsiteX30" fmla="*/ 137160 w 320040"/>
                <a:gd name="connsiteY30" fmla="*/ 68580 h 320040"/>
                <a:gd name="connsiteX31" fmla="*/ 148590 w 320040"/>
                <a:gd name="connsiteY31" fmla="*/ 80010 h 320040"/>
                <a:gd name="connsiteX32" fmla="*/ 148590 w 320040"/>
                <a:gd name="connsiteY32" fmla="*/ 125730 h 320040"/>
                <a:gd name="connsiteX33" fmla="*/ 194310 w 320040"/>
                <a:gd name="connsiteY33" fmla="*/ 125730 h 320040"/>
                <a:gd name="connsiteX34" fmla="*/ 205740 w 320040"/>
                <a:gd name="connsiteY34" fmla="*/ 137160 h 3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0040" h="320040">
                  <a:moveTo>
                    <a:pt x="297180" y="51837"/>
                  </a:moveTo>
                  <a:cubicBezTo>
                    <a:pt x="310846" y="59742"/>
                    <a:pt x="320040" y="74517"/>
                    <a:pt x="320040" y="91440"/>
                  </a:cubicBezTo>
                  <a:lnTo>
                    <a:pt x="320040" y="228600"/>
                  </a:lnTo>
                  <a:cubicBezTo>
                    <a:pt x="320040" y="279100"/>
                    <a:pt x="279100" y="320040"/>
                    <a:pt x="228600" y="320040"/>
                  </a:cubicBezTo>
                  <a:lnTo>
                    <a:pt x="91440" y="320040"/>
                  </a:lnTo>
                  <a:cubicBezTo>
                    <a:pt x="74517" y="320040"/>
                    <a:pt x="59742" y="310846"/>
                    <a:pt x="51836" y="297180"/>
                  </a:cubicBezTo>
                  <a:lnTo>
                    <a:pt x="228600" y="297180"/>
                  </a:lnTo>
                  <a:cubicBezTo>
                    <a:pt x="266477" y="297180"/>
                    <a:pt x="297180" y="266477"/>
                    <a:pt x="297180" y="228600"/>
                  </a:cubicBezTo>
                  <a:lnTo>
                    <a:pt x="297180" y="51837"/>
                  </a:lnTo>
                  <a:close/>
                  <a:moveTo>
                    <a:pt x="274320" y="45720"/>
                  </a:moveTo>
                  <a:cubicBezTo>
                    <a:pt x="274320" y="20470"/>
                    <a:pt x="253851" y="0"/>
                    <a:pt x="228600" y="0"/>
                  </a:cubicBezTo>
                  <a:lnTo>
                    <a:pt x="45720" y="0"/>
                  </a:lnTo>
                  <a:cubicBezTo>
                    <a:pt x="20470" y="0"/>
                    <a:pt x="0" y="20470"/>
                    <a:pt x="0" y="45720"/>
                  </a:cubicBezTo>
                  <a:lnTo>
                    <a:pt x="0" y="228600"/>
                  </a:lnTo>
                  <a:cubicBezTo>
                    <a:pt x="0" y="253851"/>
                    <a:pt x="20470" y="274320"/>
                    <a:pt x="45720" y="274320"/>
                  </a:cubicBezTo>
                  <a:lnTo>
                    <a:pt x="228600" y="274320"/>
                  </a:lnTo>
                  <a:cubicBezTo>
                    <a:pt x="253851" y="274320"/>
                    <a:pt x="274320" y="253851"/>
                    <a:pt x="274320" y="228600"/>
                  </a:cubicBezTo>
                  <a:lnTo>
                    <a:pt x="274320" y="45720"/>
                  </a:lnTo>
                  <a:close/>
                  <a:moveTo>
                    <a:pt x="205740" y="137160"/>
                  </a:moveTo>
                  <a:cubicBezTo>
                    <a:pt x="205740" y="143473"/>
                    <a:pt x="200622" y="148590"/>
                    <a:pt x="194310" y="148590"/>
                  </a:cubicBezTo>
                  <a:lnTo>
                    <a:pt x="148590" y="148590"/>
                  </a:lnTo>
                  <a:lnTo>
                    <a:pt x="148590" y="194310"/>
                  </a:lnTo>
                  <a:cubicBezTo>
                    <a:pt x="148590" y="200622"/>
                    <a:pt x="143473" y="205740"/>
                    <a:pt x="137160" y="205740"/>
                  </a:cubicBezTo>
                  <a:cubicBezTo>
                    <a:pt x="130847" y="205740"/>
                    <a:pt x="125730" y="200622"/>
                    <a:pt x="125730" y="194310"/>
                  </a:cubicBezTo>
                  <a:lnTo>
                    <a:pt x="125730" y="148590"/>
                  </a:lnTo>
                  <a:lnTo>
                    <a:pt x="80010" y="148590"/>
                  </a:lnTo>
                  <a:cubicBezTo>
                    <a:pt x="73697" y="148590"/>
                    <a:pt x="68580" y="143473"/>
                    <a:pt x="68580" y="137160"/>
                  </a:cubicBezTo>
                  <a:cubicBezTo>
                    <a:pt x="68580" y="130847"/>
                    <a:pt x="73697" y="125730"/>
                    <a:pt x="80010" y="125730"/>
                  </a:cubicBezTo>
                  <a:lnTo>
                    <a:pt x="125730" y="125730"/>
                  </a:lnTo>
                  <a:lnTo>
                    <a:pt x="125730" y="80010"/>
                  </a:lnTo>
                  <a:cubicBezTo>
                    <a:pt x="125730" y="73697"/>
                    <a:pt x="130847" y="68580"/>
                    <a:pt x="137160" y="68580"/>
                  </a:cubicBezTo>
                  <a:cubicBezTo>
                    <a:pt x="143473" y="68580"/>
                    <a:pt x="148590" y="73697"/>
                    <a:pt x="148590" y="80010"/>
                  </a:cubicBezTo>
                  <a:lnTo>
                    <a:pt x="148590" y="125730"/>
                  </a:lnTo>
                  <a:lnTo>
                    <a:pt x="194310" y="125730"/>
                  </a:lnTo>
                  <a:cubicBezTo>
                    <a:pt x="200622" y="125730"/>
                    <a:pt x="205740" y="130847"/>
                    <a:pt x="205740" y="137160"/>
                  </a:cubicBezTo>
                  <a:close/>
                </a:path>
              </a:pathLst>
            </a:custGeom>
            <a:solidFill>
              <a:schemeClr val="tx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125" b="1"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grpSp>
        <p:nvGrpSpPr>
          <p:cNvPr id="14" name="Group 13">
            <a:extLst>
              <a:ext uri="{FF2B5EF4-FFF2-40B4-BE49-F238E27FC236}">
                <a16:creationId xmlns:a16="http://schemas.microsoft.com/office/drawing/2014/main" id="{FB3CF497-8A7F-5AAB-2CE3-83CE2CCFE9DC}"/>
              </a:ext>
            </a:extLst>
          </p:cNvPr>
          <p:cNvGrpSpPr/>
          <p:nvPr/>
        </p:nvGrpSpPr>
        <p:grpSpPr>
          <a:xfrm>
            <a:off x="8967333" y="2280177"/>
            <a:ext cx="1096867" cy="1096867"/>
            <a:chOff x="8144641" y="1938758"/>
            <a:chExt cx="1264784" cy="1264784"/>
          </a:xfrm>
        </p:grpSpPr>
        <p:sp>
          <p:nvSpPr>
            <p:cNvPr id="6" name="Oval 5">
              <a:extLst>
                <a:ext uri="{FF2B5EF4-FFF2-40B4-BE49-F238E27FC236}">
                  <a16:creationId xmlns:a16="http://schemas.microsoft.com/office/drawing/2014/main" id="{D8A9490E-A78B-2D48-EA29-3B00E0D3D4E3}"/>
                </a:ext>
                <a:ext uri="{C183D7F6-B498-43B3-948B-1728B52AA6E4}">
                  <adec:decorative xmlns:adec="http://schemas.microsoft.com/office/drawing/2017/decorative" val="1"/>
                </a:ext>
              </a:extLst>
            </p:cNvPr>
            <p:cNvSpPr/>
            <p:nvPr/>
          </p:nvSpPr>
          <p:spPr bwMode="auto">
            <a:xfrm>
              <a:off x="8144641"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66" name="Graphic 14">
              <a:extLst>
                <a:ext uri="{FF2B5EF4-FFF2-40B4-BE49-F238E27FC236}">
                  <a16:creationId xmlns:a16="http://schemas.microsoft.com/office/drawing/2014/main" id="{3164942C-B4EE-1376-ECE0-00B178502FDC}"/>
                </a:ext>
              </a:extLst>
            </p:cNvPr>
            <p:cNvSpPr/>
            <p:nvPr/>
          </p:nvSpPr>
          <p:spPr>
            <a:xfrm>
              <a:off x="8460115" y="2159452"/>
              <a:ext cx="740515" cy="740513"/>
            </a:xfrm>
            <a:custGeom>
              <a:avLst/>
              <a:gdLst>
                <a:gd name="connsiteX0" fmla="*/ 124666 w 200025"/>
                <a:gd name="connsiteY0" fmla="*/ 61077 h 200025"/>
                <a:gd name="connsiteX1" fmla="*/ 122433 w 200025"/>
                <a:gd name="connsiteY1" fmla="*/ 58538 h 200025"/>
                <a:gd name="connsiteX2" fmla="*/ 111833 w 200025"/>
                <a:gd name="connsiteY2" fmla="*/ 51976 h 200025"/>
                <a:gd name="connsiteX3" fmla="*/ 98709 w 200025"/>
                <a:gd name="connsiteY3" fmla="*/ 47714 h 200025"/>
                <a:gd name="connsiteX4" fmla="*/ 96203 w 200025"/>
                <a:gd name="connsiteY4" fmla="*/ 45822 h 200025"/>
                <a:gd name="connsiteX5" fmla="*/ 95250 w 200025"/>
                <a:gd name="connsiteY5" fmla="*/ 42830 h 200025"/>
                <a:gd name="connsiteX6" fmla="*/ 96203 w 200025"/>
                <a:gd name="connsiteY6" fmla="*/ 39838 h 200025"/>
                <a:gd name="connsiteX7" fmla="*/ 98709 w 200025"/>
                <a:gd name="connsiteY7" fmla="*/ 37945 h 200025"/>
                <a:gd name="connsiteX8" fmla="*/ 111833 w 200025"/>
                <a:gd name="connsiteY8" fmla="*/ 33683 h 200025"/>
                <a:gd name="connsiteX9" fmla="*/ 122272 w 200025"/>
                <a:gd name="connsiteY9" fmla="*/ 27102 h 200025"/>
                <a:gd name="connsiteX10" fmla="*/ 128588 w 200025"/>
                <a:gd name="connsiteY10" fmla="*/ 16895 h 200025"/>
                <a:gd name="connsiteX11" fmla="*/ 128696 w 200025"/>
                <a:gd name="connsiteY11" fmla="*/ 16570 h 200025"/>
                <a:gd name="connsiteX12" fmla="*/ 132961 w 200025"/>
                <a:gd name="connsiteY12" fmla="*/ 3457 h 200025"/>
                <a:gd name="connsiteX13" fmla="*/ 134856 w 200025"/>
                <a:gd name="connsiteY13" fmla="*/ 952 h 200025"/>
                <a:gd name="connsiteX14" fmla="*/ 137850 w 200025"/>
                <a:gd name="connsiteY14" fmla="*/ 0 h 200025"/>
                <a:gd name="connsiteX15" fmla="*/ 140844 w 200025"/>
                <a:gd name="connsiteY15" fmla="*/ 952 h 200025"/>
                <a:gd name="connsiteX16" fmla="*/ 142739 w 200025"/>
                <a:gd name="connsiteY16" fmla="*/ 3457 h 200025"/>
                <a:gd name="connsiteX17" fmla="*/ 147004 w 200025"/>
                <a:gd name="connsiteY17" fmla="*/ 16570 h 200025"/>
                <a:gd name="connsiteX18" fmla="*/ 153541 w 200025"/>
                <a:gd name="connsiteY18" fmla="*/ 27150 h 200025"/>
                <a:gd name="connsiteX19" fmla="*/ 164130 w 200025"/>
                <a:gd name="connsiteY19" fmla="*/ 33683 h 200025"/>
                <a:gd name="connsiteX20" fmla="*/ 177254 w 200025"/>
                <a:gd name="connsiteY20" fmla="*/ 37945 h 200025"/>
                <a:gd name="connsiteX21" fmla="*/ 177516 w 200025"/>
                <a:gd name="connsiteY21" fmla="*/ 38011 h 200025"/>
                <a:gd name="connsiteX22" fmla="*/ 180023 w 200025"/>
                <a:gd name="connsiteY22" fmla="*/ 39903 h 200025"/>
                <a:gd name="connsiteX23" fmla="*/ 180975 w 200025"/>
                <a:gd name="connsiteY23" fmla="*/ 42895 h 200025"/>
                <a:gd name="connsiteX24" fmla="*/ 180023 w 200025"/>
                <a:gd name="connsiteY24" fmla="*/ 45887 h 200025"/>
                <a:gd name="connsiteX25" fmla="*/ 177516 w 200025"/>
                <a:gd name="connsiteY25" fmla="*/ 47780 h 200025"/>
                <a:gd name="connsiteX26" fmla="*/ 164392 w 200025"/>
                <a:gd name="connsiteY26" fmla="*/ 52042 h 200025"/>
                <a:gd name="connsiteX27" fmla="*/ 153804 w 200025"/>
                <a:gd name="connsiteY27" fmla="*/ 58575 h 200025"/>
                <a:gd name="connsiteX28" fmla="*/ 147266 w 200025"/>
                <a:gd name="connsiteY28" fmla="*/ 69155 h 200025"/>
                <a:gd name="connsiteX29" fmla="*/ 143001 w 200025"/>
                <a:gd name="connsiteY29" fmla="*/ 82268 h 200025"/>
                <a:gd name="connsiteX30" fmla="*/ 142875 w 200025"/>
                <a:gd name="connsiteY30" fmla="*/ 82591 h 200025"/>
                <a:gd name="connsiteX31" fmla="*/ 141107 w 200025"/>
                <a:gd name="connsiteY31" fmla="*/ 84773 h 200025"/>
                <a:gd name="connsiteX32" fmla="*/ 138113 w 200025"/>
                <a:gd name="connsiteY32" fmla="*/ 85725 h 200025"/>
                <a:gd name="connsiteX33" fmla="*/ 135118 w 200025"/>
                <a:gd name="connsiteY33" fmla="*/ 84773 h 200025"/>
                <a:gd name="connsiteX34" fmla="*/ 133224 w 200025"/>
                <a:gd name="connsiteY34" fmla="*/ 82268 h 200025"/>
                <a:gd name="connsiteX35" fmla="*/ 128959 w 200025"/>
                <a:gd name="connsiteY35" fmla="*/ 69155 h 200025"/>
                <a:gd name="connsiteX36" fmla="*/ 124666 w 200025"/>
                <a:gd name="connsiteY36" fmla="*/ 61077 h 200025"/>
                <a:gd name="connsiteX37" fmla="*/ 197957 w 200025"/>
                <a:gd name="connsiteY37" fmla="*/ 97281 h 200025"/>
                <a:gd name="connsiteX38" fmla="*/ 190667 w 200025"/>
                <a:gd name="connsiteY38" fmla="*/ 94913 h 200025"/>
                <a:gd name="connsiteX39" fmla="*/ 184784 w 200025"/>
                <a:gd name="connsiteY39" fmla="*/ 91283 h 200025"/>
                <a:gd name="connsiteX40" fmla="*/ 181152 w 200025"/>
                <a:gd name="connsiteY40" fmla="*/ 85406 h 200025"/>
                <a:gd name="connsiteX41" fmla="*/ 178782 w 200025"/>
                <a:gd name="connsiteY41" fmla="*/ 78120 h 200025"/>
                <a:gd name="connsiteX42" fmla="*/ 177730 w 200025"/>
                <a:gd name="connsiteY42" fmla="*/ 76729 h 200025"/>
                <a:gd name="connsiteX43" fmla="*/ 176067 w 200025"/>
                <a:gd name="connsiteY43" fmla="*/ 76200 h 200025"/>
                <a:gd name="connsiteX44" fmla="*/ 174403 w 200025"/>
                <a:gd name="connsiteY44" fmla="*/ 76729 h 200025"/>
                <a:gd name="connsiteX45" fmla="*/ 173351 w 200025"/>
                <a:gd name="connsiteY45" fmla="*/ 78120 h 200025"/>
                <a:gd name="connsiteX46" fmla="*/ 170981 w 200025"/>
                <a:gd name="connsiteY46" fmla="*/ 85406 h 200025"/>
                <a:gd name="connsiteX47" fmla="*/ 167412 w 200025"/>
                <a:gd name="connsiteY47" fmla="*/ 91257 h 200025"/>
                <a:gd name="connsiteX48" fmla="*/ 161613 w 200025"/>
                <a:gd name="connsiteY48" fmla="*/ 94913 h 200025"/>
                <a:gd name="connsiteX49" fmla="*/ 154322 w 200025"/>
                <a:gd name="connsiteY49" fmla="*/ 97281 h 200025"/>
                <a:gd name="connsiteX50" fmla="*/ 152929 w 200025"/>
                <a:gd name="connsiteY50" fmla="*/ 98332 h 200025"/>
                <a:gd name="connsiteX51" fmla="*/ 152400 w 200025"/>
                <a:gd name="connsiteY51" fmla="*/ 99994 h 200025"/>
                <a:gd name="connsiteX52" fmla="*/ 152929 w 200025"/>
                <a:gd name="connsiteY52" fmla="*/ 101657 h 200025"/>
                <a:gd name="connsiteX53" fmla="*/ 154322 w 200025"/>
                <a:gd name="connsiteY53" fmla="*/ 102708 h 200025"/>
                <a:gd name="connsiteX54" fmla="*/ 161613 w 200025"/>
                <a:gd name="connsiteY54" fmla="*/ 105076 h 200025"/>
                <a:gd name="connsiteX55" fmla="*/ 167502 w 200025"/>
                <a:gd name="connsiteY55" fmla="*/ 108721 h 200025"/>
                <a:gd name="connsiteX56" fmla="*/ 171127 w 200025"/>
                <a:gd name="connsiteY56" fmla="*/ 114619 h 200025"/>
                <a:gd name="connsiteX57" fmla="*/ 173497 w 200025"/>
                <a:gd name="connsiteY57" fmla="*/ 121905 h 200025"/>
                <a:gd name="connsiteX58" fmla="*/ 174549 w 200025"/>
                <a:gd name="connsiteY58" fmla="*/ 123296 h 200025"/>
                <a:gd name="connsiteX59" fmla="*/ 176213 w 200025"/>
                <a:gd name="connsiteY59" fmla="*/ 123825 h 200025"/>
                <a:gd name="connsiteX60" fmla="*/ 177876 w 200025"/>
                <a:gd name="connsiteY60" fmla="*/ 123296 h 200025"/>
                <a:gd name="connsiteX61" fmla="*/ 178928 w 200025"/>
                <a:gd name="connsiteY61" fmla="*/ 121905 h 200025"/>
                <a:gd name="connsiteX62" fmla="*/ 181298 w 200025"/>
                <a:gd name="connsiteY62" fmla="*/ 114619 h 200025"/>
                <a:gd name="connsiteX63" fmla="*/ 184930 w 200025"/>
                <a:gd name="connsiteY63" fmla="*/ 108741 h 200025"/>
                <a:gd name="connsiteX64" fmla="*/ 190812 w 200025"/>
                <a:gd name="connsiteY64" fmla="*/ 105112 h 200025"/>
                <a:gd name="connsiteX65" fmla="*/ 198103 w 200025"/>
                <a:gd name="connsiteY65" fmla="*/ 102744 h 200025"/>
                <a:gd name="connsiteX66" fmla="*/ 199496 w 200025"/>
                <a:gd name="connsiteY66" fmla="*/ 101693 h 200025"/>
                <a:gd name="connsiteX67" fmla="*/ 200025 w 200025"/>
                <a:gd name="connsiteY67" fmla="*/ 100031 h 200025"/>
                <a:gd name="connsiteX68" fmla="*/ 199496 w 200025"/>
                <a:gd name="connsiteY68" fmla="*/ 98368 h 200025"/>
                <a:gd name="connsiteX69" fmla="*/ 198103 w 200025"/>
                <a:gd name="connsiteY69" fmla="*/ 97317 h 200025"/>
                <a:gd name="connsiteX70" fmla="*/ 197957 w 200025"/>
                <a:gd name="connsiteY70" fmla="*/ 97281 h 200025"/>
                <a:gd name="connsiteX71" fmla="*/ 88392 w 200025"/>
                <a:gd name="connsiteY71" fmla="*/ 33995 h 200025"/>
                <a:gd name="connsiteX72" fmla="*/ 95701 w 200025"/>
                <a:gd name="connsiteY72" fmla="*/ 28575 h 200025"/>
                <a:gd name="connsiteX73" fmla="*/ 73819 w 200025"/>
                <a:gd name="connsiteY73" fmla="*/ 28575 h 200025"/>
                <a:gd name="connsiteX74" fmla="*/ 66675 w 200025"/>
                <a:gd name="connsiteY74" fmla="*/ 35719 h 200025"/>
                <a:gd name="connsiteX75" fmla="*/ 73819 w 200025"/>
                <a:gd name="connsiteY75" fmla="*/ 42863 h 200025"/>
                <a:gd name="connsiteX76" fmla="*/ 85729 w 200025"/>
                <a:gd name="connsiteY76" fmla="*/ 42863 h 200025"/>
                <a:gd name="connsiteX77" fmla="*/ 85725 w 200025"/>
                <a:gd name="connsiteY77" fmla="*/ 42568 h 200025"/>
                <a:gd name="connsiteX78" fmla="*/ 88392 w 200025"/>
                <a:gd name="connsiteY78" fmla="*/ 33995 h 200025"/>
                <a:gd name="connsiteX79" fmla="*/ 7144 w 200025"/>
                <a:gd name="connsiteY79" fmla="*/ 95250 h 200025"/>
                <a:gd name="connsiteX80" fmla="*/ 14288 w 200025"/>
                <a:gd name="connsiteY80" fmla="*/ 102394 h 200025"/>
                <a:gd name="connsiteX81" fmla="*/ 14288 w 200025"/>
                <a:gd name="connsiteY81" fmla="*/ 126206 h 200025"/>
                <a:gd name="connsiteX82" fmla="*/ 7144 w 200025"/>
                <a:gd name="connsiteY82" fmla="*/ 133350 h 200025"/>
                <a:gd name="connsiteX83" fmla="*/ 0 w 200025"/>
                <a:gd name="connsiteY83" fmla="*/ 126206 h 200025"/>
                <a:gd name="connsiteX84" fmla="*/ 0 w 200025"/>
                <a:gd name="connsiteY84" fmla="*/ 102394 h 200025"/>
                <a:gd name="connsiteX85" fmla="*/ 7144 w 200025"/>
                <a:gd name="connsiteY85" fmla="*/ 95250 h 200025"/>
                <a:gd name="connsiteX86" fmla="*/ 104775 w 200025"/>
                <a:gd name="connsiteY86" fmla="*/ 192881 h 200025"/>
                <a:gd name="connsiteX87" fmla="*/ 97631 w 200025"/>
                <a:gd name="connsiteY87" fmla="*/ 200025 h 200025"/>
                <a:gd name="connsiteX88" fmla="*/ 73819 w 200025"/>
                <a:gd name="connsiteY88" fmla="*/ 200025 h 200025"/>
                <a:gd name="connsiteX89" fmla="*/ 66675 w 200025"/>
                <a:gd name="connsiteY89" fmla="*/ 192881 h 200025"/>
                <a:gd name="connsiteX90" fmla="*/ 73819 w 200025"/>
                <a:gd name="connsiteY90" fmla="*/ 185738 h 200025"/>
                <a:gd name="connsiteX91" fmla="*/ 97631 w 200025"/>
                <a:gd name="connsiteY91" fmla="*/ 185738 h 200025"/>
                <a:gd name="connsiteX92" fmla="*/ 104775 w 200025"/>
                <a:gd name="connsiteY92" fmla="*/ 192881 h 200025"/>
                <a:gd name="connsiteX93" fmla="*/ 30956 w 200025"/>
                <a:gd name="connsiteY93" fmla="*/ 28575 h 200025"/>
                <a:gd name="connsiteX94" fmla="*/ 38100 w 200025"/>
                <a:gd name="connsiteY94" fmla="*/ 35719 h 200025"/>
                <a:gd name="connsiteX95" fmla="*/ 30956 w 200025"/>
                <a:gd name="connsiteY95" fmla="*/ 42863 h 200025"/>
                <a:gd name="connsiteX96" fmla="*/ 26194 w 200025"/>
                <a:gd name="connsiteY96" fmla="*/ 42863 h 200025"/>
                <a:gd name="connsiteX97" fmla="*/ 14288 w 200025"/>
                <a:gd name="connsiteY97" fmla="*/ 54769 h 200025"/>
                <a:gd name="connsiteX98" fmla="*/ 14288 w 200025"/>
                <a:gd name="connsiteY98" fmla="*/ 59531 h 200025"/>
                <a:gd name="connsiteX99" fmla="*/ 7144 w 200025"/>
                <a:gd name="connsiteY99" fmla="*/ 66675 h 200025"/>
                <a:gd name="connsiteX100" fmla="*/ 0 w 200025"/>
                <a:gd name="connsiteY100" fmla="*/ 59531 h 200025"/>
                <a:gd name="connsiteX101" fmla="*/ 0 w 200025"/>
                <a:gd name="connsiteY101" fmla="*/ 54769 h 200025"/>
                <a:gd name="connsiteX102" fmla="*/ 26194 w 200025"/>
                <a:gd name="connsiteY102" fmla="*/ 28575 h 200025"/>
                <a:gd name="connsiteX103" fmla="*/ 30956 w 200025"/>
                <a:gd name="connsiteY103" fmla="*/ 28575 h 200025"/>
                <a:gd name="connsiteX104" fmla="*/ 30956 w 200025"/>
                <a:gd name="connsiteY104" fmla="*/ 200025 h 200025"/>
                <a:gd name="connsiteX105" fmla="*/ 38100 w 200025"/>
                <a:gd name="connsiteY105" fmla="*/ 192881 h 200025"/>
                <a:gd name="connsiteX106" fmla="*/ 30956 w 200025"/>
                <a:gd name="connsiteY106" fmla="*/ 185738 h 200025"/>
                <a:gd name="connsiteX107" fmla="*/ 26194 w 200025"/>
                <a:gd name="connsiteY107" fmla="*/ 185738 h 200025"/>
                <a:gd name="connsiteX108" fmla="*/ 14288 w 200025"/>
                <a:gd name="connsiteY108" fmla="*/ 173831 h 200025"/>
                <a:gd name="connsiteX109" fmla="*/ 14288 w 200025"/>
                <a:gd name="connsiteY109" fmla="*/ 169069 h 200025"/>
                <a:gd name="connsiteX110" fmla="*/ 7144 w 200025"/>
                <a:gd name="connsiteY110" fmla="*/ 161925 h 200025"/>
                <a:gd name="connsiteX111" fmla="*/ 0 w 200025"/>
                <a:gd name="connsiteY111" fmla="*/ 169069 h 200025"/>
                <a:gd name="connsiteX112" fmla="*/ 0 w 200025"/>
                <a:gd name="connsiteY112" fmla="*/ 173831 h 200025"/>
                <a:gd name="connsiteX113" fmla="*/ 26194 w 200025"/>
                <a:gd name="connsiteY113" fmla="*/ 200025 h 200025"/>
                <a:gd name="connsiteX114" fmla="*/ 30956 w 200025"/>
                <a:gd name="connsiteY114" fmla="*/ 200025 h 200025"/>
                <a:gd name="connsiteX115" fmla="*/ 133350 w 200025"/>
                <a:gd name="connsiteY115" fmla="*/ 192881 h 200025"/>
                <a:gd name="connsiteX116" fmla="*/ 140494 w 200025"/>
                <a:gd name="connsiteY116" fmla="*/ 200025 h 200025"/>
                <a:gd name="connsiteX117" fmla="*/ 145256 w 200025"/>
                <a:gd name="connsiteY117" fmla="*/ 200025 h 200025"/>
                <a:gd name="connsiteX118" fmla="*/ 171450 w 200025"/>
                <a:gd name="connsiteY118" fmla="*/ 173831 h 200025"/>
                <a:gd name="connsiteX119" fmla="*/ 171450 w 200025"/>
                <a:gd name="connsiteY119" fmla="*/ 169069 h 200025"/>
                <a:gd name="connsiteX120" fmla="*/ 164306 w 200025"/>
                <a:gd name="connsiteY120" fmla="*/ 161925 h 200025"/>
                <a:gd name="connsiteX121" fmla="*/ 157163 w 200025"/>
                <a:gd name="connsiteY121" fmla="*/ 169069 h 200025"/>
                <a:gd name="connsiteX122" fmla="*/ 157163 w 200025"/>
                <a:gd name="connsiteY122" fmla="*/ 173831 h 200025"/>
                <a:gd name="connsiteX123" fmla="*/ 145256 w 200025"/>
                <a:gd name="connsiteY123" fmla="*/ 185738 h 200025"/>
                <a:gd name="connsiteX124" fmla="*/ 140494 w 200025"/>
                <a:gd name="connsiteY124" fmla="*/ 185738 h 200025"/>
                <a:gd name="connsiteX125" fmla="*/ 133350 w 200025"/>
                <a:gd name="connsiteY125" fmla="*/ 1928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00025" h="200025">
                  <a:moveTo>
                    <a:pt x="124666" y="61077"/>
                  </a:moveTo>
                  <a:cubicBezTo>
                    <a:pt x="123977" y="60187"/>
                    <a:pt x="123232" y="59339"/>
                    <a:pt x="122433" y="58538"/>
                  </a:cubicBezTo>
                  <a:cubicBezTo>
                    <a:pt x="119460" y="55555"/>
                    <a:pt x="115830" y="53308"/>
                    <a:pt x="111833" y="51976"/>
                  </a:cubicBezTo>
                  <a:lnTo>
                    <a:pt x="98709" y="47714"/>
                  </a:lnTo>
                  <a:cubicBezTo>
                    <a:pt x="97698" y="47358"/>
                    <a:pt x="96822" y="46697"/>
                    <a:pt x="96203" y="45822"/>
                  </a:cubicBezTo>
                  <a:cubicBezTo>
                    <a:pt x="95582" y="44947"/>
                    <a:pt x="95250" y="43901"/>
                    <a:pt x="95250" y="42830"/>
                  </a:cubicBezTo>
                  <a:cubicBezTo>
                    <a:pt x="95250" y="41758"/>
                    <a:pt x="95582" y="40713"/>
                    <a:pt x="96203" y="39838"/>
                  </a:cubicBezTo>
                  <a:cubicBezTo>
                    <a:pt x="96822" y="38963"/>
                    <a:pt x="97698" y="38302"/>
                    <a:pt x="98709" y="37945"/>
                  </a:cubicBezTo>
                  <a:lnTo>
                    <a:pt x="111833" y="33683"/>
                  </a:lnTo>
                  <a:cubicBezTo>
                    <a:pt x="115774" y="32323"/>
                    <a:pt x="119347" y="30071"/>
                    <a:pt x="122272" y="27102"/>
                  </a:cubicBezTo>
                  <a:cubicBezTo>
                    <a:pt x="125118" y="24215"/>
                    <a:pt x="127276" y="20726"/>
                    <a:pt x="128588" y="16895"/>
                  </a:cubicBezTo>
                  <a:lnTo>
                    <a:pt x="128696" y="16570"/>
                  </a:lnTo>
                  <a:lnTo>
                    <a:pt x="132961" y="3457"/>
                  </a:lnTo>
                  <a:cubicBezTo>
                    <a:pt x="133319" y="2446"/>
                    <a:pt x="133981" y="1571"/>
                    <a:pt x="134856" y="952"/>
                  </a:cubicBezTo>
                  <a:cubicBezTo>
                    <a:pt x="135731" y="332"/>
                    <a:pt x="136777" y="0"/>
                    <a:pt x="137850" y="0"/>
                  </a:cubicBezTo>
                  <a:cubicBezTo>
                    <a:pt x="138923" y="0"/>
                    <a:pt x="139969" y="332"/>
                    <a:pt x="140844" y="952"/>
                  </a:cubicBezTo>
                  <a:cubicBezTo>
                    <a:pt x="141720" y="1571"/>
                    <a:pt x="142382" y="2446"/>
                    <a:pt x="142739" y="3457"/>
                  </a:cubicBezTo>
                  <a:lnTo>
                    <a:pt x="147004" y="16570"/>
                  </a:lnTo>
                  <a:cubicBezTo>
                    <a:pt x="148330" y="20557"/>
                    <a:pt x="150568" y="24180"/>
                    <a:pt x="153541" y="27150"/>
                  </a:cubicBezTo>
                  <a:cubicBezTo>
                    <a:pt x="156515" y="30121"/>
                    <a:pt x="160140" y="32358"/>
                    <a:pt x="164130" y="33683"/>
                  </a:cubicBezTo>
                  <a:lnTo>
                    <a:pt x="177254" y="37945"/>
                  </a:lnTo>
                  <a:lnTo>
                    <a:pt x="177516" y="38011"/>
                  </a:lnTo>
                  <a:cubicBezTo>
                    <a:pt x="178527" y="38367"/>
                    <a:pt x="179403" y="39028"/>
                    <a:pt x="180023" y="39903"/>
                  </a:cubicBezTo>
                  <a:cubicBezTo>
                    <a:pt x="180643" y="40778"/>
                    <a:pt x="180975" y="41824"/>
                    <a:pt x="180975" y="42895"/>
                  </a:cubicBezTo>
                  <a:cubicBezTo>
                    <a:pt x="180975" y="43967"/>
                    <a:pt x="180643" y="45012"/>
                    <a:pt x="180023" y="45887"/>
                  </a:cubicBezTo>
                  <a:cubicBezTo>
                    <a:pt x="179403" y="46762"/>
                    <a:pt x="178527" y="47423"/>
                    <a:pt x="177516" y="47780"/>
                  </a:cubicBezTo>
                  <a:lnTo>
                    <a:pt x="164392" y="52042"/>
                  </a:lnTo>
                  <a:cubicBezTo>
                    <a:pt x="160403" y="53367"/>
                    <a:pt x="156777" y="55604"/>
                    <a:pt x="153804" y="58575"/>
                  </a:cubicBezTo>
                  <a:cubicBezTo>
                    <a:pt x="150831" y="61546"/>
                    <a:pt x="148593" y="65168"/>
                    <a:pt x="147266" y="69155"/>
                  </a:cubicBezTo>
                  <a:lnTo>
                    <a:pt x="143001" y="82268"/>
                  </a:lnTo>
                  <a:cubicBezTo>
                    <a:pt x="142963" y="82377"/>
                    <a:pt x="142921" y="82485"/>
                    <a:pt x="142875" y="82591"/>
                  </a:cubicBezTo>
                  <a:cubicBezTo>
                    <a:pt x="142499" y="83465"/>
                    <a:pt x="141888" y="84221"/>
                    <a:pt x="141107" y="84773"/>
                  </a:cubicBezTo>
                  <a:cubicBezTo>
                    <a:pt x="140231" y="85393"/>
                    <a:pt x="139185" y="85725"/>
                    <a:pt x="138113" y="85725"/>
                  </a:cubicBezTo>
                  <a:cubicBezTo>
                    <a:pt x="137040" y="85725"/>
                    <a:pt x="135994" y="85393"/>
                    <a:pt x="135118" y="84773"/>
                  </a:cubicBezTo>
                  <a:cubicBezTo>
                    <a:pt x="134243" y="84154"/>
                    <a:pt x="133581" y="83279"/>
                    <a:pt x="133224" y="82268"/>
                  </a:cubicBezTo>
                  <a:lnTo>
                    <a:pt x="128959" y="69155"/>
                  </a:lnTo>
                  <a:cubicBezTo>
                    <a:pt x="127995" y="66230"/>
                    <a:pt x="126541" y="63500"/>
                    <a:pt x="124666" y="61077"/>
                  </a:cubicBezTo>
                  <a:close/>
                  <a:moveTo>
                    <a:pt x="197957" y="97281"/>
                  </a:moveTo>
                  <a:lnTo>
                    <a:pt x="190667" y="94913"/>
                  </a:lnTo>
                  <a:cubicBezTo>
                    <a:pt x="188450" y="94177"/>
                    <a:pt x="186436" y="92934"/>
                    <a:pt x="184784" y="91283"/>
                  </a:cubicBezTo>
                  <a:cubicBezTo>
                    <a:pt x="183132" y="89633"/>
                    <a:pt x="181888" y="87620"/>
                    <a:pt x="181152" y="85406"/>
                  </a:cubicBezTo>
                  <a:lnTo>
                    <a:pt x="178782" y="78120"/>
                  </a:lnTo>
                  <a:cubicBezTo>
                    <a:pt x="178584" y="77559"/>
                    <a:pt x="178217" y="77073"/>
                    <a:pt x="177730" y="76729"/>
                  </a:cubicBezTo>
                  <a:cubicBezTo>
                    <a:pt x="177244" y="76385"/>
                    <a:pt x="176663" y="76200"/>
                    <a:pt x="176067" y="76200"/>
                  </a:cubicBezTo>
                  <a:cubicBezTo>
                    <a:pt x="175471" y="76200"/>
                    <a:pt x="174889" y="76385"/>
                    <a:pt x="174403" y="76729"/>
                  </a:cubicBezTo>
                  <a:cubicBezTo>
                    <a:pt x="173917" y="77073"/>
                    <a:pt x="173549" y="77559"/>
                    <a:pt x="173351" y="78120"/>
                  </a:cubicBezTo>
                  <a:lnTo>
                    <a:pt x="170981" y="85406"/>
                  </a:lnTo>
                  <a:cubicBezTo>
                    <a:pt x="170259" y="87605"/>
                    <a:pt x="169037" y="89607"/>
                    <a:pt x="167412" y="91257"/>
                  </a:cubicBezTo>
                  <a:cubicBezTo>
                    <a:pt x="165787" y="92906"/>
                    <a:pt x="163802" y="94157"/>
                    <a:pt x="161613" y="94913"/>
                  </a:cubicBezTo>
                  <a:lnTo>
                    <a:pt x="154322" y="97281"/>
                  </a:lnTo>
                  <a:cubicBezTo>
                    <a:pt x="153760" y="97479"/>
                    <a:pt x="153273" y="97846"/>
                    <a:pt x="152929" y="98332"/>
                  </a:cubicBezTo>
                  <a:cubicBezTo>
                    <a:pt x="152585" y="98818"/>
                    <a:pt x="152400" y="99399"/>
                    <a:pt x="152400" y="99994"/>
                  </a:cubicBezTo>
                  <a:cubicBezTo>
                    <a:pt x="152400" y="100590"/>
                    <a:pt x="152585" y="101171"/>
                    <a:pt x="152929" y="101657"/>
                  </a:cubicBezTo>
                  <a:cubicBezTo>
                    <a:pt x="153273" y="102142"/>
                    <a:pt x="153760" y="102510"/>
                    <a:pt x="154322" y="102708"/>
                  </a:cubicBezTo>
                  <a:lnTo>
                    <a:pt x="161613" y="105076"/>
                  </a:lnTo>
                  <a:cubicBezTo>
                    <a:pt x="163833" y="105816"/>
                    <a:pt x="165849" y="107064"/>
                    <a:pt x="167502" y="108721"/>
                  </a:cubicBezTo>
                  <a:cubicBezTo>
                    <a:pt x="169154" y="110378"/>
                    <a:pt x="170396" y="112398"/>
                    <a:pt x="171127" y="114619"/>
                  </a:cubicBezTo>
                  <a:lnTo>
                    <a:pt x="173497" y="121905"/>
                  </a:lnTo>
                  <a:cubicBezTo>
                    <a:pt x="173695" y="122466"/>
                    <a:pt x="174063" y="122953"/>
                    <a:pt x="174549" y="123296"/>
                  </a:cubicBezTo>
                  <a:cubicBezTo>
                    <a:pt x="175035" y="123640"/>
                    <a:pt x="175616" y="123825"/>
                    <a:pt x="176213" y="123825"/>
                  </a:cubicBezTo>
                  <a:cubicBezTo>
                    <a:pt x="176809" y="123825"/>
                    <a:pt x="177390" y="123640"/>
                    <a:pt x="177876" y="123296"/>
                  </a:cubicBezTo>
                  <a:cubicBezTo>
                    <a:pt x="178362" y="122953"/>
                    <a:pt x="178730" y="122466"/>
                    <a:pt x="178928" y="121905"/>
                  </a:cubicBezTo>
                  <a:lnTo>
                    <a:pt x="181298" y="114619"/>
                  </a:lnTo>
                  <a:cubicBezTo>
                    <a:pt x="182035" y="112405"/>
                    <a:pt x="183278" y="110392"/>
                    <a:pt x="184930" y="108741"/>
                  </a:cubicBezTo>
                  <a:cubicBezTo>
                    <a:pt x="186581" y="107091"/>
                    <a:pt x="188596" y="105848"/>
                    <a:pt x="190812" y="105112"/>
                  </a:cubicBezTo>
                  <a:lnTo>
                    <a:pt x="198103" y="102744"/>
                  </a:lnTo>
                  <a:cubicBezTo>
                    <a:pt x="198665" y="102546"/>
                    <a:pt x="199152" y="102179"/>
                    <a:pt x="199496" y="101693"/>
                  </a:cubicBezTo>
                  <a:cubicBezTo>
                    <a:pt x="199840" y="101207"/>
                    <a:pt x="200025" y="100626"/>
                    <a:pt x="200025" y="100031"/>
                  </a:cubicBezTo>
                  <a:cubicBezTo>
                    <a:pt x="200025" y="99435"/>
                    <a:pt x="199840" y="98854"/>
                    <a:pt x="199496" y="98368"/>
                  </a:cubicBezTo>
                  <a:cubicBezTo>
                    <a:pt x="199152" y="97883"/>
                    <a:pt x="198665" y="97515"/>
                    <a:pt x="198103" y="97317"/>
                  </a:cubicBezTo>
                  <a:lnTo>
                    <a:pt x="197957" y="97281"/>
                  </a:lnTo>
                  <a:close/>
                  <a:moveTo>
                    <a:pt x="88392" y="33995"/>
                  </a:moveTo>
                  <a:cubicBezTo>
                    <a:pt x="90241" y="31507"/>
                    <a:pt x="92783" y="29621"/>
                    <a:pt x="95701" y="28575"/>
                  </a:cubicBezTo>
                  <a:lnTo>
                    <a:pt x="73819" y="28575"/>
                  </a:lnTo>
                  <a:cubicBezTo>
                    <a:pt x="69874" y="28575"/>
                    <a:pt x="66675" y="31773"/>
                    <a:pt x="66675" y="35719"/>
                  </a:cubicBezTo>
                  <a:cubicBezTo>
                    <a:pt x="66675" y="39664"/>
                    <a:pt x="69874" y="42863"/>
                    <a:pt x="73819" y="42863"/>
                  </a:cubicBezTo>
                  <a:lnTo>
                    <a:pt x="85729" y="42863"/>
                  </a:lnTo>
                  <a:cubicBezTo>
                    <a:pt x="85727" y="42764"/>
                    <a:pt x="85725" y="42666"/>
                    <a:pt x="85725" y="42568"/>
                  </a:cubicBezTo>
                  <a:cubicBezTo>
                    <a:pt x="85733" y="39507"/>
                    <a:pt x="86662" y="36520"/>
                    <a:pt x="88392" y="33995"/>
                  </a:cubicBezTo>
                  <a:close/>
                  <a:moveTo>
                    <a:pt x="7144" y="95250"/>
                  </a:moveTo>
                  <a:cubicBezTo>
                    <a:pt x="11089" y="95250"/>
                    <a:pt x="14288" y="98449"/>
                    <a:pt x="14288" y="102394"/>
                  </a:cubicBezTo>
                  <a:lnTo>
                    <a:pt x="14288" y="126206"/>
                  </a:lnTo>
                  <a:cubicBezTo>
                    <a:pt x="14288" y="130152"/>
                    <a:pt x="11089" y="133350"/>
                    <a:pt x="7144" y="133350"/>
                  </a:cubicBezTo>
                  <a:cubicBezTo>
                    <a:pt x="3198" y="133350"/>
                    <a:pt x="0" y="130152"/>
                    <a:pt x="0" y="126206"/>
                  </a:cubicBezTo>
                  <a:lnTo>
                    <a:pt x="0" y="102394"/>
                  </a:lnTo>
                  <a:cubicBezTo>
                    <a:pt x="0" y="98449"/>
                    <a:pt x="3198" y="95250"/>
                    <a:pt x="7144" y="95250"/>
                  </a:cubicBezTo>
                  <a:close/>
                  <a:moveTo>
                    <a:pt x="104775" y="192881"/>
                  </a:moveTo>
                  <a:cubicBezTo>
                    <a:pt x="104775" y="196827"/>
                    <a:pt x="101577" y="200025"/>
                    <a:pt x="97631" y="200025"/>
                  </a:cubicBezTo>
                  <a:lnTo>
                    <a:pt x="73819" y="200025"/>
                  </a:lnTo>
                  <a:cubicBezTo>
                    <a:pt x="69874" y="200025"/>
                    <a:pt x="66675" y="196827"/>
                    <a:pt x="66675" y="192881"/>
                  </a:cubicBezTo>
                  <a:cubicBezTo>
                    <a:pt x="66675" y="188936"/>
                    <a:pt x="69874" y="185738"/>
                    <a:pt x="73819" y="185738"/>
                  </a:cubicBezTo>
                  <a:lnTo>
                    <a:pt x="97631" y="185738"/>
                  </a:lnTo>
                  <a:cubicBezTo>
                    <a:pt x="101577" y="185738"/>
                    <a:pt x="104775" y="188936"/>
                    <a:pt x="104775" y="192881"/>
                  </a:cubicBezTo>
                  <a:close/>
                  <a:moveTo>
                    <a:pt x="30956" y="28575"/>
                  </a:moveTo>
                  <a:cubicBezTo>
                    <a:pt x="34902" y="28575"/>
                    <a:pt x="38100" y="31773"/>
                    <a:pt x="38100" y="35719"/>
                  </a:cubicBezTo>
                  <a:cubicBezTo>
                    <a:pt x="38100" y="39664"/>
                    <a:pt x="34902" y="42863"/>
                    <a:pt x="30956" y="42863"/>
                  </a:cubicBezTo>
                  <a:lnTo>
                    <a:pt x="26194" y="42863"/>
                  </a:lnTo>
                  <a:cubicBezTo>
                    <a:pt x="19618" y="42863"/>
                    <a:pt x="14288" y="48193"/>
                    <a:pt x="14288" y="54769"/>
                  </a:cubicBezTo>
                  <a:lnTo>
                    <a:pt x="14288" y="59531"/>
                  </a:lnTo>
                  <a:cubicBezTo>
                    <a:pt x="14288" y="63477"/>
                    <a:pt x="11089" y="66675"/>
                    <a:pt x="7144" y="66675"/>
                  </a:cubicBezTo>
                  <a:cubicBezTo>
                    <a:pt x="3198" y="66675"/>
                    <a:pt x="0" y="63477"/>
                    <a:pt x="0" y="59531"/>
                  </a:cubicBezTo>
                  <a:lnTo>
                    <a:pt x="0" y="54769"/>
                  </a:lnTo>
                  <a:cubicBezTo>
                    <a:pt x="0" y="40302"/>
                    <a:pt x="11727" y="28575"/>
                    <a:pt x="26194" y="28575"/>
                  </a:cubicBezTo>
                  <a:lnTo>
                    <a:pt x="30956" y="28575"/>
                  </a:lnTo>
                  <a:close/>
                  <a:moveTo>
                    <a:pt x="30956" y="200025"/>
                  </a:moveTo>
                  <a:cubicBezTo>
                    <a:pt x="34902" y="200025"/>
                    <a:pt x="38100" y="196827"/>
                    <a:pt x="38100" y="192881"/>
                  </a:cubicBezTo>
                  <a:cubicBezTo>
                    <a:pt x="38100" y="188936"/>
                    <a:pt x="34902" y="185738"/>
                    <a:pt x="30956" y="185738"/>
                  </a:cubicBezTo>
                  <a:lnTo>
                    <a:pt x="26194" y="185738"/>
                  </a:lnTo>
                  <a:cubicBezTo>
                    <a:pt x="19618" y="185738"/>
                    <a:pt x="14288" y="180407"/>
                    <a:pt x="14288" y="173831"/>
                  </a:cubicBezTo>
                  <a:lnTo>
                    <a:pt x="14288" y="169069"/>
                  </a:lnTo>
                  <a:cubicBezTo>
                    <a:pt x="14288" y="165124"/>
                    <a:pt x="11089" y="161925"/>
                    <a:pt x="7144" y="161925"/>
                  </a:cubicBezTo>
                  <a:cubicBezTo>
                    <a:pt x="3198" y="161925"/>
                    <a:pt x="0" y="165124"/>
                    <a:pt x="0" y="169069"/>
                  </a:cubicBezTo>
                  <a:lnTo>
                    <a:pt x="0" y="173831"/>
                  </a:lnTo>
                  <a:cubicBezTo>
                    <a:pt x="0" y="188298"/>
                    <a:pt x="11727" y="200025"/>
                    <a:pt x="26194" y="200025"/>
                  </a:cubicBezTo>
                  <a:lnTo>
                    <a:pt x="30956" y="200025"/>
                  </a:lnTo>
                  <a:close/>
                  <a:moveTo>
                    <a:pt x="133350" y="192881"/>
                  </a:moveTo>
                  <a:cubicBezTo>
                    <a:pt x="133350" y="196827"/>
                    <a:pt x="136549" y="200025"/>
                    <a:pt x="140494" y="200025"/>
                  </a:cubicBezTo>
                  <a:lnTo>
                    <a:pt x="145256" y="200025"/>
                  </a:lnTo>
                  <a:cubicBezTo>
                    <a:pt x="159723" y="200025"/>
                    <a:pt x="171450" y="188298"/>
                    <a:pt x="171450" y="173831"/>
                  </a:cubicBezTo>
                  <a:lnTo>
                    <a:pt x="171450" y="169069"/>
                  </a:lnTo>
                  <a:cubicBezTo>
                    <a:pt x="171450" y="165124"/>
                    <a:pt x="168252" y="161925"/>
                    <a:pt x="164306" y="161925"/>
                  </a:cubicBezTo>
                  <a:cubicBezTo>
                    <a:pt x="160361" y="161925"/>
                    <a:pt x="157163" y="165124"/>
                    <a:pt x="157163" y="169069"/>
                  </a:cubicBezTo>
                  <a:lnTo>
                    <a:pt x="157163" y="173831"/>
                  </a:lnTo>
                  <a:cubicBezTo>
                    <a:pt x="157163" y="180407"/>
                    <a:pt x="151832" y="185738"/>
                    <a:pt x="145256" y="185738"/>
                  </a:cubicBezTo>
                  <a:lnTo>
                    <a:pt x="140494" y="185738"/>
                  </a:lnTo>
                  <a:cubicBezTo>
                    <a:pt x="136549" y="185738"/>
                    <a:pt x="133350" y="188936"/>
                    <a:pt x="133350" y="192881"/>
                  </a:cubicBezTo>
                  <a:close/>
                </a:path>
              </a:pathLst>
            </a:custGeom>
            <a:solidFill>
              <a:schemeClr val="tx1"/>
            </a:solidFill>
            <a:ln>
              <a:noFill/>
            </a:ln>
          </p:spPr>
          <p:txBody>
            <a:bodyPr vert="horz" wrap="square" lIns="74507" tIns="37253" rIns="74507" bIns="37253" numCol="1" anchor="t" anchorCtr="0" compatLnSpc="1">
              <a:prstTxWarp prst="textNoShape">
                <a:avLst/>
              </a:prstTxWarp>
            </a:bodyPr>
            <a:lstStyle/>
            <a:p>
              <a:pPr marL="0" marR="0" lvl="0" indent="0" algn="l" defTabSz="745091" rtl="0" eaLnBrk="1" fontAlgn="auto" latinLnBrk="0" hangingPunct="1">
                <a:lnSpc>
                  <a:spcPct val="100000"/>
                </a:lnSpc>
                <a:spcBef>
                  <a:spcPts val="0"/>
                </a:spcBef>
                <a:spcAft>
                  <a:spcPts val="0"/>
                </a:spcAft>
                <a:buClrTx/>
                <a:buSzTx/>
                <a:buFontTx/>
                <a:buNone/>
                <a:tabLst/>
                <a:defRPr/>
              </a:pPr>
              <a:endParaRPr kumimoji="0" lang="en-US" sz="1438" b="1" i="0" u="none" strike="noStrike" kern="1200" cap="none" spc="0" normalizeH="0" baseline="0" noProof="0">
                <a:ln>
                  <a:noFill/>
                </a:ln>
                <a:solidFill>
                  <a:srgbClr val="FFFFFF"/>
                </a:solidFill>
                <a:effectLst/>
                <a:uLnTx/>
                <a:uFillTx/>
                <a:latin typeface="Segoe Sans Display Semibold" pitchFamily="2" charset="0"/>
                <a:ea typeface="+mn-ea"/>
                <a:cs typeface="Segoe Sans Display Semibold" pitchFamily="2" charset="0"/>
              </a:endParaRPr>
            </a:p>
          </p:txBody>
        </p:sp>
      </p:grpSp>
      <p:grpSp>
        <p:nvGrpSpPr>
          <p:cNvPr id="22" name="Group 21">
            <a:extLst>
              <a:ext uri="{FF2B5EF4-FFF2-40B4-BE49-F238E27FC236}">
                <a16:creationId xmlns:a16="http://schemas.microsoft.com/office/drawing/2014/main" id="{B96F4B04-F296-EA4B-8183-A564E91E396C}"/>
              </a:ext>
            </a:extLst>
          </p:cNvPr>
          <p:cNvGrpSpPr/>
          <p:nvPr/>
        </p:nvGrpSpPr>
        <p:grpSpPr>
          <a:xfrm>
            <a:off x="8555048" y="3637626"/>
            <a:ext cx="2706343" cy="1984325"/>
            <a:chOff x="8142894" y="3501539"/>
            <a:chExt cx="2706343" cy="1984325"/>
          </a:xfrm>
        </p:grpSpPr>
        <p:sp>
          <p:nvSpPr>
            <p:cNvPr id="53" name="Rectangle 52">
              <a:extLst>
                <a:ext uri="{FF2B5EF4-FFF2-40B4-BE49-F238E27FC236}">
                  <a16:creationId xmlns:a16="http://schemas.microsoft.com/office/drawing/2014/main" id="{9D69FB6E-B3A4-6A87-75A4-E40A13C7757F}"/>
                </a:ext>
              </a:extLst>
            </p:cNvPr>
            <p:cNvSpPr/>
            <p:nvPr/>
          </p:nvSpPr>
          <p:spPr bwMode="auto">
            <a:xfrm>
              <a:off x="8528595" y="4094930"/>
              <a:ext cx="2320642"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business knowledge</a:t>
              </a:r>
            </a:p>
          </p:txBody>
        </p:sp>
        <p:sp>
          <p:nvSpPr>
            <p:cNvPr id="54" name="Rectangle 53">
              <a:extLst>
                <a:ext uri="{FF2B5EF4-FFF2-40B4-BE49-F238E27FC236}">
                  <a16:creationId xmlns:a16="http://schemas.microsoft.com/office/drawing/2014/main" id="{E0A2AAA5-054C-7587-EF75-832D59195E33}"/>
                </a:ext>
              </a:extLst>
            </p:cNvPr>
            <p:cNvSpPr/>
            <p:nvPr/>
          </p:nvSpPr>
          <p:spPr bwMode="auto">
            <a:xfrm>
              <a:off x="8528595" y="448363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apps </a:t>
              </a:r>
            </a:p>
          </p:txBody>
        </p:sp>
        <p:sp>
          <p:nvSpPr>
            <p:cNvPr id="55" name="Rectangle 54">
              <a:extLst>
                <a:ext uri="{FF2B5EF4-FFF2-40B4-BE49-F238E27FC236}">
                  <a16:creationId xmlns:a16="http://schemas.microsoft.com/office/drawing/2014/main" id="{6607C865-1349-2FDD-4663-E9403E1EDA5D}"/>
                </a:ext>
              </a:extLst>
            </p:cNvPr>
            <p:cNvSpPr/>
            <p:nvPr/>
          </p:nvSpPr>
          <p:spPr bwMode="auto">
            <a:xfrm>
              <a:off x="8528595" y="486280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workflows</a:t>
              </a:r>
            </a:p>
          </p:txBody>
        </p:sp>
        <p:sp>
          <p:nvSpPr>
            <p:cNvPr id="59" name="Rectangle 58">
              <a:extLst>
                <a:ext uri="{FF2B5EF4-FFF2-40B4-BE49-F238E27FC236}">
                  <a16:creationId xmlns:a16="http://schemas.microsoft.com/office/drawing/2014/main" id="{420F0866-9815-734E-0669-84D2796AECB8}"/>
                </a:ext>
              </a:extLst>
            </p:cNvPr>
            <p:cNvSpPr/>
            <p:nvPr/>
          </p:nvSpPr>
          <p:spPr bwMode="auto">
            <a:xfrm>
              <a:off x="8528595" y="525467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automation</a:t>
              </a:r>
            </a:p>
          </p:txBody>
        </p:sp>
        <p:sp>
          <p:nvSpPr>
            <p:cNvPr id="65" name="TextBox 64">
              <a:extLst>
                <a:ext uri="{FF2B5EF4-FFF2-40B4-BE49-F238E27FC236}">
                  <a16:creationId xmlns:a16="http://schemas.microsoft.com/office/drawing/2014/main" id="{FAEE1333-BFD0-0247-A192-940F9B058E22}"/>
                </a:ext>
              </a:extLst>
            </p:cNvPr>
            <p:cNvSpPr txBox="1"/>
            <p:nvPr/>
          </p:nvSpPr>
          <p:spPr>
            <a:xfrm>
              <a:off x="8142894" y="3501539"/>
              <a:ext cx="1714500" cy="307777"/>
            </a:xfrm>
            <a:prstGeom prst="rect">
              <a:avLst/>
            </a:prstGeom>
            <a:noFill/>
          </p:spPr>
          <p:txBody>
            <a:bodyPr wrap="squar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kern="0" cap="none" spc="0" normalizeH="0" baseline="0">
                  <a:ln>
                    <a:noFill/>
                  </a:ln>
                  <a:gradFill>
                    <a:gsLst>
                      <a:gs pos="2917">
                        <a:srgbClr val="000000"/>
                      </a:gs>
                      <a:gs pos="30000">
                        <a:srgbClr val="000000"/>
                      </a:gs>
                    </a:gsLst>
                    <a:lin ang="5400000" scaled="0"/>
                  </a:gradFill>
                  <a:effectLst/>
                  <a:uLnTx/>
                  <a:uFillTx/>
                  <a:latin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mn-cs"/>
                </a:rPr>
                <a:t>Your </a:t>
              </a:r>
              <a:r>
                <a:rPr lang="en-US" sz="2000">
                  <a:solidFill>
                    <a:srgbClr val="FFFFFF"/>
                  </a:solidFill>
                </a:rPr>
                <a:t>agents</a:t>
              </a:r>
              <a:endParaRPr kumimoji="0" lang="en-US" sz="20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5" name="Graphic 14">
              <a:extLst>
                <a:ext uri="{FF2B5EF4-FFF2-40B4-BE49-F238E27FC236}">
                  <a16:creationId xmlns:a16="http://schemas.microsoft.com/office/drawing/2014/main" id="{6EDFCA8A-6004-E833-BDF6-C4D2B250DD32}"/>
                </a:ext>
              </a:extLst>
            </p:cNvPr>
            <p:cNvSpPr>
              <a:spLocks noChangeAspect="1"/>
            </p:cNvSpPr>
            <p:nvPr/>
          </p:nvSpPr>
          <p:spPr>
            <a:xfrm>
              <a:off x="8153880" y="4491929"/>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6" name="Graphic 14">
              <a:extLst>
                <a:ext uri="{FF2B5EF4-FFF2-40B4-BE49-F238E27FC236}">
                  <a16:creationId xmlns:a16="http://schemas.microsoft.com/office/drawing/2014/main" id="{0CE9DEED-FB5B-F8BE-A7E3-BEDF65611460}"/>
                </a:ext>
              </a:extLst>
            </p:cNvPr>
            <p:cNvSpPr>
              <a:spLocks noChangeAspect="1"/>
            </p:cNvSpPr>
            <p:nvPr/>
          </p:nvSpPr>
          <p:spPr>
            <a:xfrm>
              <a:off x="8153880" y="488432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7" name="Graphic 14">
              <a:extLst>
                <a:ext uri="{FF2B5EF4-FFF2-40B4-BE49-F238E27FC236}">
                  <a16:creationId xmlns:a16="http://schemas.microsoft.com/office/drawing/2014/main" id="{65924790-FB00-42BB-5B45-3E54BA89FE16}"/>
                </a:ext>
              </a:extLst>
            </p:cNvPr>
            <p:cNvSpPr>
              <a:spLocks noChangeAspect="1"/>
            </p:cNvSpPr>
            <p:nvPr/>
          </p:nvSpPr>
          <p:spPr>
            <a:xfrm>
              <a:off x="8153880" y="5276713"/>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8" name="Graphic 14">
              <a:extLst>
                <a:ext uri="{FF2B5EF4-FFF2-40B4-BE49-F238E27FC236}">
                  <a16:creationId xmlns:a16="http://schemas.microsoft.com/office/drawing/2014/main" id="{1129B235-434B-7F38-72C7-3A26F82B332F}"/>
                </a:ext>
              </a:extLst>
            </p:cNvPr>
            <p:cNvSpPr>
              <a:spLocks noChangeAspect="1"/>
            </p:cNvSpPr>
            <p:nvPr/>
          </p:nvSpPr>
          <p:spPr>
            <a:xfrm>
              <a:off x="8149725" y="4104930"/>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grpSp>
        <p:nvGrpSpPr>
          <p:cNvPr id="25" name="Group 24">
            <a:extLst>
              <a:ext uri="{FF2B5EF4-FFF2-40B4-BE49-F238E27FC236}">
                <a16:creationId xmlns:a16="http://schemas.microsoft.com/office/drawing/2014/main" id="{B91E94F8-E33C-4EE4-03C3-702598BA5A92}"/>
              </a:ext>
            </a:extLst>
          </p:cNvPr>
          <p:cNvGrpSpPr/>
          <p:nvPr/>
        </p:nvGrpSpPr>
        <p:grpSpPr>
          <a:xfrm>
            <a:off x="1999034" y="2274279"/>
            <a:ext cx="1096867" cy="1096867"/>
            <a:chOff x="2007411" y="1938758"/>
            <a:chExt cx="1264784" cy="1264784"/>
          </a:xfrm>
        </p:grpSpPr>
        <p:sp>
          <p:nvSpPr>
            <p:cNvPr id="4" name="Oval 3">
              <a:extLst>
                <a:ext uri="{FF2B5EF4-FFF2-40B4-BE49-F238E27FC236}">
                  <a16:creationId xmlns:a16="http://schemas.microsoft.com/office/drawing/2014/main" id="{48A7A1E5-06ED-C5D9-C082-51B0823B1726}"/>
                </a:ext>
                <a:ext uri="{C183D7F6-B498-43B3-948B-1728B52AA6E4}">
                  <adec:decorative xmlns:adec="http://schemas.microsoft.com/office/drawing/2017/decorative" val="1"/>
                </a:ext>
              </a:extLst>
            </p:cNvPr>
            <p:cNvSpPr/>
            <p:nvPr/>
          </p:nvSpPr>
          <p:spPr bwMode="auto">
            <a:xfrm>
              <a:off x="2007411"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21" name="Graphic 333">
              <a:extLst>
                <a:ext uri="{FF2B5EF4-FFF2-40B4-BE49-F238E27FC236}">
                  <a16:creationId xmlns:a16="http://schemas.microsoft.com/office/drawing/2014/main" id="{94E7C688-EE99-639B-DBAB-E47BE4E9335E}"/>
                </a:ext>
              </a:extLst>
            </p:cNvPr>
            <p:cNvSpPr/>
            <p:nvPr/>
          </p:nvSpPr>
          <p:spPr>
            <a:xfrm>
              <a:off x="2376150" y="2195774"/>
              <a:ext cx="638146" cy="750753"/>
            </a:xfrm>
            <a:custGeom>
              <a:avLst/>
              <a:gdLst>
                <a:gd name="connsiteX0" fmla="*/ 0 w 323850"/>
                <a:gd name="connsiteY0" fmla="*/ 66675 h 381000"/>
                <a:gd name="connsiteX1" fmla="*/ 66675 w 323850"/>
                <a:gd name="connsiteY1" fmla="*/ 0 h 381000"/>
                <a:gd name="connsiteX2" fmla="*/ 133350 w 323850"/>
                <a:gd name="connsiteY2" fmla="*/ 66675 h 381000"/>
                <a:gd name="connsiteX3" fmla="*/ 85513 w 323850"/>
                <a:gd name="connsiteY3" fmla="*/ 130652 h 381000"/>
                <a:gd name="connsiteX4" fmla="*/ 185738 w 323850"/>
                <a:gd name="connsiteY4" fmla="*/ 204788 h 381000"/>
                <a:gd name="connsiteX5" fmla="*/ 192034 w 323850"/>
                <a:gd name="connsiteY5" fmla="*/ 204788 h 381000"/>
                <a:gd name="connsiteX6" fmla="*/ 257175 w 323850"/>
                <a:gd name="connsiteY6" fmla="*/ 152400 h 381000"/>
                <a:gd name="connsiteX7" fmla="*/ 323850 w 323850"/>
                <a:gd name="connsiteY7" fmla="*/ 219075 h 381000"/>
                <a:gd name="connsiteX8" fmla="*/ 257175 w 323850"/>
                <a:gd name="connsiteY8" fmla="*/ 285750 h 381000"/>
                <a:gd name="connsiteX9" fmla="*/ 192034 w 323850"/>
                <a:gd name="connsiteY9" fmla="*/ 233363 h 381000"/>
                <a:gd name="connsiteX10" fmla="*/ 185738 w 323850"/>
                <a:gd name="connsiteY10" fmla="*/ 233363 h 381000"/>
                <a:gd name="connsiteX11" fmla="*/ 80963 w 323850"/>
                <a:gd name="connsiteY11" fmla="*/ 182510 h 381000"/>
                <a:gd name="connsiteX12" fmla="*/ 80963 w 323850"/>
                <a:gd name="connsiteY12" fmla="*/ 249184 h 381000"/>
                <a:gd name="connsiteX13" fmla="*/ 133350 w 323850"/>
                <a:gd name="connsiteY13" fmla="*/ 314325 h 381000"/>
                <a:gd name="connsiteX14" fmla="*/ 66675 w 323850"/>
                <a:gd name="connsiteY14" fmla="*/ 381000 h 381000"/>
                <a:gd name="connsiteX15" fmla="*/ 0 w 323850"/>
                <a:gd name="connsiteY15" fmla="*/ 314325 h 381000"/>
                <a:gd name="connsiteX16" fmla="*/ 52388 w 323850"/>
                <a:gd name="connsiteY16" fmla="*/ 249184 h 381000"/>
                <a:gd name="connsiteX17" fmla="*/ 52388 w 323850"/>
                <a:gd name="connsiteY17" fmla="*/ 131816 h 381000"/>
                <a:gd name="connsiteX18" fmla="*/ 0 w 323850"/>
                <a:gd name="connsiteY18" fmla="*/ 66675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3850" h="381000">
                  <a:moveTo>
                    <a:pt x="0" y="66675"/>
                  </a:moveTo>
                  <a:cubicBezTo>
                    <a:pt x="0" y="29851"/>
                    <a:pt x="29851" y="0"/>
                    <a:pt x="66675" y="0"/>
                  </a:cubicBezTo>
                  <a:cubicBezTo>
                    <a:pt x="103499" y="0"/>
                    <a:pt x="133350" y="29851"/>
                    <a:pt x="133350" y="66675"/>
                  </a:cubicBezTo>
                  <a:cubicBezTo>
                    <a:pt x="133350" y="96956"/>
                    <a:pt x="113163" y="122523"/>
                    <a:pt x="85513" y="130652"/>
                  </a:cubicBezTo>
                  <a:cubicBezTo>
                    <a:pt x="98617" y="173568"/>
                    <a:pt x="138532" y="204788"/>
                    <a:pt x="185738" y="204788"/>
                  </a:cubicBezTo>
                  <a:lnTo>
                    <a:pt x="192034" y="204788"/>
                  </a:lnTo>
                  <a:cubicBezTo>
                    <a:pt x="198575" y="174829"/>
                    <a:pt x="225255" y="152400"/>
                    <a:pt x="257175" y="152400"/>
                  </a:cubicBezTo>
                  <a:cubicBezTo>
                    <a:pt x="293999" y="152400"/>
                    <a:pt x="323850" y="182251"/>
                    <a:pt x="323850" y="219075"/>
                  </a:cubicBezTo>
                  <a:cubicBezTo>
                    <a:pt x="323850" y="255899"/>
                    <a:pt x="293999" y="285750"/>
                    <a:pt x="257175" y="285750"/>
                  </a:cubicBezTo>
                  <a:cubicBezTo>
                    <a:pt x="225255" y="285750"/>
                    <a:pt x="198575" y="263321"/>
                    <a:pt x="192034" y="233363"/>
                  </a:cubicBezTo>
                  <a:lnTo>
                    <a:pt x="185738" y="233363"/>
                  </a:lnTo>
                  <a:cubicBezTo>
                    <a:pt x="143237" y="233363"/>
                    <a:pt x="105381" y="213480"/>
                    <a:pt x="80963" y="182510"/>
                  </a:cubicBezTo>
                  <a:lnTo>
                    <a:pt x="80963" y="249184"/>
                  </a:lnTo>
                  <a:cubicBezTo>
                    <a:pt x="110920" y="255725"/>
                    <a:pt x="133350" y="282405"/>
                    <a:pt x="133350" y="314325"/>
                  </a:cubicBezTo>
                  <a:cubicBezTo>
                    <a:pt x="133350" y="351149"/>
                    <a:pt x="103499" y="381000"/>
                    <a:pt x="66675" y="381000"/>
                  </a:cubicBezTo>
                  <a:cubicBezTo>
                    <a:pt x="29851" y="381000"/>
                    <a:pt x="0" y="351149"/>
                    <a:pt x="0" y="314325"/>
                  </a:cubicBezTo>
                  <a:cubicBezTo>
                    <a:pt x="0" y="282405"/>
                    <a:pt x="22430" y="255725"/>
                    <a:pt x="52388" y="249184"/>
                  </a:cubicBezTo>
                  <a:lnTo>
                    <a:pt x="52388" y="131816"/>
                  </a:lnTo>
                  <a:cubicBezTo>
                    <a:pt x="22430" y="125275"/>
                    <a:pt x="0" y="98594"/>
                    <a:pt x="0" y="66675"/>
                  </a:cubicBezTo>
                  <a:close/>
                </a:path>
              </a:pathLst>
            </a:custGeom>
            <a:solidFill>
              <a:schemeClr val="tx1"/>
            </a:solidFill>
            <a:ln w="34925" cap="flat">
              <a:noFill/>
              <a:prstDash val="solid"/>
              <a:miter/>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125" b="1"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sp>
        <p:nvSpPr>
          <p:cNvPr id="2" name="Rectangle: Rounded Corners 19">
            <a:extLst>
              <a:ext uri="{FF2B5EF4-FFF2-40B4-BE49-F238E27FC236}">
                <a16:creationId xmlns:a16="http://schemas.microsoft.com/office/drawing/2014/main" id="{59BB7155-8EE0-9AA7-7DDA-8B47F153D2C6}"/>
              </a:ext>
            </a:extLst>
          </p:cNvPr>
          <p:cNvSpPr/>
          <p:nvPr/>
        </p:nvSpPr>
        <p:spPr bwMode="auto">
          <a:xfrm>
            <a:off x="582166" y="1241616"/>
            <a:ext cx="7104889" cy="5022478"/>
          </a:xfrm>
          <a:prstGeom prst="roundRect">
            <a:avLst>
              <a:gd name="adj" fmla="val 6526"/>
            </a:avLst>
          </a:prstGeom>
          <a:ln w="12700" cap="rnd">
            <a:solidFill>
              <a:srgbClr val="A053E4"/>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700" tIns="111760" rIns="139700" bIns="111760" numCol="1" spcCol="0" rtlCol="0" fromWordArt="0" anchor="t" anchorCtr="0" forceAA="0" compatLnSpc="1">
            <a:prstTxWarp prst="textNoShape">
              <a:avLst/>
            </a:prstTxWarp>
            <a:noAutofit/>
          </a:bodyPr>
          <a:lstStyle/>
          <a:p>
            <a:pPr marL="0" marR="0" lvl="0" indent="0" algn="l" defTabSz="712354" rtl="0" eaLnBrk="1" fontAlgn="base" latinLnBrk="0" hangingPunct="1">
              <a:lnSpc>
                <a:spcPct val="100000"/>
              </a:lnSpc>
              <a:spcBef>
                <a:spcPct val="0"/>
              </a:spcBef>
              <a:spcAft>
                <a:spcPct val="0"/>
              </a:spcAft>
              <a:buClrTx/>
              <a:buSzTx/>
              <a:buFontTx/>
              <a:buNone/>
              <a:tabLst/>
              <a:defRPr/>
            </a:pPr>
            <a:endParaRPr kumimoji="0" lang="en-US" sz="1528" b="1" i="0" u="none" strike="noStrike" kern="0" cap="none" spc="0" normalizeH="0" baseline="0" noProof="0" err="1">
              <a:ln>
                <a:noFill/>
              </a:ln>
              <a:gradFill>
                <a:gsLst>
                  <a:gs pos="0">
                    <a:srgbClr val="FFFFFF"/>
                  </a:gs>
                  <a:gs pos="100000">
                    <a:srgbClr val="FFFFFF"/>
                  </a:gs>
                </a:gsLst>
                <a:lin ang="5400000" scaled="0"/>
              </a:gradFill>
              <a:effectLst/>
              <a:uLnTx/>
              <a:uFillTx/>
              <a:latin typeface="Segoe Sans Display Semibold" pitchFamily="2" charset="0"/>
              <a:ea typeface="+mn-ea"/>
              <a:cs typeface="Segoe Sans Display Semibold" pitchFamily="2" charset="0"/>
            </a:endParaRPr>
          </a:p>
        </p:txBody>
      </p:sp>
      <p:sp>
        <p:nvSpPr>
          <p:cNvPr id="3" name="TextBox 2">
            <a:extLst>
              <a:ext uri="{FF2B5EF4-FFF2-40B4-BE49-F238E27FC236}">
                <a16:creationId xmlns:a16="http://schemas.microsoft.com/office/drawing/2014/main" id="{48E0AD17-0A43-1632-89BF-6DF5FD0FB0DE}"/>
              </a:ext>
            </a:extLst>
          </p:cNvPr>
          <p:cNvSpPr txBox="1"/>
          <p:nvPr/>
        </p:nvSpPr>
        <p:spPr>
          <a:xfrm>
            <a:off x="8076327" y="1053527"/>
            <a:ext cx="2671943" cy="374398"/>
          </a:xfrm>
          <a:prstGeom prst="rect">
            <a:avLst/>
          </a:prstGeom>
          <a:solidFill>
            <a:srgbClr val="000000"/>
          </a:solidFill>
        </p:spPr>
        <p:txBody>
          <a:bodyPr wrap="square" lIns="91440" tIns="45720" rIns="91440" bIns="45720" rtlCol="0" anchor="t">
            <a:spAutoFit/>
          </a:body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a:rPr>
              <a:t>Custom Engine </a:t>
            </a:r>
            <a:r>
              <a:rPr lang="en-US" b="1">
                <a:solidFill>
                  <a:srgbClr val="FFFFFF"/>
                </a:solidFill>
                <a:latin typeface="Segoe UI Semibold"/>
                <a:cs typeface="Segoe Sans Display Semibold"/>
              </a:rPr>
              <a:t>Agents</a:t>
            </a:r>
            <a:endPar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sp>
        <p:nvSpPr>
          <p:cNvPr id="7" name="TextBox 6">
            <a:extLst>
              <a:ext uri="{FF2B5EF4-FFF2-40B4-BE49-F238E27FC236}">
                <a16:creationId xmlns:a16="http://schemas.microsoft.com/office/drawing/2014/main" id="{321D1767-2023-47DD-FD4C-A2E6997270E6}"/>
              </a:ext>
            </a:extLst>
          </p:cNvPr>
          <p:cNvSpPr txBox="1"/>
          <p:nvPr/>
        </p:nvSpPr>
        <p:spPr>
          <a:xfrm>
            <a:off x="3005289" y="1026875"/>
            <a:ext cx="2257565" cy="369332"/>
          </a:xfrm>
          <a:prstGeom prst="rect">
            <a:avLst/>
          </a:prstGeom>
          <a:solidFill>
            <a:srgbClr val="000000"/>
          </a:solidFill>
        </p:spPr>
        <p:txBody>
          <a:bodyPr wrap="square" lIns="91440" tIns="45720" rIns="91440" bIns="45720" rtlCol="0" anchor="t">
            <a:spAutoFit/>
          </a:body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a:rPr>
              <a:t>Declarative </a:t>
            </a:r>
            <a:r>
              <a:rPr lang="en-US" b="1">
                <a:solidFill>
                  <a:srgbClr val="FFFFFF"/>
                </a:solidFill>
                <a:latin typeface="Segoe UI Semibold"/>
                <a:cs typeface="Segoe Sans Display Semibold"/>
              </a:rPr>
              <a:t>Agents</a:t>
            </a:r>
            <a:endPar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sp>
        <p:nvSpPr>
          <p:cNvPr id="8" name="Rectangle 7">
            <a:extLst>
              <a:ext uri="{FF2B5EF4-FFF2-40B4-BE49-F238E27FC236}">
                <a16:creationId xmlns:a16="http://schemas.microsoft.com/office/drawing/2014/main" id="{D43247CE-A3FF-B46B-3BA5-503FD080539B}"/>
              </a:ext>
            </a:extLst>
          </p:cNvPr>
          <p:cNvSpPr/>
          <p:nvPr/>
        </p:nvSpPr>
        <p:spPr bwMode="auto">
          <a:xfrm>
            <a:off x="8944047" y="5762708"/>
            <a:ext cx="2507724"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model &amp; orchestration</a:t>
            </a:r>
          </a:p>
        </p:txBody>
      </p:sp>
      <p:sp>
        <p:nvSpPr>
          <p:cNvPr id="13" name="Graphic 14">
            <a:extLst>
              <a:ext uri="{FF2B5EF4-FFF2-40B4-BE49-F238E27FC236}">
                <a16:creationId xmlns:a16="http://schemas.microsoft.com/office/drawing/2014/main" id="{800C9089-7F9C-9FBA-7D0F-553305B68E8D}"/>
              </a:ext>
            </a:extLst>
          </p:cNvPr>
          <p:cNvSpPr>
            <a:spLocks noChangeAspect="1"/>
          </p:cNvSpPr>
          <p:nvPr/>
        </p:nvSpPr>
        <p:spPr>
          <a:xfrm>
            <a:off x="8569332" y="5784742"/>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nvGrpSpPr>
          <p:cNvPr id="27" name="Group 26">
            <a:extLst>
              <a:ext uri="{FF2B5EF4-FFF2-40B4-BE49-F238E27FC236}">
                <a16:creationId xmlns:a16="http://schemas.microsoft.com/office/drawing/2014/main" id="{59BB7A78-1361-48B3-EBE3-D7F333F27DF0}"/>
              </a:ext>
            </a:extLst>
          </p:cNvPr>
          <p:cNvGrpSpPr/>
          <p:nvPr/>
        </p:nvGrpSpPr>
        <p:grpSpPr>
          <a:xfrm>
            <a:off x="1534434" y="3643066"/>
            <a:ext cx="2257565" cy="1665055"/>
            <a:chOff x="5102492" y="3558424"/>
            <a:chExt cx="2053958" cy="1318865"/>
          </a:xfrm>
        </p:grpSpPr>
        <p:sp>
          <p:nvSpPr>
            <p:cNvPr id="28" name="TextBox 27">
              <a:extLst>
                <a:ext uri="{FF2B5EF4-FFF2-40B4-BE49-F238E27FC236}">
                  <a16:creationId xmlns:a16="http://schemas.microsoft.com/office/drawing/2014/main" id="{49F44A77-64DC-B582-DAAD-DC4D260638F7}"/>
                </a:ext>
              </a:extLst>
            </p:cNvPr>
            <p:cNvSpPr txBox="1"/>
            <p:nvPr/>
          </p:nvSpPr>
          <p:spPr>
            <a:xfrm>
              <a:off x="5102492" y="3558424"/>
              <a:ext cx="2053958" cy="243786"/>
            </a:xfrm>
            <a:prstGeom prst="rect">
              <a:avLst/>
            </a:prstGeom>
            <a:noFill/>
          </p:spPr>
          <p:txBody>
            <a:bodyPr vert="horz" wrap="square" lIns="0" tIns="0" rIns="0" bIns="0" rtlCol="0" anchor="ctr">
              <a:spAutoFit/>
            </a:bodyPr>
            <a:lstStyle/>
            <a:p>
              <a:pPr marL="0" marR="0" lvl="0" indent="0" defTabSz="8572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Knowledge</a:t>
              </a:r>
            </a:p>
          </p:txBody>
        </p:sp>
        <p:sp>
          <p:nvSpPr>
            <p:cNvPr id="31" name="Rectangle 30">
              <a:extLst>
                <a:ext uri="{FF2B5EF4-FFF2-40B4-BE49-F238E27FC236}">
                  <a16:creationId xmlns:a16="http://schemas.microsoft.com/office/drawing/2014/main" id="{EAB0E6BD-2E81-EC1F-544D-BFB58CE5FD21}"/>
                </a:ext>
              </a:extLst>
            </p:cNvPr>
            <p:cNvSpPr/>
            <p:nvPr/>
          </p:nvSpPr>
          <p:spPr bwMode="auto">
            <a:xfrm>
              <a:off x="5460719" y="4094218"/>
              <a:ext cx="1635226" cy="2307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business data</a:t>
              </a:r>
            </a:p>
          </p:txBody>
        </p:sp>
        <p:sp>
          <p:nvSpPr>
            <p:cNvPr id="32" name="Graphic 14">
              <a:extLst>
                <a:ext uri="{FF2B5EF4-FFF2-40B4-BE49-F238E27FC236}">
                  <a16:creationId xmlns:a16="http://schemas.microsoft.com/office/drawing/2014/main" id="{786B359B-F335-B7B1-A3E3-CC08E7A56C5D}"/>
                </a:ext>
              </a:extLst>
            </p:cNvPr>
            <p:cNvSpPr>
              <a:spLocks noChangeAspect="1"/>
            </p:cNvSpPr>
            <p:nvPr/>
          </p:nvSpPr>
          <p:spPr>
            <a:xfrm>
              <a:off x="5102492" y="410493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33" name="Rectangle 32">
              <a:extLst>
                <a:ext uri="{FF2B5EF4-FFF2-40B4-BE49-F238E27FC236}">
                  <a16:creationId xmlns:a16="http://schemas.microsoft.com/office/drawing/2014/main" id="{6A5B976D-A6CD-7ECA-F69D-5BFF2A8696FB}"/>
                </a:ext>
              </a:extLst>
            </p:cNvPr>
            <p:cNvSpPr/>
            <p:nvPr/>
          </p:nvSpPr>
          <p:spPr bwMode="auto">
            <a:xfrm>
              <a:off x="5474429" y="4415624"/>
              <a:ext cx="1635226" cy="4616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OneDrive and SharePoint data</a:t>
              </a:r>
            </a:p>
          </p:txBody>
        </p:sp>
        <p:sp>
          <p:nvSpPr>
            <p:cNvPr id="34" name="Graphic 14">
              <a:extLst>
                <a:ext uri="{FF2B5EF4-FFF2-40B4-BE49-F238E27FC236}">
                  <a16:creationId xmlns:a16="http://schemas.microsoft.com/office/drawing/2014/main" id="{99946774-BF71-5CF4-7D5A-8E9BAF948E58}"/>
                </a:ext>
              </a:extLst>
            </p:cNvPr>
            <p:cNvSpPr>
              <a:spLocks noChangeAspect="1"/>
            </p:cNvSpPr>
            <p:nvPr/>
          </p:nvSpPr>
          <p:spPr>
            <a:xfrm>
              <a:off x="5102492" y="4496512"/>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sp>
        <p:nvSpPr>
          <p:cNvPr id="12" name="Rectangle: Rounded Corners 34">
            <a:extLst>
              <a:ext uri="{FF2B5EF4-FFF2-40B4-BE49-F238E27FC236}">
                <a16:creationId xmlns:a16="http://schemas.microsoft.com/office/drawing/2014/main" id="{87F2C33D-FD9E-91D9-50BD-C813ADC0880F}"/>
              </a:ext>
            </a:extLst>
          </p:cNvPr>
          <p:cNvSpPr/>
          <p:nvPr/>
        </p:nvSpPr>
        <p:spPr>
          <a:xfrm>
            <a:off x="3095293" y="5775549"/>
            <a:ext cx="4223547" cy="620957"/>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745" b="1" i="0" u="none" strike="noStrike" kern="1200" cap="none" spc="0" normalizeH="0" baseline="0" noProof="0">
                <a:ln>
                  <a:noFill/>
                </a:ln>
                <a:solidFill>
                  <a:srgbClr val="FFFFFF"/>
                </a:solidFill>
                <a:effectLst/>
                <a:uLnTx/>
                <a:uFillTx/>
                <a:latin typeface="Segoe UI"/>
                <a:ea typeface="+mn-ea"/>
                <a:cs typeface="+mn-cs"/>
              </a:rPr>
              <a:t>PATH - E</a:t>
            </a:r>
          </a:p>
        </p:txBody>
      </p:sp>
      <p:sp>
        <p:nvSpPr>
          <p:cNvPr id="20" name="Rectangle 19">
            <a:extLst>
              <a:ext uri="{FF2B5EF4-FFF2-40B4-BE49-F238E27FC236}">
                <a16:creationId xmlns:a16="http://schemas.microsoft.com/office/drawing/2014/main" id="{3C67BFF1-E930-75CF-28F9-3EBA13A2006F}"/>
              </a:ext>
            </a:extLst>
          </p:cNvPr>
          <p:cNvSpPr/>
          <p:nvPr/>
        </p:nvSpPr>
        <p:spPr bwMode="auto">
          <a:xfrm>
            <a:off x="7959633" y="884138"/>
            <a:ext cx="3691029" cy="5144656"/>
          </a:xfrm>
          <a:prstGeom prst="rect">
            <a:avLst/>
          </a:prstGeom>
          <a:solidFill>
            <a:schemeClr val="bg1">
              <a:alpha val="73023"/>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26" name="Rounded Rectangle 25">
            <a:extLst>
              <a:ext uri="{FF2B5EF4-FFF2-40B4-BE49-F238E27FC236}">
                <a16:creationId xmlns:a16="http://schemas.microsoft.com/office/drawing/2014/main" id="{0845F612-7B00-CEA0-70C4-CDC27221D49B}"/>
              </a:ext>
            </a:extLst>
          </p:cNvPr>
          <p:cNvSpPr/>
          <p:nvPr/>
        </p:nvSpPr>
        <p:spPr bwMode="auto">
          <a:xfrm>
            <a:off x="1159439" y="295614"/>
            <a:ext cx="5949263" cy="670938"/>
          </a:xfrm>
          <a:prstGeom prst="round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en-US">
                <a:solidFill>
                  <a:schemeClr val="tx1"/>
                </a:solidFill>
                <a:ea typeface="Segoe UI" pitchFamily="34" charset="0"/>
                <a:cs typeface="Segoe UI"/>
              </a:rPr>
              <a:t>I want to use Copilot's orchestrator &amp; models</a:t>
            </a:r>
            <a:endParaRPr lang="en-US">
              <a:solidFill>
                <a:schemeClr val="tx1"/>
              </a:solidFill>
              <a:ea typeface="Segoe UI" pitchFamily="34" charset="0"/>
              <a:cs typeface="Segoe UI" pitchFamily="34" charset="0"/>
            </a:endParaRPr>
          </a:p>
        </p:txBody>
      </p:sp>
      <p:sp>
        <p:nvSpPr>
          <p:cNvPr id="36" name="TextBox 35">
            <a:extLst>
              <a:ext uri="{FF2B5EF4-FFF2-40B4-BE49-F238E27FC236}">
                <a16:creationId xmlns:a16="http://schemas.microsoft.com/office/drawing/2014/main" id="{44C7C9DE-FA07-E1B4-9360-216800DE361E}"/>
              </a:ext>
            </a:extLst>
          </p:cNvPr>
          <p:cNvSpPr txBox="1"/>
          <p:nvPr/>
        </p:nvSpPr>
        <p:spPr>
          <a:xfrm>
            <a:off x="1289481" y="475945"/>
            <a:ext cx="949673" cy="306467"/>
          </a:xfrm>
          <a:prstGeom prst="roundRect">
            <a:avLst/>
          </a:prstGeom>
          <a:solidFill>
            <a:srgbClr val="000000"/>
          </a:solid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Extend</a:t>
            </a:r>
          </a:p>
        </p:txBody>
      </p:sp>
      <p:sp>
        <p:nvSpPr>
          <p:cNvPr id="19" name="Rectangle 18">
            <a:extLst>
              <a:ext uri="{FF2B5EF4-FFF2-40B4-BE49-F238E27FC236}">
                <a16:creationId xmlns:a16="http://schemas.microsoft.com/office/drawing/2014/main" id="{0CC0E325-994C-3A51-A291-72C9C0DE2850}"/>
              </a:ext>
            </a:extLst>
          </p:cNvPr>
          <p:cNvSpPr/>
          <p:nvPr/>
        </p:nvSpPr>
        <p:spPr bwMode="auto">
          <a:xfrm>
            <a:off x="1972439" y="5352353"/>
            <a:ext cx="1753057"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lang="en-US" sz="1500" b="1" dirty="0">
                <a:solidFill>
                  <a:srgbClr val="FFFFFF"/>
                </a:solidFill>
                <a:latin typeface="Segoe UI Semibold"/>
                <a:ea typeface="Segoe UI" pitchFamily="34" charset="0"/>
                <a:cs typeface="Segoe Sans Display Semibold" pitchFamily="2" charset="0"/>
              </a:rPr>
              <a:t>Web search</a:t>
            </a:r>
            <a:endParaRPr kumimoji="0" lang="en-US" sz="1500" b="1" i="0" u="none" strike="noStrike" kern="1200" cap="none" spc="0" normalizeH="0" baseline="0" noProof="0" dirty="0">
              <a:ln>
                <a:noFill/>
              </a:ln>
              <a:solidFill>
                <a:srgbClr val="FFFFFF"/>
              </a:solidFill>
              <a:effectLst/>
              <a:uLnTx/>
              <a:uFillTx/>
              <a:latin typeface="Segoe UI Semibold"/>
              <a:ea typeface="Segoe UI" pitchFamily="34" charset="0"/>
              <a:cs typeface="Segoe Sans Display Semibold" pitchFamily="2" charset="0"/>
            </a:endParaRPr>
          </a:p>
        </p:txBody>
      </p:sp>
      <p:sp>
        <p:nvSpPr>
          <p:cNvPr id="24" name="Graphic 14">
            <a:extLst>
              <a:ext uri="{FF2B5EF4-FFF2-40B4-BE49-F238E27FC236}">
                <a16:creationId xmlns:a16="http://schemas.microsoft.com/office/drawing/2014/main" id="{A320EB2A-B203-81B7-0C71-1FBE9D2E88D6}"/>
              </a:ext>
            </a:extLst>
          </p:cNvPr>
          <p:cNvSpPr>
            <a:spLocks noChangeAspect="1"/>
          </p:cNvSpPr>
          <p:nvPr/>
        </p:nvSpPr>
        <p:spPr>
          <a:xfrm>
            <a:off x="1544850" y="5336404"/>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Tree>
    <p:extLst>
      <p:ext uri="{BB962C8B-B14F-4D97-AF65-F5344CB8AC3E}">
        <p14:creationId xmlns:p14="http://schemas.microsoft.com/office/powerpoint/2010/main" val="355351515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B10C3-2534-E32C-2FD0-57C0BC523D53}"/>
            </a:ext>
          </a:extLst>
        </p:cNvPr>
        <p:cNvGrpSpPr/>
        <p:nvPr/>
      </p:nvGrpSpPr>
      <p:grpSpPr>
        <a:xfrm>
          <a:off x="0" y="0"/>
          <a:ext cx="0" cy="0"/>
          <a:chOff x="0" y="0"/>
          <a:chExt cx="0" cy="0"/>
        </a:xfrm>
      </p:grpSpPr>
      <p:sp>
        <p:nvSpPr>
          <p:cNvPr id="19" name="Rectangle 18">
            <a:extLst>
              <a:ext uri="{FF2B5EF4-FFF2-40B4-BE49-F238E27FC236}">
                <a16:creationId xmlns:a16="http://schemas.microsoft.com/office/drawing/2014/main" id="{B21980BF-0EC5-F645-A8F6-D7211864E580}"/>
              </a:ext>
            </a:extLst>
          </p:cNvPr>
          <p:cNvSpPr/>
          <p:nvPr/>
        </p:nvSpPr>
        <p:spPr bwMode="auto">
          <a:xfrm>
            <a:off x="1945888" y="5300220"/>
            <a:ext cx="1753057"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lang="en-US" sz="1500" b="1" dirty="0">
                <a:solidFill>
                  <a:srgbClr val="FFFFFF"/>
                </a:solidFill>
                <a:latin typeface="Segoe UI Semibold"/>
                <a:ea typeface="Segoe UI" pitchFamily="34" charset="0"/>
                <a:cs typeface="Segoe Sans Display Semibold" pitchFamily="2" charset="0"/>
              </a:rPr>
              <a:t>Web search</a:t>
            </a:r>
            <a:endParaRPr kumimoji="0" lang="en-US" sz="1500" b="1" i="0" u="none" strike="noStrike" kern="1200" cap="none" spc="0" normalizeH="0" baseline="0" noProof="0" dirty="0">
              <a:ln>
                <a:noFill/>
              </a:ln>
              <a:solidFill>
                <a:srgbClr val="FFFFFF"/>
              </a:solidFill>
              <a:effectLst/>
              <a:uLnTx/>
              <a:uFillTx/>
              <a:latin typeface="Segoe UI Semibold"/>
              <a:ea typeface="Segoe UI" pitchFamily="34" charset="0"/>
              <a:cs typeface="Segoe Sans Display Semibold" pitchFamily="2" charset="0"/>
            </a:endParaRPr>
          </a:p>
        </p:txBody>
      </p:sp>
      <p:sp>
        <p:nvSpPr>
          <p:cNvPr id="24" name="Graphic 14">
            <a:extLst>
              <a:ext uri="{FF2B5EF4-FFF2-40B4-BE49-F238E27FC236}">
                <a16:creationId xmlns:a16="http://schemas.microsoft.com/office/drawing/2014/main" id="{20EC6018-6903-6210-4AED-8B590774E0B1}"/>
              </a:ext>
            </a:extLst>
          </p:cNvPr>
          <p:cNvSpPr>
            <a:spLocks noChangeAspect="1"/>
          </p:cNvSpPr>
          <p:nvPr/>
        </p:nvSpPr>
        <p:spPr>
          <a:xfrm>
            <a:off x="1518299" y="528427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nvGrpSpPr>
          <p:cNvPr id="23" name="Group 22">
            <a:extLst>
              <a:ext uri="{FF2B5EF4-FFF2-40B4-BE49-F238E27FC236}">
                <a16:creationId xmlns:a16="http://schemas.microsoft.com/office/drawing/2014/main" id="{E0D4545A-5694-01E7-DF4E-D89707A95364}"/>
              </a:ext>
            </a:extLst>
          </p:cNvPr>
          <p:cNvGrpSpPr/>
          <p:nvPr/>
        </p:nvGrpSpPr>
        <p:grpSpPr>
          <a:xfrm>
            <a:off x="4881745" y="3643066"/>
            <a:ext cx="2111284" cy="1655726"/>
            <a:chOff x="5102492" y="3440638"/>
            <a:chExt cx="2111284" cy="1655726"/>
          </a:xfrm>
        </p:grpSpPr>
        <p:sp>
          <p:nvSpPr>
            <p:cNvPr id="10" name="TextBox 9">
              <a:extLst>
                <a:ext uri="{FF2B5EF4-FFF2-40B4-BE49-F238E27FC236}">
                  <a16:creationId xmlns:a16="http://schemas.microsoft.com/office/drawing/2014/main" id="{5C578AC6-BF7C-C64B-5D67-593F482BC07F}"/>
                </a:ext>
              </a:extLst>
            </p:cNvPr>
            <p:cNvSpPr txBox="1"/>
            <p:nvPr/>
          </p:nvSpPr>
          <p:spPr>
            <a:xfrm>
              <a:off x="5102492" y="3440638"/>
              <a:ext cx="2053958" cy="307777"/>
            </a:xfrm>
            <a:prstGeom prst="rect">
              <a:avLst/>
            </a:prstGeom>
            <a:noFill/>
          </p:spPr>
          <p:txBody>
            <a:bodyPr vert="horz" wrap="square" lIns="0" tIns="0" rIns="0" bIns="0" rtlCol="0" anchor="ctr">
              <a:spAutoFit/>
            </a:bodyPr>
            <a:lstStyle/>
            <a:p>
              <a:pPr marL="0" marR="0" lvl="0" indent="0" defTabSz="8572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Custom Actions</a:t>
              </a:r>
            </a:p>
          </p:txBody>
        </p:sp>
        <p:sp>
          <p:nvSpPr>
            <p:cNvPr id="44" name="Rectangle 43">
              <a:extLst>
                <a:ext uri="{FF2B5EF4-FFF2-40B4-BE49-F238E27FC236}">
                  <a16:creationId xmlns:a16="http://schemas.microsoft.com/office/drawing/2014/main" id="{35158410-A8CB-1B2A-C579-6BFC690032A4}"/>
                </a:ext>
              </a:extLst>
            </p:cNvPr>
            <p:cNvSpPr/>
            <p:nvPr/>
          </p:nvSpPr>
          <p:spPr bwMode="auto">
            <a:xfrm>
              <a:off x="5460719" y="4094218"/>
              <a:ext cx="1635226" cy="2307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apps </a:t>
              </a:r>
            </a:p>
          </p:txBody>
        </p:sp>
        <p:sp>
          <p:nvSpPr>
            <p:cNvPr id="48" name="Graphic 14">
              <a:extLst>
                <a:ext uri="{FF2B5EF4-FFF2-40B4-BE49-F238E27FC236}">
                  <a16:creationId xmlns:a16="http://schemas.microsoft.com/office/drawing/2014/main" id="{961F1636-2A76-716A-B19A-1D70174F4802}"/>
                </a:ext>
              </a:extLst>
            </p:cNvPr>
            <p:cNvSpPr>
              <a:spLocks noChangeAspect="1"/>
            </p:cNvSpPr>
            <p:nvPr/>
          </p:nvSpPr>
          <p:spPr>
            <a:xfrm>
              <a:off x="5102492" y="410493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45" name="Rectangle 44">
              <a:extLst>
                <a:ext uri="{FF2B5EF4-FFF2-40B4-BE49-F238E27FC236}">
                  <a16:creationId xmlns:a16="http://schemas.microsoft.com/office/drawing/2014/main" id="{5CD82587-AC79-6F36-8A25-F042E33A3B45}"/>
                </a:ext>
              </a:extLst>
            </p:cNvPr>
            <p:cNvSpPr/>
            <p:nvPr/>
          </p:nvSpPr>
          <p:spPr bwMode="auto">
            <a:xfrm>
              <a:off x="5460719" y="4485926"/>
              <a:ext cx="1635226"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workflows</a:t>
              </a:r>
            </a:p>
          </p:txBody>
        </p:sp>
        <p:sp>
          <p:nvSpPr>
            <p:cNvPr id="49" name="Graphic 14">
              <a:extLst>
                <a:ext uri="{FF2B5EF4-FFF2-40B4-BE49-F238E27FC236}">
                  <a16:creationId xmlns:a16="http://schemas.microsoft.com/office/drawing/2014/main" id="{54DEB0D2-E5F9-9CA1-93A9-6A5CD629FDD8}"/>
                </a:ext>
              </a:extLst>
            </p:cNvPr>
            <p:cNvSpPr>
              <a:spLocks noChangeAspect="1"/>
            </p:cNvSpPr>
            <p:nvPr/>
          </p:nvSpPr>
          <p:spPr>
            <a:xfrm>
              <a:off x="5102492" y="4496512"/>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50" name="Rectangle 49">
              <a:extLst>
                <a:ext uri="{FF2B5EF4-FFF2-40B4-BE49-F238E27FC236}">
                  <a16:creationId xmlns:a16="http://schemas.microsoft.com/office/drawing/2014/main" id="{CABBA0D1-7B28-7A39-7F3E-27FF11DEC710}"/>
                </a:ext>
              </a:extLst>
            </p:cNvPr>
            <p:cNvSpPr/>
            <p:nvPr/>
          </p:nvSpPr>
          <p:spPr bwMode="auto">
            <a:xfrm>
              <a:off x="5460719" y="4861515"/>
              <a:ext cx="1753057"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automation</a:t>
              </a:r>
            </a:p>
          </p:txBody>
        </p:sp>
        <p:sp>
          <p:nvSpPr>
            <p:cNvPr id="51" name="Graphic 14">
              <a:extLst>
                <a:ext uri="{FF2B5EF4-FFF2-40B4-BE49-F238E27FC236}">
                  <a16:creationId xmlns:a16="http://schemas.microsoft.com/office/drawing/2014/main" id="{42E2EC75-5000-A1CD-5485-11F12FBEFA11}"/>
                </a:ext>
              </a:extLst>
            </p:cNvPr>
            <p:cNvSpPr>
              <a:spLocks noChangeAspect="1"/>
            </p:cNvSpPr>
            <p:nvPr/>
          </p:nvSpPr>
          <p:spPr>
            <a:xfrm>
              <a:off x="5102492" y="4887213"/>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sp>
        <p:nvSpPr>
          <p:cNvPr id="75" name="TextBox 74">
            <a:extLst>
              <a:ext uri="{FF2B5EF4-FFF2-40B4-BE49-F238E27FC236}">
                <a16:creationId xmlns:a16="http://schemas.microsoft.com/office/drawing/2014/main" id="{45BC9331-EDF8-01BE-5D07-2F6066EAE97B}"/>
              </a:ext>
            </a:extLst>
          </p:cNvPr>
          <p:cNvSpPr txBox="1"/>
          <p:nvPr/>
        </p:nvSpPr>
        <p:spPr>
          <a:xfrm>
            <a:off x="1649926" y="1749142"/>
            <a:ext cx="1907962" cy="276999"/>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Ground responses</a:t>
            </a:r>
          </a:p>
        </p:txBody>
      </p:sp>
      <p:sp>
        <p:nvSpPr>
          <p:cNvPr id="77" name="TextBox 76">
            <a:extLst>
              <a:ext uri="{FF2B5EF4-FFF2-40B4-BE49-F238E27FC236}">
                <a16:creationId xmlns:a16="http://schemas.microsoft.com/office/drawing/2014/main" id="{8E59BB19-1CA4-FCA7-78EC-119885AF42BA}"/>
              </a:ext>
            </a:extLst>
          </p:cNvPr>
          <p:cNvSpPr txBox="1"/>
          <p:nvPr/>
        </p:nvSpPr>
        <p:spPr>
          <a:xfrm>
            <a:off x="4619696" y="1749142"/>
            <a:ext cx="2067880" cy="276999"/>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Bring actions</a:t>
            </a:r>
          </a:p>
        </p:txBody>
      </p:sp>
      <p:sp>
        <p:nvSpPr>
          <p:cNvPr id="81" name="TextBox 80">
            <a:extLst>
              <a:ext uri="{FF2B5EF4-FFF2-40B4-BE49-F238E27FC236}">
                <a16:creationId xmlns:a16="http://schemas.microsoft.com/office/drawing/2014/main" id="{A5062E8D-5A5A-EBD0-BFB5-4EC1C2426E3A}"/>
              </a:ext>
            </a:extLst>
          </p:cNvPr>
          <p:cNvSpPr txBox="1"/>
          <p:nvPr/>
        </p:nvSpPr>
        <p:spPr>
          <a:xfrm>
            <a:off x="8109433" y="1744317"/>
            <a:ext cx="2759032" cy="276999"/>
          </a:xfrm>
          <a:prstGeom prst="rect">
            <a:avLst/>
          </a:prstGeom>
          <a:no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Custom workflows</a:t>
            </a:r>
          </a:p>
        </p:txBody>
      </p:sp>
      <p:grpSp>
        <p:nvGrpSpPr>
          <p:cNvPr id="11" name="Group 10">
            <a:extLst>
              <a:ext uri="{FF2B5EF4-FFF2-40B4-BE49-F238E27FC236}">
                <a16:creationId xmlns:a16="http://schemas.microsoft.com/office/drawing/2014/main" id="{6BF02EBE-409B-604E-998B-2CAC8B8145AF}"/>
              </a:ext>
            </a:extLst>
          </p:cNvPr>
          <p:cNvGrpSpPr/>
          <p:nvPr/>
        </p:nvGrpSpPr>
        <p:grpSpPr>
          <a:xfrm>
            <a:off x="5105202" y="2279652"/>
            <a:ext cx="1096867" cy="1096867"/>
            <a:chOff x="5128594" y="1938758"/>
            <a:chExt cx="1264784" cy="1264784"/>
          </a:xfrm>
        </p:grpSpPr>
        <p:sp>
          <p:nvSpPr>
            <p:cNvPr id="5" name="Oval 4">
              <a:extLst>
                <a:ext uri="{FF2B5EF4-FFF2-40B4-BE49-F238E27FC236}">
                  <a16:creationId xmlns:a16="http://schemas.microsoft.com/office/drawing/2014/main" id="{F98A00E4-4165-6D22-72F9-1FB7B315159F}"/>
                </a:ext>
                <a:ext uri="{C183D7F6-B498-43B3-948B-1728B52AA6E4}">
                  <adec:decorative xmlns:adec="http://schemas.microsoft.com/office/drawing/2017/decorative" val="1"/>
                </a:ext>
              </a:extLst>
            </p:cNvPr>
            <p:cNvSpPr/>
            <p:nvPr/>
          </p:nvSpPr>
          <p:spPr bwMode="auto">
            <a:xfrm>
              <a:off x="5128594"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9" name="Graphic 114">
              <a:extLst>
                <a:ext uri="{FF2B5EF4-FFF2-40B4-BE49-F238E27FC236}">
                  <a16:creationId xmlns:a16="http://schemas.microsoft.com/office/drawing/2014/main" id="{C4DDE008-C541-196F-D6FD-7348C01AFCA2}"/>
                </a:ext>
              </a:extLst>
            </p:cNvPr>
            <p:cNvSpPr/>
            <p:nvPr/>
          </p:nvSpPr>
          <p:spPr>
            <a:xfrm>
              <a:off x="5460775" y="2276707"/>
              <a:ext cx="627605" cy="627605"/>
            </a:xfrm>
            <a:custGeom>
              <a:avLst/>
              <a:gdLst>
                <a:gd name="connsiteX0" fmla="*/ 297180 w 320040"/>
                <a:gd name="connsiteY0" fmla="*/ 51837 h 320040"/>
                <a:gd name="connsiteX1" fmla="*/ 320040 w 320040"/>
                <a:gd name="connsiteY1" fmla="*/ 91440 h 320040"/>
                <a:gd name="connsiteX2" fmla="*/ 320040 w 320040"/>
                <a:gd name="connsiteY2" fmla="*/ 228600 h 320040"/>
                <a:gd name="connsiteX3" fmla="*/ 228600 w 320040"/>
                <a:gd name="connsiteY3" fmla="*/ 320040 h 320040"/>
                <a:gd name="connsiteX4" fmla="*/ 91440 w 320040"/>
                <a:gd name="connsiteY4" fmla="*/ 320040 h 320040"/>
                <a:gd name="connsiteX5" fmla="*/ 51836 w 320040"/>
                <a:gd name="connsiteY5" fmla="*/ 297180 h 320040"/>
                <a:gd name="connsiteX6" fmla="*/ 228600 w 320040"/>
                <a:gd name="connsiteY6" fmla="*/ 297180 h 320040"/>
                <a:gd name="connsiteX7" fmla="*/ 297180 w 320040"/>
                <a:gd name="connsiteY7" fmla="*/ 228600 h 320040"/>
                <a:gd name="connsiteX8" fmla="*/ 297180 w 320040"/>
                <a:gd name="connsiteY8" fmla="*/ 51837 h 320040"/>
                <a:gd name="connsiteX9" fmla="*/ 274320 w 320040"/>
                <a:gd name="connsiteY9" fmla="*/ 45720 h 320040"/>
                <a:gd name="connsiteX10" fmla="*/ 228600 w 320040"/>
                <a:gd name="connsiteY10" fmla="*/ 0 h 320040"/>
                <a:gd name="connsiteX11" fmla="*/ 45720 w 320040"/>
                <a:gd name="connsiteY11" fmla="*/ 0 h 320040"/>
                <a:gd name="connsiteX12" fmla="*/ 0 w 320040"/>
                <a:gd name="connsiteY12" fmla="*/ 45720 h 320040"/>
                <a:gd name="connsiteX13" fmla="*/ 0 w 320040"/>
                <a:gd name="connsiteY13" fmla="*/ 228600 h 320040"/>
                <a:gd name="connsiteX14" fmla="*/ 45720 w 320040"/>
                <a:gd name="connsiteY14" fmla="*/ 274320 h 320040"/>
                <a:gd name="connsiteX15" fmla="*/ 228600 w 320040"/>
                <a:gd name="connsiteY15" fmla="*/ 274320 h 320040"/>
                <a:gd name="connsiteX16" fmla="*/ 274320 w 320040"/>
                <a:gd name="connsiteY16" fmla="*/ 228600 h 320040"/>
                <a:gd name="connsiteX17" fmla="*/ 274320 w 320040"/>
                <a:gd name="connsiteY17" fmla="*/ 45720 h 320040"/>
                <a:gd name="connsiteX18" fmla="*/ 205740 w 320040"/>
                <a:gd name="connsiteY18" fmla="*/ 137160 h 320040"/>
                <a:gd name="connsiteX19" fmla="*/ 194310 w 320040"/>
                <a:gd name="connsiteY19" fmla="*/ 148590 h 320040"/>
                <a:gd name="connsiteX20" fmla="*/ 148590 w 320040"/>
                <a:gd name="connsiteY20" fmla="*/ 148590 h 320040"/>
                <a:gd name="connsiteX21" fmla="*/ 148590 w 320040"/>
                <a:gd name="connsiteY21" fmla="*/ 194310 h 320040"/>
                <a:gd name="connsiteX22" fmla="*/ 137160 w 320040"/>
                <a:gd name="connsiteY22" fmla="*/ 205740 h 320040"/>
                <a:gd name="connsiteX23" fmla="*/ 125730 w 320040"/>
                <a:gd name="connsiteY23" fmla="*/ 194310 h 320040"/>
                <a:gd name="connsiteX24" fmla="*/ 125730 w 320040"/>
                <a:gd name="connsiteY24" fmla="*/ 148590 h 320040"/>
                <a:gd name="connsiteX25" fmla="*/ 80010 w 320040"/>
                <a:gd name="connsiteY25" fmla="*/ 148590 h 320040"/>
                <a:gd name="connsiteX26" fmla="*/ 68580 w 320040"/>
                <a:gd name="connsiteY26" fmla="*/ 137160 h 320040"/>
                <a:gd name="connsiteX27" fmla="*/ 80010 w 320040"/>
                <a:gd name="connsiteY27" fmla="*/ 125730 h 320040"/>
                <a:gd name="connsiteX28" fmla="*/ 125730 w 320040"/>
                <a:gd name="connsiteY28" fmla="*/ 125730 h 320040"/>
                <a:gd name="connsiteX29" fmla="*/ 125730 w 320040"/>
                <a:gd name="connsiteY29" fmla="*/ 80010 h 320040"/>
                <a:gd name="connsiteX30" fmla="*/ 137160 w 320040"/>
                <a:gd name="connsiteY30" fmla="*/ 68580 h 320040"/>
                <a:gd name="connsiteX31" fmla="*/ 148590 w 320040"/>
                <a:gd name="connsiteY31" fmla="*/ 80010 h 320040"/>
                <a:gd name="connsiteX32" fmla="*/ 148590 w 320040"/>
                <a:gd name="connsiteY32" fmla="*/ 125730 h 320040"/>
                <a:gd name="connsiteX33" fmla="*/ 194310 w 320040"/>
                <a:gd name="connsiteY33" fmla="*/ 125730 h 320040"/>
                <a:gd name="connsiteX34" fmla="*/ 205740 w 320040"/>
                <a:gd name="connsiteY34" fmla="*/ 137160 h 3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0040" h="320040">
                  <a:moveTo>
                    <a:pt x="297180" y="51837"/>
                  </a:moveTo>
                  <a:cubicBezTo>
                    <a:pt x="310846" y="59742"/>
                    <a:pt x="320040" y="74517"/>
                    <a:pt x="320040" y="91440"/>
                  </a:cubicBezTo>
                  <a:lnTo>
                    <a:pt x="320040" y="228600"/>
                  </a:lnTo>
                  <a:cubicBezTo>
                    <a:pt x="320040" y="279100"/>
                    <a:pt x="279100" y="320040"/>
                    <a:pt x="228600" y="320040"/>
                  </a:cubicBezTo>
                  <a:lnTo>
                    <a:pt x="91440" y="320040"/>
                  </a:lnTo>
                  <a:cubicBezTo>
                    <a:pt x="74517" y="320040"/>
                    <a:pt x="59742" y="310846"/>
                    <a:pt x="51836" y="297180"/>
                  </a:cubicBezTo>
                  <a:lnTo>
                    <a:pt x="228600" y="297180"/>
                  </a:lnTo>
                  <a:cubicBezTo>
                    <a:pt x="266477" y="297180"/>
                    <a:pt x="297180" y="266477"/>
                    <a:pt x="297180" y="228600"/>
                  </a:cubicBezTo>
                  <a:lnTo>
                    <a:pt x="297180" y="51837"/>
                  </a:lnTo>
                  <a:close/>
                  <a:moveTo>
                    <a:pt x="274320" y="45720"/>
                  </a:moveTo>
                  <a:cubicBezTo>
                    <a:pt x="274320" y="20470"/>
                    <a:pt x="253851" y="0"/>
                    <a:pt x="228600" y="0"/>
                  </a:cubicBezTo>
                  <a:lnTo>
                    <a:pt x="45720" y="0"/>
                  </a:lnTo>
                  <a:cubicBezTo>
                    <a:pt x="20470" y="0"/>
                    <a:pt x="0" y="20470"/>
                    <a:pt x="0" y="45720"/>
                  </a:cubicBezTo>
                  <a:lnTo>
                    <a:pt x="0" y="228600"/>
                  </a:lnTo>
                  <a:cubicBezTo>
                    <a:pt x="0" y="253851"/>
                    <a:pt x="20470" y="274320"/>
                    <a:pt x="45720" y="274320"/>
                  </a:cubicBezTo>
                  <a:lnTo>
                    <a:pt x="228600" y="274320"/>
                  </a:lnTo>
                  <a:cubicBezTo>
                    <a:pt x="253851" y="274320"/>
                    <a:pt x="274320" y="253851"/>
                    <a:pt x="274320" y="228600"/>
                  </a:cubicBezTo>
                  <a:lnTo>
                    <a:pt x="274320" y="45720"/>
                  </a:lnTo>
                  <a:close/>
                  <a:moveTo>
                    <a:pt x="205740" y="137160"/>
                  </a:moveTo>
                  <a:cubicBezTo>
                    <a:pt x="205740" y="143473"/>
                    <a:pt x="200622" y="148590"/>
                    <a:pt x="194310" y="148590"/>
                  </a:cubicBezTo>
                  <a:lnTo>
                    <a:pt x="148590" y="148590"/>
                  </a:lnTo>
                  <a:lnTo>
                    <a:pt x="148590" y="194310"/>
                  </a:lnTo>
                  <a:cubicBezTo>
                    <a:pt x="148590" y="200622"/>
                    <a:pt x="143473" y="205740"/>
                    <a:pt x="137160" y="205740"/>
                  </a:cubicBezTo>
                  <a:cubicBezTo>
                    <a:pt x="130847" y="205740"/>
                    <a:pt x="125730" y="200622"/>
                    <a:pt x="125730" y="194310"/>
                  </a:cubicBezTo>
                  <a:lnTo>
                    <a:pt x="125730" y="148590"/>
                  </a:lnTo>
                  <a:lnTo>
                    <a:pt x="80010" y="148590"/>
                  </a:lnTo>
                  <a:cubicBezTo>
                    <a:pt x="73697" y="148590"/>
                    <a:pt x="68580" y="143473"/>
                    <a:pt x="68580" y="137160"/>
                  </a:cubicBezTo>
                  <a:cubicBezTo>
                    <a:pt x="68580" y="130847"/>
                    <a:pt x="73697" y="125730"/>
                    <a:pt x="80010" y="125730"/>
                  </a:cubicBezTo>
                  <a:lnTo>
                    <a:pt x="125730" y="125730"/>
                  </a:lnTo>
                  <a:lnTo>
                    <a:pt x="125730" y="80010"/>
                  </a:lnTo>
                  <a:cubicBezTo>
                    <a:pt x="125730" y="73697"/>
                    <a:pt x="130847" y="68580"/>
                    <a:pt x="137160" y="68580"/>
                  </a:cubicBezTo>
                  <a:cubicBezTo>
                    <a:pt x="143473" y="68580"/>
                    <a:pt x="148590" y="73697"/>
                    <a:pt x="148590" y="80010"/>
                  </a:cubicBezTo>
                  <a:lnTo>
                    <a:pt x="148590" y="125730"/>
                  </a:lnTo>
                  <a:lnTo>
                    <a:pt x="194310" y="125730"/>
                  </a:lnTo>
                  <a:cubicBezTo>
                    <a:pt x="200622" y="125730"/>
                    <a:pt x="205740" y="130847"/>
                    <a:pt x="205740" y="137160"/>
                  </a:cubicBezTo>
                  <a:close/>
                </a:path>
              </a:pathLst>
            </a:custGeom>
            <a:solidFill>
              <a:schemeClr val="tx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125" b="1"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grpSp>
        <p:nvGrpSpPr>
          <p:cNvPr id="14" name="Group 13">
            <a:extLst>
              <a:ext uri="{FF2B5EF4-FFF2-40B4-BE49-F238E27FC236}">
                <a16:creationId xmlns:a16="http://schemas.microsoft.com/office/drawing/2014/main" id="{D4EABB67-A2C9-27B6-49EB-74036D953834}"/>
              </a:ext>
            </a:extLst>
          </p:cNvPr>
          <p:cNvGrpSpPr/>
          <p:nvPr/>
        </p:nvGrpSpPr>
        <p:grpSpPr>
          <a:xfrm>
            <a:off x="8967333" y="2280177"/>
            <a:ext cx="1096867" cy="1096867"/>
            <a:chOff x="8144641" y="1938758"/>
            <a:chExt cx="1264784" cy="1264784"/>
          </a:xfrm>
        </p:grpSpPr>
        <p:sp>
          <p:nvSpPr>
            <p:cNvPr id="6" name="Oval 5">
              <a:extLst>
                <a:ext uri="{FF2B5EF4-FFF2-40B4-BE49-F238E27FC236}">
                  <a16:creationId xmlns:a16="http://schemas.microsoft.com/office/drawing/2014/main" id="{B8611B5E-AACC-F2A2-849F-156A25F23427}"/>
                </a:ext>
                <a:ext uri="{C183D7F6-B498-43B3-948B-1728B52AA6E4}">
                  <adec:decorative xmlns:adec="http://schemas.microsoft.com/office/drawing/2017/decorative" val="1"/>
                </a:ext>
              </a:extLst>
            </p:cNvPr>
            <p:cNvSpPr/>
            <p:nvPr/>
          </p:nvSpPr>
          <p:spPr bwMode="auto">
            <a:xfrm>
              <a:off x="8144641"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66" name="Graphic 14">
              <a:extLst>
                <a:ext uri="{FF2B5EF4-FFF2-40B4-BE49-F238E27FC236}">
                  <a16:creationId xmlns:a16="http://schemas.microsoft.com/office/drawing/2014/main" id="{56EA6F9E-B4F5-8628-3A36-4CC6EA185161}"/>
                </a:ext>
              </a:extLst>
            </p:cNvPr>
            <p:cNvSpPr/>
            <p:nvPr/>
          </p:nvSpPr>
          <p:spPr>
            <a:xfrm>
              <a:off x="8460115" y="2159452"/>
              <a:ext cx="740515" cy="740513"/>
            </a:xfrm>
            <a:custGeom>
              <a:avLst/>
              <a:gdLst>
                <a:gd name="connsiteX0" fmla="*/ 124666 w 200025"/>
                <a:gd name="connsiteY0" fmla="*/ 61077 h 200025"/>
                <a:gd name="connsiteX1" fmla="*/ 122433 w 200025"/>
                <a:gd name="connsiteY1" fmla="*/ 58538 h 200025"/>
                <a:gd name="connsiteX2" fmla="*/ 111833 w 200025"/>
                <a:gd name="connsiteY2" fmla="*/ 51976 h 200025"/>
                <a:gd name="connsiteX3" fmla="*/ 98709 w 200025"/>
                <a:gd name="connsiteY3" fmla="*/ 47714 h 200025"/>
                <a:gd name="connsiteX4" fmla="*/ 96203 w 200025"/>
                <a:gd name="connsiteY4" fmla="*/ 45822 h 200025"/>
                <a:gd name="connsiteX5" fmla="*/ 95250 w 200025"/>
                <a:gd name="connsiteY5" fmla="*/ 42830 h 200025"/>
                <a:gd name="connsiteX6" fmla="*/ 96203 w 200025"/>
                <a:gd name="connsiteY6" fmla="*/ 39838 h 200025"/>
                <a:gd name="connsiteX7" fmla="*/ 98709 w 200025"/>
                <a:gd name="connsiteY7" fmla="*/ 37945 h 200025"/>
                <a:gd name="connsiteX8" fmla="*/ 111833 w 200025"/>
                <a:gd name="connsiteY8" fmla="*/ 33683 h 200025"/>
                <a:gd name="connsiteX9" fmla="*/ 122272 w 200025"/>
                <a:gd name="connsiteY9" fmla="*/ 27102 h 200025"/>
                <a:gd name="connsiteX10" fmla="*/ 128588 w 200025"/>
                <a:gd name="connsiteY10" fmla="*/ 16895 h 200025"/>
                <a:gd name="connsiteX11" fmla="*/ 128696 w 200025"/>
                <a:gd name="connsiteY11" fmla="*/ 16570 h 200025"/>
                <a:gd name="connsiteX12" fmla="*/ 132961 w 200025"/>
                <a:gd name="connsiteY12" fmla="*/ 3457 h 200025"/>
                <a:gd name="connsiteX13" fmla="*/ 134856 w 200025"/>
                <a:gd name="connsiteY13" fmla="*/ 952 h 200025"/>
                <a:gd name="connsiteX14" fmla="*/ 137850 w 200025"/>
                <a:gd name="connsiteY14" fmla="*/ 0 h 200025"/>
                <a:gd name="connsiteX15" fmla="*/ 140844 w 200025"/>
                <a:gd name="connsiteY15" fmla="*/ 952 h 200025"/>
                <a:gd name="connsiteX16" fmla="*/ 142739 w 200025"/>
                <a:gd name="connsiteY16" fmla="*/ 3457 h 200025"/>
                <a:gd name="connsiteX17" fmla="*/ 147004 w 200025"/>
                <a:gd name="connsiteY17" fmla="*/ 16570 h 200025"/>
                <a:gd name="connsiteX18" fmla="*/ 153541 w 200025"/>
                <a:gd name="connsiteY18" fmla="*/ 27150 h 200025"/>
                <a:gd name="connsiteX19" fmla="*/ 164130 w 200025"/>
                <a:gd name="connsiteY19" fmla="*/ 33683 h 200025"/>
                <a:gd name="connsiteX20" fmla="*/ 177254 w 200025"/>
                <a:gd name="connsiteY20" fmla="*/ 37945 h 200025"/>
                <a:gd name="connsiteX21" fmla="*/ 177516 w 200025"/>
                <a:gd name="connsiteY21" fmla="*/ 38011 h 200025"/>
                <a:gd name="connsiteX22" fmla="*/ 180023 w 200025"/>
                <a:gd name="connsiteY22" fmla="*/ 39903 h 200025"/>
                <a:gd name="connsiteX23" fmla="*/ 180975 w 200025"/>
                <a:gd name="connsiteY23" fmla="*/ 42895 h 200025"/>
                <a:gd name="connsiteX24" fmla="*/ 180023 w 200025"/>
                <a:gd name="connsiteY24" fmla="*/ 45887 h 200025"/>
                <a:gd name="connsiteX25" fmla="*/ 177516 w 200025"/>
                <a:gd name="connsiteY25" fmla="*/ 47780 h 200025"/>
                <a:gd name="connsiteX26" fmla="*/ 164392 w 200025"/>
                <a:gd name="connsiteY26" fmla="*/ 52042 h 200025"/>
                <a:gd name="connsiteX27" fmla="*/ 153804 w 200025"/>
                <a:gd name="connsiteY27" fmla="*/ 58575 h 200025"/>
                <a:gd name="connsiteX28" fmla="*/ 147266 w 200025"/>
                <a:gd name="connsiteY28" fmla="*/ 69155 h 200025"/>
                <a:gd name="connsiteX29" fmla="*/ 143001 w 200025"/>
                <a:gd name="connsiteY29" fmla="*/ 82268 h 200025"/>
                <a:gd name="connsiteX30" fmla="*/ 142875 w 200025"/>
                <a:gd name="connsiteY30" fmla="*/ 82591 h 200025"/>
                <a:gd name="connsiteX31" fmla="*/ 141107 w 200025"/>
                <a:gd name="connsiteY31" fmla="*/ 84773 h 200025"/>
                <a:gd name="connsiteX32" fmla="*/ 138113 w 200025"/>
                <a:gd name="connsiteY32" fmla="*/ 85725 h 200025"/>
                <a:gd name="connsiteX33" fmla="*/ 135118 w 200025"/>
                <a:gd name="connsiteY33" fmla="*/ 84773 h 200025"/>
                <a:gd name="connsiteX34" fmla="*/ 133224 w 200025"/>
                <a:gd name="connsiteY34" fmla="*/ 82268 h 200025"/>
                <a:gd name="connsiteX35" fmla="*/ 128959 w 200025"/>
                <a:gd name="connsiteY35" fmla="*/ 69155 h 200025"/>
                <a:gd name="connsiteX36" fmla="*/ 124666 w 200025"/>
                <a:gd name="connsiteY36" fmla="*/ 61077 h 200025"/>
                <a:gd name="connsiteX37" fmla="*/ 197957 w 200025"/>
                <a:gd name="connsiteY37" fmla="*/ 97281 h 200025"/>
                <a:gd name="connsiteX38" fmla="*/ 190667 w 200025"/>
                <a:gd name="connsiteY38" fmla="*/ 94913 h 200025"/>
                <a:gd name="connsiteX39" fmla="*/ 184784 w 200025"/>
                <a:gd name="connsiteY39" fmla="*/ 91283 h 200025"/>
                <a:gd name="connsiteX40" fmla="*/ 181152 w 200025"/>
                <a:gd name="connsiteY40" fmla="*/ 85406 h 200025"/>
                <a:gd name="connsiteX41" fmla="*/ 178782 w 200025"/>
                <a:gd name="connsiteY41" fmla="*/ 78120 h 200025"/>
                <a:gd name="connsiteX42" fmla="*/ 177730 w 200025"/>
                <a:gd name="connsiteY42" fmla="*/ 76729 h 200025"/>
                <a:gd name="connsiteX43" fmla="*/ 176067 w 200025"/>
                <a:gd name="connsiteY43" fmla="*/ 76200 h 200025"/>
                <a:gd name="connsiteX44" fmla="*/ 174403 w 200025"/>
                <a:gd name="connsiteY44" fmla="*/ 76729 h 200025"/>
                <a:gd name="connsiteX45" fmla="*/ 173351 w 200025"/>
                <a:gd name="connsiteY45" fmla="*/ 78120 h 200025"/>
                <a:gd name="connsiteX46" fmla="*/ 170981 w 200025"/>
                <a:gd name="connsiteY46" fmla="*/ 85406 h 200025"/>
                <a:gd name="connsiteX47" fmla="*/ 167412 w 200025"/>
                <a:gd name="connsiteY47" fmla="*/ 91257 h 200025"/>
                <a:gd name="connsiteX48" fmla="*/ 161613 w 200025"/>
                <a:gd name="connsiteY48" fmla="*/ 94913 h 200025"/>
                <a:gd name="connsiteX49" fmla="*/ 154322 w 200025"/>
                <a:gd name="connsiteY49" fmla="*/ 97281 h 200025"/>
                <a:gd name="connsiteX50" fmla="*/ 152929 w 200025"/>
                <a:gd name="connsiteY50" fmla="*/ 98332 h 200025"/>
                <a:gd name="connsiteX51" fmla="*/ 152400 w 200025"/>
                <a:gd name="connsiteY51" fmla="*/ 99994 h 200025"/>
                <a:gd name="connsiteX52" fmla="*/ 152929 w 200025"/>
                <a:gd name="connsiteY52" fmla="*/ 101657 h 200025"/>
                <a:gd name="connsiteX53" fmla="*/ 154322 w 200025"/>
                <a:gd name="connsiteY53" fmla="*/ 102708 h 200025"/>
                <a:gd name="connsiteX54" fmla="*/ 161613 w 200025"/>
                <a:gd name="connsiteY54" fmla="*/ 105076 h 200025"/>
                <a:gd name="connsiteX55" fmla="*/ 167502 w 200025"/>
                <a:gd name="connsiteY55" fmla="*/ 108721 h 200025"/>
                <a:gd name="connsiteX56" fmla="*/ 171127 w 200025"/>
                <a:gd name="connsiteY56" fmla="*/ 114619 h 200025"/>
                <a:gd name="connsiteX57" fmla="*/ 173497 w 200025"/>
                <a:gd name="connsiteY57" fmla="*/ 121905 h 200025"/>
                <a:gd name="connsiteX58" fmla="*/ 174549 w 200025"/>
                <a:gd name="connsiteY58" fmla="*/ 123296 h 200025"/>
                <a:gd name="connsiteX59" fmla="*/ 176213 w 200025"/>
                <a:gd name="connsiteY59" fmla="*/ 123825 h 200025"/>
                <a:gd name="connsiteX60" fmla="*/ 177876 w 200025"/>
                <a:gd name="connsiteY60" fmla="*/ 123296 h 200025"/>
                <a:gd name="connsiteX61" fmla="*/ 178928 w 200025"/>
                <a:gd name="connsiteY61" fmla="*/ 121905 h 200025"/>
                <a:gd name="connsiteX62" fmla="*/ 181298 w 200025"/>
                <a:gd name="connsiteY62" fmla="*/ 114619 h 200025"/>
                <a:gd name="connsiteX63" fmla="*/ 184930 w 200025"/>
                <a:gd name="connsiteY63" fmla="*/ 108741 h 200025"/>
                <a:gd name="connsiteX64" fmla="*/ 190812 w 200025"/>
                <a:gd name="connsiteY64" fmla="*/ 105112 h 200025"/>
                <a:gd name="connsiteX65" fmla="*/ 198103 w 200025"/>
                <a:gd name="connsiteY65" fmla="*/ 102744 h 200025"/>
                <a:gd name="connsiteX66" fmla="*/ 199496 w 200025"/>
                <a:gd name="connsiteY66" fmla="*/ 101693 h 200025"/>
                <a:gd name="connsiteX67" fmla="*/ 200025 w 200025"/>
                <a:gd name="connsiteY67" fmla="*/ 100031 h 200025"/>
                <a:gd name="connsiteX68" fmla="*/ 199496 w 200025"/>
                <a:gd name="connsiteY68" fmla="*/ 98368 h 200025"/>
                <a:gd name="connsiteX69" fmla="*/ 198103 w 200025"/>
                <a:gd name="connsiteY69" fmla="*/ 97317 h 200025"/>
                <a:gd name="connsiteX70" fmla="*/ 197957 w 200025"/>
                <a:gd name="connsiteY70" fmla="*/ 97281 h 200025"/>
                <a:gd name="connsiteX71" fmla="*/ 88392 w 200025"/>
                <a:gd name="connsiteY71" fmla="*/ 33995 h 200025"/>
                <a:gd name="connsiteX72" fmla="*/ 95701 w 200025"/>
                <a:gd name="connsiteY72" fmla="*/ 28575 h 200025"/>
                <a:gd name="connsiteX73" fmla="*/ 73819 w 200025"/>
                <a:gd name="connsiteY73" fmla="*/ 28575 h 200025"/>
                <a:gd name="connsiteX74" fmla="*/ 66675 w 200025"/>
                <a:gd name="connsiteY74" fmla="*/ 35719 h 200025"/>
                <a:gd name="connsiteX75" fmla="*/ 73819 w 200025"/>
                <a:gd name="connsiteY75" fmla="*/ 42863 h 200025"/>
                <a:gd name="connsiteX76" fmla="*/ 85729 w 200025"/>
                <a:gd name="connsiteY76" fmla="*/ 42863 h 200025"/>
                <a:gd name="connsiteX77" fmla="*/ 85725 w 200025"/>
                <a:gd name="connsiteY77" fmla="*/ 42568 h 200025"/>
                <a:gd name="connsiteX78" fmla="*/ 88392 w 200025"/>
                <a:gd name="connsiteY78" fmla="*/ 33995 h 200025"/>
                <a:gd name="connsiteX79" fmla="*/ 7144 w 200025"/>
                <a:gd name="connsiteY79" fmla="*/ 95250 h 200025"/>
                <a:gd name="connsiteX80" fmla="*/ 14288 w 200025"/>
                <a:gd name="connsiteY80" fmla="*/ 102394 h 200025"/>
                <a:gd name="connsiteX81" fmla="*/ 14288 w 200025"/>
                <a:gd name="connsiteY81" fmla="*/ 126206 h 200025"/>
                <a:gd name="connsiteX82" fmla="*/ 7144 w 200025"/>
                <a:gd name="connsiteY82" fmla="*/ 133350 h 200025"/>
                <a:gd name="connsiteX83" fmla="*/ 0 w 200025"/>
                <a:gd name="connsiteY83" fmla="*/ 126206 h 200025"/>
                <a:gd name="connsiteX84" fmla="*/ 0 w 200025"/>
                <a:gd name="connsiteY84" fmla="*/ 102394 h 200025"/>
                <a:gd name="connsiteX85" fmla="*/ 7144 w 200025"/>
                <a:gd name="connsiteY85" fmla="*/ 95250 h 200025"/>
                <a:gd name="connsiteX86" fmla="*/ 104775 w 200025"/>
                <a:gd name="connsiteY86" fmla="*/ 192881 h 200025"/>
                <a:gd name="connsiteX87" fmla="*/ 97631 w 200025"/>
                <a:gd name="connsiteY87" fmla="*/ 200025 h 200025"/>
                <a:gd name="connsiteX88" fmla="*/ 73819 w 200025"/>
                <a:gd name="connsiteY88" fmla="*/ 200025 h 200025"/>
                <a:gd name="connsiteX89" fmla="*/ 66675 w 200025"/>
                <a:gd name="connsiteY89" fmla="*/ 192881 h 200025"/>
                <a:gd name="connsiteX90" fmla="*/ 73819 w 200025"/>
                <a:gd name="connsiteY90" fmla="*/ 185738 h 200025"/>
                <a:gd name="connsiteX91" fmla="*/ 97631 w 200025"/>
                <a:gd name="connsiteY91" fmla="*/ 185738 h 200025"/>
                <a:gd name="connsiteX92" fmla="*/ 104775 w 200025"/>
                <a:gd name="connsiteY92" fmla="*/ 192881 h 200025"/>
                <a:gd name="connsiteX93" fmla="*/ 30956 w 200025"/>
                <a:gd name="connsiteY93" fmla="*/ 28575 h 200025"/>
                <a:gd name="connsiteX94" fmla="*/ 38100 w 200025"/>
                <a:gd name="connsiteY94" fmla="*/ 35719 h 200025"/>
                <a:gd name="connsiteX95" fmla="*/ 30956 w 200025"/>
                <a:gd name="connsiteY95" fmla="*/ 42863 h 200025"/>
                <a:gd name="connsiteX96" fmla="*/ 26194 w 200025"/>
                <a:gd name="connsiteY96" fmla="*/ 42863 h 200025"/>
                <a:gd name="connsiteX97" fmla="*/ 14288 w 200025"/>
                <a:gd name="connsiteY97" fmla="*/ 54769 h 200025"/>
                <a:gd name="connsiteX98" fmla="*/ 14288 w 200025"/>
                <a:gd name="connsiteY98" fmla="*/ 59531 h 200025"/>
                <a:gd name="connsiteX99" fmla="*/ 7144 w 200025"/>
                <a:gd name="connsiteY99" fmla="*/ 66675 h 200025"/>
                <a:gd name="connsiteX100" fmla="*/ 0 w 200025"/>
                <a:gd name="connsiteY100" fmla="*/ 59531 h 200025"/>
                <a:gd name="connsiteX101" fmla="*/ 0 w 200025"/>
                <a:gd name="connsiteY101" fmla="*/ 54769 h 200025"/>
                <a:gd name="connsiteX102" fmla="*/ 26194 w 200025"/>
                <a:gd name="connsiteY102" fmla="*/ 28575 h 200025"/>
                <a:gd name="connsiteX103" fmla="*/ 30956 w 200025"/>
                <a:gd name="connsiteY103" fmla="*/ 28575 h 200025"/>
                <a:gd name="connsiteX104" fmla="*/ 30956 w 200025"/>
                <a:gd name="connsiteY104" fmla="*/ 200025 h 200025"/>
                <a:gd name="connsiteX105" fmla="*/ 38100 w 200025"/>
                <a:gd name="connsiteY105" fmla="*/ 192881 h 200025"/>
                <a:gd name="connsiteX106" fmla="*/ 30956 w 200025"/>
                <a:gd name="connsiteY106" fmla="*/ 185738 h 200025"/>
                <a:gd name="connsiteX107" fmla="*/ 26194 w 200025"/>
                <a:gd name="connsiteY107" fmla="*/ 185738 h 200025"/>
                <a:gd name="connsiteX108" fmla="*/ 14288 w 200025"/>
                <a:gd name="connsiteY108" fmla="*/ 173831 h 200025"/>
                <a:gd name="connsiteX109" fmla="*/ 14288 w 200025"/>
                <a:gd name="connsiteY109" fmla="*/ 169069 h 200025"/>
                <a:gd name="connsiteX110" fmla="*/ 7144 w 200025"/>
                <a:gd name="connsiteY110" fmla="*/ 161925 h 200025"/>
                <a:gd name="connsiteX111" fmla="*/ 0 w 200025"/>
                <a:gd name="connsiteY111" fmla="*/ 169069 h 200025"/>
                <a:gd name="connsiteX112" fmla="*/ 0 w 200025"/>
                <a:gd name="connsiteY112" fmla="*/ 173831 h 200025"/>
                <a:gd name="connsiteX113" fmla="*/ 26194 w 200025"/>
                <a:gd name="connsiteY113" fmla="*/ 200025 h 200025"/>
                <a:gd name="connsiteX114" fmla="*/ 30956 w 200025"/>
                <a:gd name="connsiteY114" fmla="*/ 200025 h 200025"/>
                <a:gd name="connsiteX115" fmla="*/ 133350 w 200025"/>
                <a:gd name="connsiteY115" fmla="*/ 192881 h 200025"/>
                <a:gd name="connsiteX116" fmla="*/ 140494 w 200025"/>
                <a:gd name="connsiteY116" fmla="*/ 200025 h 200025"/>
                <a:gd name="connsiteX117" fmla="*/ 145256 w 200025"/>
                <a:gd name="connsiteY117" fmla="*/ 200025 h 200025"/>
                <a:gd name="connsiteX118" fmla="*/ 171450 w 200025"/>
                <a:gd name="connsiteY118" fmla="*/ 173831 h 200025"/>
                <a:gd name="connsiteX119" fmla="*/ 171450 w 200025"/>
                <a:gd name="connsiteY119" fmla="*/ 169069 h 200025"/>
                <a:gd name="connsiteX120" fmla="*/ 164306 w 200025"/>
                <a:gd name="connsiteY120" fmla="*/ 161925 h 200025"/>
                <a:gd name="connsiteX121" fmla="*/ 157163 w 200025"/>
                <a:gd name="connsiteY121" fmla="*/ 169069 h 200025"/>
                <a:gd name="connsiteX122" fmla="*/ 157163 w 200025"/>
                <a:gd name="connsiteY122" fmla="*/ 173831 h 200025"/>
                <a:gd name="connsiteX123" fmla="*/ 145256 w 200025"/>
                <a:gd name="connsiteY123" fmla="*/ 185738 h 200025"/>
                <a:gd name="connsiteX124" fmla="*/ 140494 w 200025"/>
                <a:gd name="connsiteY124" fmla="*/ 185738 h 200025"/>
                <a:gd name="connsiteX125" fmla="*/ 133350 w 200025"/>
                <a:gd name="connsiteY125" fmla="*/ 1928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00025" h="200025">
                  <a:moveTo>
                    <a:pt x="124666" y="61077"/>
                  </a:moveTo>
                  <a:cubicBezTo>
                    <a:pt x="123977" y="60187"/>
                    <a:pt x="123232" y="59339"/>
                    <a:pt x="122433" y="58538"/>
                  </a:cubicBezTo>
                  <a:cubicBezTo>
                    <a:pt x="119460" y="55555"/>
                    <a:pt x="115830" y="53308"/>
                    <a:pt x="111833" y="51976"/>
                  </a:cubicBezTo>
                  <a:lnTo>
                    <a:pt x="98709" y="47714"/>
                  </a:lnTo>
                  <a:cubicBezTo>
                    <a:pt x="97698" y="47358"/>
                    <a:pt x="96822" y="46697"/>
                    <a:pt x="96203" y="45822"/>
                  </a:cubicBezTo>
                  <a:cubicBezTo>
                    <a:pt x="95582" y="44947"/>
                    <a:pt x="95250" y="43901"/>
                    <a:pt x="95250" y="42830"/>
                  </a:cubicBezTo>
                  <a:cubicBezTo>
                    <a:pt x="95250" y="41758"/>
                    <a:pt x="95582" y="40713"/>
                    <a:pt x="96203" y="39838"/>
                  </a:cubicBezTo>
                  <a:cubicBezTo>
                    <a:pt x="96822" y="38963"/>
                    <a:pt x="97698" y="38302"/>
                    <a:pt x="98709" y="37945"/>
                  </a:cubicBezTo>
                  <a:lnTo>
                    <a:pt x="111833" y="33683"/>
                  </a:lnTo>
                  <a:cubicBezTo>
                    <a:pt x="115774" y="32323"/>
                    <a:pt x="119347" y="30071"/>
                    <a:pt x="122272" y="27102"/>
                  </a:cubicBezTo>
                  <a:cubicBezTo>
                    <a:pt x="125118" y="24215"/>
                    <a:pt x="127276" y="20726"/>
                    <a:pt x="128588" y="16895"/>
                  </a:cubicBezTo>
                  <a:lnTo>
                    <a:pt x="128696" y="16570"/>
                  </a:lnTo>
                  <a:lnTo>
                    <a:pt x="132961" y="3457"/>
                  </a:lnTo>
                  <a:cubicBezTo>
                    <a:pt x="133319" y="2446"/>
                    <a:pt x="133981" y="1571"/>
                    <a:pt x="134856" y="952"/>
                  </a:cubicBezTo>
                  <a:cubicBezTo>
                    <a:pt x="135731" y="332"/>
                    <a:pt x="136777" y="0"/>
                    <a:pt x="137850" y="0"/>
                  </a:cubicBezTo>
                  <a:cubicBezTo>
                    <a:pt x="138923" y="0"/>
                    <a:pt x="139969" y="332"/>
                    <a:pt x="140844" y="952"/>
                  </a:cubicBezTo>
                  <a:cubicBezTo>
                    <a:pt x="141720" y="1571"/>
                    <a:pt x="142382" y="2446"/>
                    <a:pt x="142739" y="3457"/>
                  </a:cubicBezTo>
                  <a:lnTo>
                    <a:pt x="147004" y="16570"/>
                  </a:lnTo>
                  <a:cubicBezTo>
                    <a:pt x="148330" y="20557"/>
                    <a:pt x="150568" y="24180"/>
                    <a:pt x="153541" y="27150"/>
                  </a:cubicBezTo>
                  <a:cubicBezTo>
                    <a:pt x="156515" y="30121"/>
                    <a:pt x="160140" y="32358"/>
                    <a:pt x="164130" y="33683"/>
                  </a:cubicBezTo>
                  <a:lnTo>
                    <a:pt x="177254" y="37945"/>
                  </a:lnTo>
                  <a:lnTo>
                    <a:pt x="177516" y="38011"/>
                  </a:lnTo>
                  <a:cubicBezTo>
                    <a:pt x="178527" y="38367"/>
                    <a:pt x="179403" y="39028"/>
                    <a:pt x="180023" y="39903"/>
                  </a:cubicBezTo>
                  <a:cubicBezTo>
                    <a:pt x="180643" y="40778"/>
                    <a:pt x="180975" y="41824"/>
                    <a:pt x="180975" y="42895"/>
                  </a:cubicBezTo>
                  <a:cubicBezTo>
                    <a:pt x="180975" y="43967"/>
                    <a:pt x="180643" y="45012"/>
                    <a:pt x="180023" y="45887"/>
                  </a:cubicBezTo>
                  <a:cubicBezTo>
                    <a:pt x="179403" y="46762"/>
                    <a:pt x="178527" y="47423"/>
                    <a:pt x="177516" y="47780"/>
                  </a:cubicBezTo>
                  <a:lnTo>
                    <a:pt x="164392" y="52042"/>
                  </a:lnTo>
                  <a:cubicBezTo>
                    <a:pt x="160403" y="53367"/>
                    <a:pt x="156777" y="55604"/>
                    <a:pt x="153804" y="58575"/>
                  </a:cubicBezTo>
                  <a:cubicBezTo>
                    <a:pt x="150831" y="61546"/>
                    <a:pt x="148593" y="65168"/>
                    <a:pt x="147266" y="69155"/>
                  </a:cubicBezTo>
                  <a:lnTo>
                    <a:pt x="143001" y="82268"/>
                  </a:lnTo>
                  <a:cubicBezTo>
                    <a:pt x="142963" y="82377"/>
                    <a:pt x="142921" y="82485"/>
                    <a:pt x="142875" y="82591"/>
                  </a:cubicBezTo>
                  <a:cubicBezTo>
                    <a:pt x="142499" y="83465"/>
                    <a:pt x="141888" y="84221"/>
                    <a:pt x="141107" y="84773"/>
                  </a:cubicBezTo>
                  <a:cubicBezTo>
                    <a:pt x="140231" y="85393"/>
                    <a:pt x="139185" y="85725"/>
                    <a:pt x="138113" y="85725"/>
                  </a:cubicBezTo>
                  <a:cubicBezTo>
                    <a:pt x="137040" y="85725"/>
                    <a:pt x="135994" y="85393"/>
                    <a:pt x="135118" y="84773"/>
                  </a:cubicBezTo>
                  <a:cubicBezTo>
                    <a:pt x="134243" y="84154"/>
                    <a:pt x="133581" y="83279"/>
                    <a:pt x="133224" y="82268"/>
                  </a:cubicBezTo>
                  <a:lnTo>
                    <a:pt x="128959" y="69155"/>
                  </a:lnTo>
                  <a:cubicBezTo>
                    <a:pt x="127995" y="66230"/>
                    <a:pt x="126541" y="63500"/>
                    <a:pt x="124666" y="61077"/>
                  </a:cubicBezTo>
                  <a:close/>
                  <a:moveTo>
                    <a:pt x="197957" y="97281"/>
                  </a:moveTo>
                  <a:lnTo>
                    <a:pt x="190667" y="94913"/>
                  </a:lnTo>
                  <a:cubicBezTo>
                    <a:pt x="188450" y="94177"/>
                    <a:pt x="186436" y="92934"/>
                    <a:pt x="184784" y="91283"/>
                  </a:cubicBezTo>
                  <a:cubicBezTo>
                    <a:pt x="183132" y="89633"/>
                    <a:pt x="181888" y="87620"/>
                    <a:pt x="181152" y="85406"/>
                  </a:cubicBezTo>
                  <a:lnTo>
                    <a:pt x="178782" y="78120"/>
                  </a:lnTo>
                  <a:cubicBezTo>
                    <a:pt x="178584" y="77559"/>
                    <a:pt x="178217" y="77073"/>
                    <a:pt x="177730" y="76729"/>
                  </a:cubicBezTo>
                  <a:cubicBezTo>
                    <a:pt x="177244" y="76385"/>
                    <a:pt x="176663" y="76200"/>
                    <a:pt x="176067" y="76200"/>
                  </a:cubicBezTo>
                  <a:cubicBezTo>
                    <a:pt x="175471" y="76200"/>
                    <a:pt x="174889" y="76385"/>
                    <a:pt x="174403" y="76729"/>
                  </a:cubicBezTo>
                  <a:cubicBezTo>
                    <a:pt x="173917" y="77073"/>
                    <a:pt x="173549" y="77559"/>
                    <a:pt x="173351" y="78120"/>
                  </a:cubicBezTo>
                  <a:lnTo>
                    <a:pt x="170981" y="85406"/>
                  </a:lnTo>
                  <a:cubicBezTo>
                    <a:pt x="170259" y="87605"/>
                    <a:pt x="169037" y="89607"/>
                    <a:pt x="167412" y="91257"/>
                  </a:cubicBezTo>
                  <a:cubicBezTo>
                    <a:pt x="165787" y="92906"/>
                    <a:pt x="163802" y="94157"/>
                    <a:pt x="161613" y="94913"/>
                  </a:cubicBezTo>
                  <a:lnTo>
                    <a:pt x="154322" y="97281"/>
                  </a:lnTo>
                  <a:cubicBezTo>
                    <a:pt x="153760" y="97479"/>
                    <a:pt x="153273" y="97846"/>
                    <a:pt x="152929" y="98332"/>
                  </a:cubicBezTo>
                  <a:cubicBezTo>
                    <a:pt x="152585" y="98818"/>
                    <a:pt x="152400" y="99399"/>
                    <a:pt x="152400" y="99994"/>
                  </a:cubicBezTo>
                  <a:cubicBezTo>
                    <a:pt x="152400" y="100590"/>
                    <a:pt x="152585" y="101171"/>
                    <a:pt x="152929" y="101657"/>
                  </a:cubicBezTo>
                  <a:cubicBezTo>
                    <a:pt x="153273" y="102142"/>
                    <a:pt x="153760" y="102510"/>
                    <a:pt x="154322" y="102708"/>
                  </a:cubicBezTo>
                  <a:lnTo>
                    <a:pt x="161613" y="105076"/>
                  </a:lnTo>
                  <a:cubicBezTo>
                    <a:pt x="163833" y="105816"/>
                    <a:pt x="165849" y="107064"/>
                    <a:pt x="167502" y="108721"/>
                  </a:cubicBezTo>
                  <a:cubicBezTo>
                    <a:pt x="169154" y="110378"/>
                    <a:pt x="170396" y="112398"/>
                    <a:pt x="171127" y="114619"/>
                  </a:cubicBezTo>
                  <a:lnTo>
                    <a:pt x="173497" y="121905"/>
                  </a:lnTo>
                  <a:cubicBezTo>
                    <a:pt x="173695" y="122466"/>
                    <a:pt x="174063" y="122953"/>
                    <a:pt x="174549" y="123296"/>
                  </a:cubicBezTo>
                  <a:cubicBezTo>
                    <a:pt x="175035" y="123640"/>
                    <a:pt x="175616" y="123825"/>
                    <a:pt x="176213" y="123825"/>
                  </a:cubicBezTo>
                  <a:cubicBezTo>
                    <a:pt x="176809" y="123825"/>
                    <a:pt x="177390" y="123640"/>
                    <a:pt x="177876" y="123296"/>
                  </a:cubicBezTo>
                  <a:cubicBezTo>
                    <a:pt x="178362" y="122953"/>
                    <a:pt x="178730" y="122466"/>
                    <a:pt x="178928" y="121905"/>
                  </a:cubicBezTo>
                  <a:lnTo>
                    <a:pt x="181298" y="114619"/>
                  </a:lnTo>
                  <a:cubicBezTo>
                    <a:pt x="182035" y="112405"/>
                    <a:pt x="183278" y="110392"/>
                    <a:pt x="184930" y="108741"/>
                  </a:cubicBezTo>
                  <a:cubicBezTo>
                    <a:pt x="186581" y="107091"/>
                    <a:pt x="188596" y="105848"/>
                    <a:pt x="190812" y="105112"/>
                  </a:cubicBezTo>
                  <a:lnTo>
                    <a:pt x="198103" y="102744"/>
                  </a:lnTo>
                  <a:cubicBezTo>
                    <a:pt x="198665" y="102546"/>
                    <a:pt x="199152" y="102179"/>
                    <a:pt x="199496" y="101693"/>
                  </a:cubicBezTo>
                  <a:cubicBezTo>
                    <a:pt x="199840" y="101207"/>
                    <a:pt x="200025" y="100626"/>
                    <a:pt x="200025" y="100031"/>
                  </a:cubicBezTo>
                  <a:cubicBezTo>
                    <a:pt x="200025" y="99435"/>
                    <a:pt x="199840" y="98854"/>
                    <a:pt x="199496" y="98368"/>
                  </a:cubicBezTo>
                  <a:cubicBezTo>
                    <a:pt x="199152" y="97883"/>
                    <a:pt x="198665" y="97515"/>
                    <a:pt x="198103" y="97317"/>
                  </a:cubicBezTo>
                  <a:lnTo>
                    <a:pt x="197957" y="97281"/>
                  </a:lnTo>
                  <a:close/>
                  <a:moveTo>
                    <a:pt x="88392" y="33995"/>
                  </a:moveTo>
                  <a:cubicBezTo>
                    <a:pt x="90241" y="31507"/>
                    <a:pt x="92783" y="29621"/>
                    <a:pt x="95701" y="28575"/>
                  </a:cubicBezTo>
                  <a:lnTo>
                    <a:pt x="73819" y="28575"/>
                  </a:lnTo>
                  <a:cubicBezTo>
                    <a:pt x="69874" y="28575"/>
                    <a:pt x="66675" y="31773"/>
                    <a:pt x="66675" y="35719"/>
                  </a:cubicBezTo>
                  <a:cubicBezTo>
                    <a:pt x="66675" y="39664"/>
                    <a:pt x="69874" y="42863"/>
                    <a:pt x="73819" y="42863"/>
                  </a:cubicBezTo>
                  <a:lnTo>
                    <a:pt x="85729" y="42863"/>
                  </a:lnTo>
                  <a:cubicBezTo>
                    <a:pt x="85727" y="42764"/>
                    <a:pt x="85725" y="42666"/>
                    <a:pt x="85725" y="42568"/>
                  </a:cubicBezTo>
                  <a:cubicBezTo>
                    <a:pt x="85733" y="39507"/>
                    <a:pt x="86662" y="36520"/>
                    <a:pt x="88392" y="33995"/>
                  </a:cubicBezTo>
                  <a:close/>
                  <a:moveTo>
                    <a:pt x="7144" y="95250"/>
                  </a:moveTo>
                  <a:cubicBezTo>
                    <a:pt x="11089" y="95250"/>
                    <a:pt x="14288" y="98449"/>
                    <a:pt x="14288" y="102394"/>
                  </a:cubicBezTo>
                  <a:lnTo>
                    <a:pt x="14288" y="126206"/>
                  </a:lnTo>
                  <a:cubicBezTo>
                    <a:pt x="14288" y="130152"/>
                    <a:pt x="11089" y="133350"/>
                    <a:pt x="7144" y="133350"/>
                  </a:cubicBezTo>
                  <a:cubicBezTo>
                    <a:pt x="3198" y="133350"/>
                    <a:pt x="0" y="130152"/>
                    <a:pt x="0" y="126206"/>
                  </a:cubicBezTo>
                  <a:lnTo>
                    <a:pt x="0" y="102394"/>
                  </a:lnTo>
                  <a:cubicBezTo>
                    <a:pt x="0" y="98449"/>
                    <a:pt x="3198" y="95250"/>
                    <a:pt x="7144" y="95250"/>
                  </a:cubicBezTo>
                  <a:close/>
                  <a:moveTo>
                    <a:pt x="104775" y="192881"/>
                  </a:moveTo>
                  <a:cubicBezTo>
                    <a:pt x="104775" y="196827"/>
                    <a:pt x="101577" y="200025"/>
                    <a:pt x="97631" y="200025"/>
                  </a:cubicBezTo>
                  <a:lnTo>
                    <a:pt x="73819" y="200025"/>
                  </a:lnTo>
                  <a:cubicBezTo>
                    <a:pt x="69874" y="200025"/>
                    <a:pt x="66675" y="196827"/>
                    <a:pt x="66675" y="192881"/>
                  </a:cubicBezTo>
                  <a:cubicBezTo>
                    <a:pt x="66675" y="188936"/>
                    <a:pt x="69874" y="185738"/>
                    <a:pt x="73819" y="185738"/>
                  </a:cubicBezTo>
                  <a:lnTo>
                    <a:pt x="97631" y="185738"/>
                  </a:lnTo>
                  <a:cubicBezTo>
                    <a:pt x="101577" y="185738"/>
                    <a:pt x="104775" y="188936"/>
                    <a:pt x="104775" y="192881"/>
                  </a:cubicBezTo>
                  <a:close/>
                  <a:moveTo>
                    <a:pt x="30956" y="28575"/>
                  </a:moveTo>
                  <a:cubicBezTo>
                    <a:pt x="34902" y="28575"/>
                    <a:pt x="38100" y="31773"/>
                    <a:pt x="38100" y="35719"/>
                  </a:cubicBezTo>
                  <a:cubicBezTo>
                    <a:pt x="38100" y="39664"/>
                    <a:pt x="34902" y="42863"/>
                    <a:pt x="30956" y="42863"/>
                  </a:cubicBezTo>
                  <a:lnTo>
                    <a:pt x="26194" y="42863"/>
                  </a:lnTo>
                  <a:cubicBezTo>
                    <a:pt x="19618" y="42863"/>
                    <a:pt x="14288" y="48193"/>
                    <a:pt x="14288" y="54769"/>
                  </a:cubicBezTo>
                  <a:lnTo>
                    <a:pt x="14288" y="59531"/>
                  </a:lnTo>
                  <a:cubicBezTo>
                    <a:pt x="14288" y="63477"/>
                    <a:pt x="11089" y="66675"/>
                    <a:pt x="7144" y="66675"/>
                  </a:cubicBezTo>
                  <a:cubicBezTo>
                    <a:pt x="3198" y="66675"/>
                    <a:pt x="0" y="63477"/>
                    <a:pt x="0" y="59531"/>
                  </a:cubicBezTo>
                  <a:lnTo>
                    <a:pt x="0" y="54769"/>
                  </a:lnTo>
                  <a:cubicBezTo>
                    <a:pt x="0" y="40302"/>
                    <a:pt x="11727" y="28575"/>
                    <a:pt x="26194" y="28575"/>
                  </a:cubicBezTo>
                  <a:lnTo>
                    <a:pt x="30956" y="28575"/>
                  </a:lnTo>
                  <a:close/>
                  <a:moveTo>
                    <a:pt x="30956" y="200025"/>
                  </a:moveTo>
                  <a:cubicBezTo>
                    <a:pt x="34902" y="200025"/>
                    <a:pt x="38100" y="196827"/>
                    <a:pt x="38100" y="192881"/>
                  </a:cubicBezTo>
                  <a:cubicBezTo>
                    <a:pt x="38100" y="188936"/>
                    <a:pt x="34902" y="185738"/>
                    <a:pt x="30956" y="185738"/>
                  </a:cubicBezTo>
                  <a:lnTo>
                    <a:pt x="26194" y="185738"/>
                  </a:lnTo>
                  <a:cubicBezTo>
                    <a:pt x="19618" y="185738"/>
                    <a:pt x="14288" y="180407"/>
                    <a:pt x="14288" y="173831"/>
                  </a:cubicBezTo>
                  <a:lnTo>
                    <a:pt x="14288" y="169069"/>
                  </a:lnTo>
                  <a:cubicBezTo>
                    <a:pt x="14288" y="165124"/>
                    <a:pt x="11089" y="161925"/>
                    <a:pt x="7144" y="161925"/>
                  </a:cubicBezTo>
                  <a:cubicBezTo>
                    <a:pt x="3198" y="161925"/>
                    <a:pt x="0" y="165124"/>
                    <a:pt x="0" y="169069"/>
                  </a:cubicBezTo>
                  <a:lnTo>
                    <a:pt x="0" y="173831"/>
                  </a:lnTo>
                  <a:cubicBezTo>
                    <a:pt x="0" y="188298"/>
                    <a:pt x="11727" y="200025"/>
                    <a:pt x="26194" y="200025"/>
                  </a:cubicBezTo>
                  <a:lnTo>
                    <a:pt x="30956" y="200025"/>
                  </a:lnTo>
                  <a:close/>
                  <a:moveTo>
                    <a:pt x="133350" y="192881"/>
                  </a:moveTo>
                  <a:cubicBezTo>
                    <a:pt x="133350" y="196827"/>
                    <a:pt x="136549" y="200025"/>
                    <a:pt x="140494" y="200025"/>
                  </a:cubicBezTo>
                  <a:lnTo>
                    <a:pt x="145256" y="200025"/>
                  </a:lnTo>
                  <a:cubicBezTo>
                    <a:pt x="159723" y="200025"/>
                    <a:pt x="171450" y="188298"/>
                    <a:pt x="171450" y="173831"/>
                  </a:cubicBezTo>
                  <a:lnTo>
                    <a:pt x="171450" y="169069"/>
                  </a:lnTo>
                  <a:cubicBezTo>
                    <a:pt x="171450" y="165124"/>
                    <a:pt x="168252" y="161925"/>
                    <a:pt x="164306" y="161925"/>
                  </a:cubicBezTo>
                  <a:cubicBezTo>
                    <a:pt x="160361" y="161925"/>
                    <a:pt x="157163" y="165124"/>
                    <a:pt x="157163" y="169069"/>
                  </a:cubicBezTo>
                  <a:lnTo>
                    <a:pt x="157163" y="173831"/>
                  </a:lnTo>
                  <a:cubicBezTo>
                    <a:pt x="157163" y="180407"/>
                    <a:pt x="151832" y="185738"/>
                    <a:pt x="145256" y="185738"/>
                  </a:cubicBezTo>
                  <a:lnTo>
                    <a:pt x="140494" y="185738"/>
                  </a:lnTo>
                  <a:cubicBezTo>
                    <a:pt x="136549" y="185738"/>
                    <a:pt x="133350" y="188936"/>
                    <a:pt x="133350" y="192881"/>
                  </a:cubicBezTo>
                  <a:close/>
                </a:path>
              </a:pathLst>
            </a:custGeom>
            <a:solidFill>
              <a:schemeClr val="tx1"/>
            </a:solidFill>
            <a:ln>
              <a:noFill/>
            </a:ln>
          </p:spPr>
          <p:txBody>
            <a:bodyPr vert="horz" wrap="square" lIns="74507" tIns="37253" rIns="74507" bIns="37253" numCol="1" anchor="t" anchorCtr="0" compatLnSpc="1">
              <a:prstTxWarp prst="textNoShape">
                <a:avLst/>
              </a:prstTxWarp>
            </a:bodyPr>
            <a:lstStyle/>
            <a:p>
              <a:pPr marL="0" marR="0" lvl="0" indent="0" algn="l" defTabSz="745091" rtl="0" eaLnBrk="1" fontAlgn="auto" latinLnBrk="0" hangingPunct="1">
                <a:lnSpc>
                  <a:spcPct val="100000"/>
                </a:lnSpc>
                <a:spcBef>
                  <a:spcPts val="0"/>
                </a:spcBef>
                <a:spcAft>
                  <a:spcPts val="0"/>
                </a:spcAft>
                <a:buClrTx/>
                <a:buSzTx/>
                <a:buFontTx/>
                <a:buNone/>
                <a:tabLst/>
                <a:defRPr/>
              </a:pPr>
              <a:endParaRPr kumimoji="0" lang="en-US" sz="1438" b="1" i="0" u="none" strike="noStrike" kern="1200" cap="none" spc="0" normalizeH="0" baseline="0" noProof="0">
                <a:ln>
                  <a:noFill/>
                </a:ln>
                <a:solidFill>
                  <a:srgbClr val="FFFFFF"/>
                </a:solidFill>
                <a:effectLst/>
                <a:uLnTx/>
                <a:uFillTx/>
                <a:latin typeface="Segoe Sans Display Semibold" pitchFamily="2" charset="0"/>
                <a:ea typeface="+mn-ea"/>
                <a:cs typeface="Segoe Sans Display Semibold" pitchFamily="2" charset="0"/>
              </a:endParaRPr>
            </a:p>
          </p:txBody>
        </p:sp>
      </p:grpSp>
      <p:grpSp>
        <p:nvGrpSpPr>
          <p:cNvPr id="22" name="Group 21">
            <a:extLst>
              <a:ext uri="{FF2B5EF4-FFF2-40B4-BE49-F238E27FC236}">
                <a16:creationId xmlns:a16="http://schemas.microsoft.com/office/drawing/2014/main" id="{58BC6840-D8D1-0286-53E3-065AB3E0E821}"/>
              </a:ext>
            </a:extLst>
          </p:cNvPr>
          <p:cNvGrpSpPr/>
          <p:nvPr/>
        </p:nvGrpSpPr>
        <p:grpSpPr>
          <a:xfrm>
            <a:off x="8555048" y="3637626"/>
            <a:ext cx="2706343" cy="1984325"/>
            <a:chOff x="8142894" y="3501539"/>
            <a:chExt cx="2706343" cy="1984325"/>
          </a:xfrm>
        </p:grpSpPr>
        <p:sp>
          <p:nvSpPr>
            <p:cNvPr id="53" name="Rectangle 52">
              <a:extLst>
                <a:ext uri="{FF2B5EF4-FFF2-40B4-BE49-F238E27FC236}">
                  <a16:creationId xmlns:a16="http://schemas.microsoft.com/office/drawing/2014/main" id="{125A9AE2-49E1-328E-E296-9551FA0F5BD5}"/>
                </a:ext>
              </a:extLst>
            </p:cNvPr>
            <p:cNvSpPr/>
            <p:nvPr/>
          </p:nvSpPr>
          <p:spPr bwMode="auto">
            <a:xfrm>
              <a:off x="8528595" y="4094930"/>
              <a:ext cx="2320642"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business knowledge</a:t>
              </a:r>
            </a:p>
          </p:txBody>
        </p:sp>
        <p:sp>
          <p:nvSpPr>
            <p:cNvPr id="54" name="Rectangle 53">
              <a:extLst>
                <a:ext uri="{FF2B5EF4-FFF2-40B4-BE49-F238E27FC236}">
                  <a16:creationId xmlns:a16="http://schemas.microsoft.com/office/drawing/2014/main" id="{FA2F5A31-1009-E1D1-2A5A-E33438ABF3DC}"/>
                </a:ext>
              </a:extLst>
            </p:cNvPr>
            <p:cNvSpPr/>
            <p:nvPr/>
          </p:nvSpPr>
          <p:spPr bwMode="auto">
            <a:xfrm>
              <a:off x="8528595" y="448363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apps </a:t>
              </a:r>
            </a:p>
          </p:txBody>
        </p:sp>
        <p:sp>
          <p:nvSpPr>
            <p:cNvPr id="55" name="Rectangle 54">
              <a:extLst>
                <a:ext uri="{FF2B5EF4-FFF2-40B4-BE49-F238E27FC236}">
                  <a16:creationId xmlns:a16="http://schemas.microsoft.com/office/drawing/2014/main" id="{50D1E796-F553-A286-E916-555A5AD6A0C7}"/>
                </a:ext>
              </a:extLst>
            </p:cNvPr>
            <p:cNvSpPr/>
            <p:nvPr/>
          </p:nvSpPr>
          <p:spPr bwMode="auto">
            <a:xfrm>
              <a:off x="8528595" y="486280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workflows</a:t>
              </a:r>
            </a:p>
          </p:txBody>
        </p:sp>
        <p:sp>
          <p:nvSpPr>
            <p:cNvPr id="59" name="Rectangle 58">
              <a:extLst>
                <a:ext uri="{FF2B5EF4-FFF2-40B4-BE49-F238E27FC236}">
                  <a16:creationId xmlns:a16="http://schemas.microsoft.com/office/drawing/2014/main" id="{3927EAC6-5EC2-BE4D-CE99-86A998CDD5CA}"/>
                </a:ext>
              </a:extLst>
            </p:cNvPr>
            <p:cNvSpPr/>
            <p:nvPr/>
          </p:nvSpPr>
          <p:spPr bwMode="auto">
            <a:xfrm>
              <a:off x="8528595" y="5254679"/>
              <a:ext cx="2186671"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automation</a:t>
              </a:r>
            </a:p>
          </p:txBody>
        </p:sp>
        <p:sp>
          <p:nvSpPr>
            <p:cNvPr id="65" name="TextBox 64">
              <a:extLst>
                <a:ext uri="{FF2B5EF4-FFF2-40B4-BE49-F238E27FC236}">
                  <a16:creationId xmlns:a16="http://schemas.microsoft.com/office/drawing/2014/main" id="{C8E86A91-8C94-DE70-ACC1-871E6D15A4D9}"/>
                </a:ext>
              </a:extLst>
            </p:cNvPr>
            <p:cNvSpPr txBox="1"/>
            <p:nvPr/>
          </p:nvSpPr>
          <p:spPr>
            <a:xfrm>
              <a:off x="8142894" y="3501539"/>
              <a:ext cx="1714500" cy="307777"/>
            </a:xfrm>
            <a:prstGeom prst="rect">
              <a:avLst/>
            </a:prstGeom>
            <a:noFill/>
          </p:spPr>
          <p:txBody>
            <a:bodyPr wrap="squar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kern="0" cap="none" spc="0" normalizeH="0" baseline="0">
                  <a:ln>
                    <a:noFill/>
                  </a:ln>
                  <a:gradFill>
                    <a:gsLst>
                      <a:gs pos="2917">
                        <a:srgbClr val="000000"/>
                      </a:gs>
                      <a:gs pos="30000">
                        <a:srgbClr val="000000"/>
                      </a:gs>
                    </a:gsLst>
                    <a:lin ang="5400000" scaled="0"/>
                  </a:gradFill>
                  <a:effectLst/>
                  <a:uLnTx/>
                  <a:uFillTx/>
                  <a:latin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FFFFFF"/>
                  </a:solidFill>
                  <a:effectLst/>
                  <a:uLnTx/>
                  <a:uFillTx/>
                  <a:latin typeface="Segoe UI Semibold"/>
                  <a:ea typeface="+mn-ea"/>
                  <a:cs typeface="+mn-cs"/>
                </a:rPr>
                <a:t>Your </a:t>
              </a:r>
              <a:r>
                <a:rPr lang="en-US" sz="2000">
                  <a:solidFill>
                    <a:srgbClr val="FFFFFF"/>
                  </a:solidFill>
                </a:rPr>
                <a:t>agents</a:t>
              </a:r>
              <a:endParaRPr kumimoji="0" lang="en-US" sz="2000" b="0" i="0" u="none" strike="noStrike" kern="0" cap="none" spc="0" normalizeH="0" baseline="0" noProof="0">
                <a:ln>
                  <a:noFill/>
                </a:ln>
                <a:solidFill>
                  <a:srgbClr val="FFFFFF"/>
                </a:solidFill>
                <a:effectLst/>
                <a:uLnTx/>
                <a:uFillTx/>
                <a:latin typeface="Segoe UI Semibold"/>
                <a:ea typeface="+mn-ea"/>
                <a:cs typeface="+mn-cs"/>
              </a:endParaRPr>
            </a:p>
          </p:txBody>
        </p:sp>
        <p:sp>
          <p:nvSpPr>
            <p:cNvPr id="15" name="Graphic 14">
              <a:extLst>
                <a:ext uri="{FF2B5EF4-FFF2-40B4-BE49-F238E27FC236}">
                  <a16:creationId xmlns:a16="http://schemas.microsoft.com/office/drawing/2014/main" id="{3915937D-E42F-D2FB-6437-C7F8F9B38CDE}"/>
                </a:ext>
              </a:extLst>
            </p:cNvPr>
            <p:cNvSpPr>
              <a:spLocks noChangeAspect="1"/>
            </p:cNvSpPr>
            <p:nvPr/>
          </p:nvSpPr>
          <p:spPr>
            <a:xfrm>
              <a:off x="8153880" y="4491929"/>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6" name="Graphic 14">
              <a:extLst>
                <a:ext uri="{FF2B5EF4-FFF2-40B4-BE49-F238E27FC236}">
                  <a16:creationId xmlns:a16="http://schemas.microsoft.com/office/drawing/2014/main" id="{B858699A-36E7-1E4E-9698-C216B2B40E4E}"/>
                </a:ext>
              </a:extLst>
            </p:cNvPr>
            <p:cNvSpPr>
              <a:spLocks noChangeAspect="1"/>
            </p:cNvSpPr>
            <p:nvPr/>
          </p:nvSpPr>
          <p:spPr>
            <a:xfrm>
              <a:off x="8153880" y="488432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7" name="Graphic 14">
              <a:extLst>
                <a:ext uri="{FF2B5EF4-FFF2-40B4-BE49-F238E27FC236}">
                  <a16:creationId xmlns:a16="http://schemas.microsoft.com/office/drawing/2014/main" id="{F6BD111E-60B3-FAD4-7843-CD08A9839166}"/>
                </a:ext>
              </a:extLst>
            </p:cNvPr>
            <p:cNvSpPr>
              <a:spLocks noChangeAspect="1"/>
            </p:cNvSpPr>
            <p:nvPr/>
          </p:nvSpPr>
          <p:spPr>
            <a:xfrm>
              <a:off x="8153880" y="5276713"/>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8" name="Graphic 14">
              <a:extLst>
                <a:ext uri="{FF2B5EF4-FFF2-40B4-BE49-F238E27FC236}">
                  <a16:creationId xmlns:a16="http://schemas.microsoft.com/office/drawing/2014/main" id="{EC69A836-BAD3-26B1-73E5-9AB9BE900F67}"/>
                </a:ext>
              </a:extLst>
            </p:cNvPr>
            <p:cNvSpPr>
              <a:spLocks noChangeAspect="1"/>
            </p:cNvSpPr>
            <p:nvPr/>
          </p:nvSpPr>
          <p:spPr>
            <a:xfrm>
              <a:off x="8149725" y="4104930"/>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grpSp>
        <p:nvGrpSpPr>
          <p:cNvPr id="25" name="Group 24">
            <a:extLst>
              <a:ext uri="{FF2B5EF4-FFF2-40B4-BE49-F238E27FC236}">
                <a16:creationId xmlns:a16="http://schemas.microsoft.com/office/drawing/2014/main" id="{1ECA4035-D0B1-BE2A-35C9-BB5E732307E9}"/>
              </a:ext>
            </a:extLst>
          </p:cNvPr>
          <p:cNvGrpSpPr/>
          <p:nvPr/>
        </p:nvGrpSpPr>
        <p:grpSpPr>
          <a:xfrm>
            <a:off x="1999034" y="2274279"/>
            <a:ext cx="1096867" cy="1096867"/>
            <a:chOff x="2007411" y="1938758"/>
            <a:chExt cx="1264784" cy="1264784"/>
          </a:xfrm>
        </p:grpSpPr>
        <p:sp>
          <p:nvSpPr>
            <p:cNvPr id="4" name="Oval 3">
              <a:extLst>
                <a:ext uri="{FF2B5EF4-FFF2-40B4-BE49-F238E27FC236}">
                  <a16:creationId xmlns:a16="http://schemas.microsoft.com/office/drawing/2014/main" id="{4C85F928-4754-52A3-7DBD-9C6C5C174D5E}"/>
                </a:ext>
                <a:ext uri="{C183D7F6-B498-43B3-948B-1728B52AA6E4}">
                  <adec:decorative xmlns:adec="http://schemas.microsoft.com/office/drawing/2017/decorative" val="1"/>
                </a:ext>
              </a:extLst>
            </p:cNvPr>
            <p:cNvSpPr/>
            <p:nvPr/>
          </p:nvSpPr>
          <p:spPr bwMode="auto">
            <a:xfrm>
              <a:off x="2007411"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sp>
          <p:nvSpPr>
            <p:cNvPr id="21" name="Graphic 333">
              <a:extLst>
                <a:ext uri="{FF2B5EF4-FFF2-40B4-BE49-F238E27FC236}">
                  <a16:creationId xmlns:a16="http://schemas.microsoft.com/office/drawing/2014/main" id="{1A1C1275-DC11-1E7B-F986-945C838C7851}"/>
                </a:ext>
              </a:extLst>
            </p:cNvPr>
            <p:cNvSpPr/>
            <p:nvPr/>
          </p:nvSpPr>
          <p:spPr>
            <a:xfrm>
              <a:off x="2376150" y="2195774"/>
              <a:ext cx="638146" cy="750753"/>
            </a:xfrm>
            <a:custGeom>
              <a:avLst/>
              <a:gdLst>
                <a:gd name="connsiteX0" fmla="*/ 0 w 323850"/>
                <a:gd name="connsiteY0" fmla="*/ 66675 h 381000"/>
                <a:gd name="connsiteX1" fmla="*/ 66675 w 323850"/>
                <a:gd name="connsiteY1" fmla="*/ 0 h 381000"/>
                <a:gd name="connsiteX2" fmla="*/ 133350 w 323850"/>
                <a:gd name="connsiteY2" fmla="*/ 66675 h 381000"/>
                <a:gd name="connsiteX3" fmla="*/ 85513 w 323850"/>
                <a:gd name="connsiteY3" fmla="*/ 130652 h 381000"/>
                <a:gd name="connsiteX4" fmla="*/ 185738 w 323850"/>
                <a:gd name="connsiteY4" fmla="*/ 204788 h 381000"/>
                <a:gd name="connsiteX5" fmla="*/ 192034 w 323850"/>
                <a:gd name="connsiteY5" fmla="*/ 204788 h 381000"/>
                <a:gd name="connsiteX6" fmla="*/ 257175 w 323850"/>
                <a:gd name="connsiteY6" fmla="*/ 152400 h 381000"/>
                <a:gd name="connsiteX7" fmla="*/ 323850 w 323850"/>
                <a:gd name="connsiteY7" fmla="*/ 219075 h 381000"/>
                <a:gd name="connsiteX8" fmla="*/ 257175 w 323850"/>
                <a:gd name="connsiteY8" fmla="*/ 285750 h 381000"/>
                <a:gd name="connsiteX9" fmla="*/ 192034 w 323850"/>
                <a:gd name="connsiteY9" fmla="*/ 233363 h 381000"/>
                <a:gd name="connsiteX10" fmla="*/ 185738 w 323850"/>
                <a:gd name="connsiteY10" fmla="*/ 233363 h 381000"/>
                <a:gd name="connsiteX11" fmla="*/ 80963 w 323850"/>
                <a:gd name="connsiteY11" fmla="*/ 182510 h 381000"/>
                <a:gd name="connsiteX12" fmla="*/ 80963 w 323850"/>
                <a:gd name="connsiteY12" fmla="*/ 249184 h 381000"/>
                <a:gd name="connsiteX13" fmla="*/ 133350 w 323850"/>
                <a:gd name="connsiteY13" fmla="*/ 314325 h 381000"/>
                <a:gd name="connsiteX14" fmla="*/ 66675 w 323850"/>
                <a:gd name="connsiteY14" fmla="*/ 381000 h 381000"/>
                <a:gd name="connsiteX15" fmla="*/ 0 w 323850"/>
                <a:gd name="connsiteY15" fmla="*/ 314325 h 381000"/>
                <a:gd name="connsiteX16" fmla="*/ 52388 w 323850"/>
                <a:gd name="connsiteY16" fmla="*/ 249184 h 381000"/>
                <a:gd name="connsiteX17" fmla="*/ 52388 w 323850"/>
                <a:gd name="connsiteY17" fmla="*/ 131816 h 381000"/>
                <a:gd name="connsiteX18" fmla="*/ 0 w 323850"/>
                <a:gd name="connsiteY18" fmla="*/ 66675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3850" h="381000">
                  <a:moveTo>
                    <a:pt x="0" y="66675"/>
                  </a:moveTo>
                  <a:cubicBezTo>
                    <a:pt x="0" y="29851"/>
                    <a:pt x="29851" y="0"/>
                    <a:pt x="66675" y="0"/>
                  </a:cubicBezTo>
                  <a:cubicBezTo>
                    <a:pt x="103499" y="0"/>
                    <a:pt x="133350" y="29851"/>
                    <a:pt x="133350" y="66675"/>
                  </a:cubicBezTo>
                  <a:cubicBezTo>
                    <a:pt x="133350" y="96956"/>
                    <a:pt x="113163" y="122523"/>
                    <a:pt x="85513" y="130652"/>
                  </a:cubicBezTo>
                  <a:cubicBezTo>
                    <a:pt x="98617" y="173568"/>
                    <a:pt x="138532" y="204788"/>
                    <a:pt x="185738" y="204788"/>
                  </a:cubicBezTo>
                  <a:lnTo>
                    <a:pt x="192034" y="204788"/>
                  </a:lnTo>
                  <a:cubicBezTo>
                    <a:pt x="198575" y="174829"/>
                    <a:pt x="225255" y="152400"/>
                    <a:pt x="257175" y="152400"/>
                  </a:cubicBezTo>
                  <a:cubicBezTo>
                    <a:pt x="293999" y="152400"/>
                    <a:pt x="323850" y="182251"/>
                    <a:pt x="323850" y="219075"/>
                  </a:cubicBezTo>
                  <a:cubicBezTo>
                    <a:pt x="323850" y="255899"/>
                    <a:pt x="293999" y="285750"/>
                    <a:pt x="257175" y="285750"/>
                  </a:cubicBezTo>
                  <a:cubicBezTo>
                    <a:pt x="225255" y="285750"/>
                    <a:pt x="198575" y="263321"/>
                    <a:pt x="192034" y="233363"/>
                  </a:cubicBezTo>
                  <a:lnTo>
                    <a:pt x="185738" y="233363"/>
                  </a:lnTo>
                  <a:cubicBezTo>
                    <a:pt x="143237" y="233363"/>
                    <a:pt x="105381" y="213480"/>
                    <a:pt x="80963" y="182510"/>
                  </a:cubicBezTo>
                  <a:lnTo>
                    <a:pt x="80963" y="249184"/>
                  </a:lnTo>
                  <a:cubicBezTo>
                    <a:pt x="110920" y="255725"/>
                    <a:pt x="133350" y="282405"/>
                    <a:pt x="133350" y="314325"/>
                  </a:cubicBezTo>
                  <a:cubicBezTo>
                    <a:pt x="133350" y="351149"/>
                    <a:pt x="103499" y="381000"/>
                    <a:pt x="66675" y="381000"/>
                  </a:cubicBezTo>
                  <a:cubicBezTo>
                    <a:pt x="29851" y="381000"/>
                    <a:pt x="0" y="351149"/>
                    <a:pt x="0" y="314325"/>
                  </a:cubicBezTo>
                  <a:cubicBezTo>
                    <a:pt x="0" y="282405"/>
                    <a:pt x="22430" y="255725"/>
                    <a:pt x="52388" y="249184"/>
                  </a:cubicBezTo>
                  <a:lnTo>
                    <a:pt x="52388" y="131816"/>
                  </a:lnTo>
                  <a:cubicBezTo>
                    <a:pt x="22430" y="125275"/>
                    <a:pt x="0" y="98594"/>
                    <a:pt x="0" y="66675"/>
                  </a:cubicBezTo>
                  <a:close/>
                </a:path>
              </a:pathLst>
            </a:custGeom>
            <a:solidFill>
              <a:schemeClr val="tx1"/>
            </a:solidFill>
            <a:ln w="34925" cap="flat">
              <a:noFill/>
              <a:prstDash val="solid"/>
              <a:miter/>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125" b="1"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sp>
        <p:nvSpPr>
          <p:cNvPr id="2" name="Rectangle: Rounded Corners 19">
            <a:extLst>
              <a:ext uri="{FF2B5EF4-FFF2-40B4-BE49-F238E27FC236}">
                <a16:creationId xmlns:a16="http://schemas.microsoft.com/office/drawing/2014/main" id="{7C48D4D9-5626-00B1-163F-738A71745BA7}"/>
              </a:ext>
            </a:extLst>
          </p:cNvPr>
          <p:cNvSpPr/>
          <p:nvPr/>
        </p:nvSpPr>
        <p:spPr bwMode="auto">
          <a:xfrm>
            <a:off x="7356372" y="1241616"/>
            <a:ext cx="4243445" cy="5022478"/>
          </a:xfrm>
          <a:prstGeom prst="roundRect">
            <a:avLst>
              <a:gd name="adj" fmla="val 6526"/>
            </a:avLst>
          </a:prstGeom>
          <a:ln w="12700" cap="rnd">
            <a:solidFill>
              <a:srgbClr val="A053E4"/>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700" tIns="111760" rIns="139700" bIns="111760" numCol="1" spcCol="0" rtlCol="0" fromWordArt="0" anchor="t" anchorCtr="0" forceAA="0" compatLnSpc="1">
            <a:prstTxWarp prst="textNoShape">
              <a:avLst/>
            </a:prstTxWarp>
            <a:noAutofit/>
          </a:bodyPr>
          <a:lstStyle/>
          <a:p>
            <a:pPr marL="0" marR="0" lvl="0" indent="0" algn="l" defTabSz="712354" rtl="0" eaLnBrk="1" fontAlgn="base" latinLnBrk="0" hangingPunct="1">
              <a:lnSpc>
                <a:spcPct val="100000"/>
              </a:lnSpc>
              <a:spcBef>
                <a:spcPct val="0"/>
              </a:spcBef>
              <a:spcAft>
                <a:spcPct val="0"/>
              </a:spcAft>
              <a:buClrTx/>
              <a:buSzTx/>
              <a:buFontTx/>
              <a:buNone/>
              <a:tabLst/>
              <a:defRPr/>
            </a:pPr>
            <a:endParaRPr kumimoji="0" lang="en-US" sz="1528" b="1" i="0" u="none" strike="noStrike" kern="0" cap="none" spc="0" normalizeH="0" baseline="0" noProof="0" err="1">
              <a:ln>
                <a:noFill/>
              </a:ln>
              <a:gradFill>
                <a:gsLst>
                  <a:gs pos="0">
                    <a:srgbClr val="FFFFFF"/>
                  </a:gs>
                  <a:gs pos="100000">
                    <a:srgbClr val="FFFFFF"/>
                  </a:gs>
                </a:gsLst>
                <a:lin ang="5400000" scaled="0"/>
              </a:gradFill>
              <a:effectLst/>
              <a:uLnTx/>
              <a:uFillTx/>
              <a:latin typeface="Segoe Sans Display Semibold" pitchFamily="2" charset="0"/>
              <a:ea typeface="+mn-ea"/>
              <a:cs typeface="Segoe Sans Display Semibold" pitchFamily="2" charset="0"/>
            </a:endParaRPr>
          </a:p>
        </p:txBody>
      </p:sp>
      <p:sp>
        <p:nvSpPr>
          <p:cNvPr id="3" name="TextBox 2">
            <a:extLst>
              <a:ext uri="{FF2B5EF4-FFF2-40B4-BE49-F238E27FC236}">
                <a16:creationId xmlns:a16="http://schemas.microsoft.com/office/drawing/2014/main" id="{9243FBF9-49A4-5061-551E-7AC4B4759330}"/>
              </a:ext>
            </a:extLst>
          </p:cNvPr>
          <p:cNvSpPr txBox="1"/>
          <p:nvPr/>
        </p:nvSpPr>
        <p:spPr>
          <a:xfrm>
            <a:off x="8076327" y="1053527"/>
            <a:ext cx="2671943" cy="374398"/>
          </a:xfrm>
          <a:prstGeom prst="rect">
            <a:avLst/>
          </a:prstGeom>
          <a:solidFill>
            <a:srgbClr val="000000"/>
          </a:solidFill>
        </p:spPr>
        <p:txBody>
          <a:bodyPr wrap="square" lIns="91440" tIns="45720" rIns="91440" bIns="45720" rtlCol="0" anchor="t">
            <a:spAutoFit/>
          </a:body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a:rPr>
              <a:t>Custom Engine </a:t>
            </a:r>
            <a:r>
              <a:rPr lang="en-US" b="1">
                <a:solidFill>
                  <a:srgbClr val="FFFFFF"/>
                </a:solidFill>
                <a:latin typeface="Segoe UI Semibold"/>
                <a:cs typeface="Segoe Sans Display Semibold"/>
              </a:rPr>
              <a:t>Agents</a:t>
            </a:r>
            <a:endPar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sp>
        <p:nvSpPr>
          <p:cNvPr id="7" name="TextBox 6">
            <a:extLst>
              <a:ext uri="{FF2B5EF4-FFF2-40B4-BE49-F238E27FC236}">
                <a16:creationId xmlns:a16="http://schemas.microsoft.com/office/drawing/2014/main" id="{C2D5EA75-D757-CFEF-AF15-3005D127AE4A}"/>
              </a:ext>
            </a:extLst>
          </p:cNvPr>
          <p:cNvSpPr txBox="1"/>
          <p:nvPr/>
        </p:nvSpPr>
        <p:spPr>
          <a:xfrm>
            <a:off x="3005289" y="1026875"/>
            <a:ext cx="2257565" cy="369332"/>
          </a:xfrm>
          <a:prstGeom prst="rect">
            <a:avLst/>
          </a:prstGeom>
          <a:solidFill>
            <a:srgbClr val="000000"/>
          </a:solidFill>
        </p:spPr>
        <p:txBody>
          <a:bodyPr wrap="square" lIns="91440" tIns="45720" rIns="91440" bIns="45720" rtlCol="0" anchor="t">
            <a:spAutoFit/>
          </a:bodyPr>
          <a:lstStyle/>
          <a:p>
            <a:pPr marL="0" marR="0" lvl="0" indent="0" algn="ctr" defTabSz="698548"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a:rPr>
              <a:t>Declarative </a:t>
            </a:r>
            <a:r>
              <a:rPr lang="en-US" b="1">
                <a:solidFill>
                  <a:srgbClr val="FFFFFF"/>
                </a:solidFill>
                <a:latin typeface="Segoe UI Semibold"/>
                <a:cs typeface="Segoe Sans Display Semibold"/>
              </a:rPr>
              <a:t>Agents</a:t>
            </a:r>
            <a:endParaRPr kumimoji="0" lang="en-US" sz="1800" b="1" i="0" u="none" strike="noStrike" kern="1200" cap="none" spc="0" normalizeH="0" baseline="0" noProof="0">
              <a:ln>
                <a:noFill/>
              </a:ln>
              <a:solidFill>
                <a:srgbClr val="FFFFFF"/>
              </a:solidFill>
              <a:effectLst/>
              <a:uLnTx/>
              <a:uFillTx/>
              <a:latin typeface="Segoe UI Semibold"/>
              <a:ea typeface="+mn-ea"/>
              <a:cs typeface="Segoe Sans Display Semibold" pitchFamily="2" charset="0"/>
            </a:endParaRPr>
          </a:p>
        </p:txBody>
      </p:sp>
      <p:sp>
        <p:nvSpPr>
          <p:cNvPr id="8" name="Rectangle 7">
            <a:extLst>
              <a:ext uri="{FF2B5EF4-FFF2-40B4-BE49-F238E27FC236}">
                <a16:creationId xmlns:a16="http://schemas.microsoft.com/office/drawing/2014/main" id="{90D063B9-D2D9-5084-578E-EB847D447907}"/>
              </a:ext>
            </a:extLst>
          </p:cNvPr>
          <p:cNvSpPr/>
          <p:nvPr/>
        </p:nvSpPr>
        <p:spPr bwMode="auto">
          <a:xfrm>
            <a:off x="8944047" y="5762708"/>
            <a:ext cx="2507724"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model &amp; orchestration</a:t>
            </a:r>
          </a:p>
        </p:txBody>
      </p:sp>
      <p:sp>
        <p:nvSpPr>
          <p:cNvPr id="13" name="Graphic 14">
            <a:extLst>
              <a:ext uri="{FF2B5EF4-FFF2-40B4-BE49-F238E27FC236}">
                <a16:creationId xmlns:a16="http://schemas.microsoft.com/office/drawing/2014/main" id="{D3CCD8C6-037F-D7AD-8AB2-0C0F9E8D22A1}"/>
              </a:ext>
            </a:extLst>
          </p:cNvPr>
          <p:cNvSpPr>
            <a:spLocks noChangeAspect="1"/>
          </p:cNvSpPr>
          <p:nvPr/>
        </p:nvSpPr>
        <p:spPr>
          <a:xfrm>
            <a:off x="8569332" y="5784742"/>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nvGrpSpPr>
          <p:cNvPr id="27" name="Group 26">
            <a:extLst>
              <a:ext uri="{FF2B5EF4-FFF2-40B4-BE49-F238E27FC236}">
                <a16:creationId xmlns:a16="http://schemas.microsoft.com/office/drawing/2014/main" id="{677DCD3E-72E3-20A3-A52A-DF25324D8695}"/>
              </a:ext>
            </a:extLst>
          </p:cNvPr>
          <p:cNvGrpSpPr/>
          <p:nvPr/>
        </p:nvGrpSpPr>
        <p:grpSpPr>
          <a:xfrm>
            <a:off x="1534434" y="3643066"/>
            <a:ext cx="2257565" cy="1665055"/>
            <a:chOff x="5102492" y="3558424"/>
            <a:chExt cx="2053958" cy="1318865"/>
          </a:xfrm>
        </p:grpSpPr>
        <p:sp>
          <p:nvSpPr>
            <p:cNvPr id="28" name="TextBox 27">
              <a:extLst>
                <a:ext uri="{FF2B5EF4-FFF2-40B4-BE49-F238E27FC236}">
                  <a16:creationId xmlns:a16="http://schemas.microsoft.com/office/drawing/2014/main" id="{68EC01CF-5A68-B2E0-0B6E-C91C632C03D8}"/>
                </a:ext>
              </a:extLst>
            </p:cNvPr>
            <p:cNvSpPr txBox="1"/>
            <p:nvPr/>
          </p:nvSpPr>
          <p:spPr>
            <a:xfrm>
              <a:off x="5102492" y="3558424"/>
              <a:ext cx="2053958" cy="243786"/>
            </a:xfrm>
            <a:prstGeom prst="rect">
              <a:avLst/>
            </a:prstGeom>
            <a:noFill/>
          </p:spPr>
          <p:txBody>
            <a:bodyPr vert="horz" wrap="square" lIns="0" tIns="0" rIns="0" bIns="0" rtlCol="0" anchor="ctr">
              <a:spAutoFit/>
            </a:bodyPr>
            <a:lstStyle/>
            <a:p>
              <a:pPr marL="0" marR="0" lvl="0" indent="0" defTabSz="85725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Knowledge</a:t>
              </a:r>
            </a:p>
          </p:txBody>
        </p:sp>
        <p:sp>
          <p:nvSpPr>
            <p:cNvPr id="31" name="Rectangle 30">
              <a:extLst>
                <a:ext uri="{FF2B5EF4-FFF2-40B4-BE49-F238E27FC236}">
                  <a16:creationId xmlns:a16="http://schemas.microsoft.com/office/drawing/2014/main" id="{2AD53EC1-BB67-BB79-3295-388A72FAFC65}"/>
                </a:ext>
              </a:extLst>
            </p:cNvPr>
            <p:cNvSpPr/>
            <p:nvPr/>
          </p:nvSpPr>
          <p:spPr bwMode="auto">
            <a:xfrm>
              <a:off x="5460719" y="4094218"/>
              <a:ext cx="1635226" cy="23070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Your business data</a:t>
              </a:r>
            </a:p>
          </p:txBody>
        </p:sp>
        <p:sp>
          <p:nvSpPr>
            <p:cNvPr id="32" name="Graphic 14">
              <a:extLst>
                <a:ext uri="{FF2B5EF4-FFF2-40B4-BE49-F238E27FC236}">
                  <a16:creationId xmlns:a16="http://schemas.microsoft.com/office/drawing/2014/main" id="{5291F264-D7F9-14CA-4EF9-1EAED545DE82}"/>
                </a:ext>
              </a:extLst>
            </p:cNvPr>
            <p:cNvSpPr>
              <a:spLocks noChangeAspect="1"/>
            </p:cNvSpPr>
            <p:nvPr/>
          </p:nvSpPr>
          <p:spPr>
            <a:xfrm>
              <a:off x="5102492" y="410493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33" name="Rectangle 32">
              <a:extLst>
                <a:ext uri="{FF2B5EF4-FFF2-40B4-BE49-F238E27FC236}">
                  <a16:creationId xmlns:a16="http://schemas.microsoft.com/office/drawing/2014/main" id="{369DABA6-1503-02BD-E9F7-53901ADC65A1}"/>
                </a:ext>
              </a:extLst>
            </p:cNvPr>
            <p:cNvSpPr/>
            <p:nvPr/>
          </p:nvSpPr>
          <p:spPr bwMode="auto">
            <a:xfrm>
              <a:off x="5474429" y="4415624"/>
              <a:ext cx="1635226" cy="4616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259041" rtl="0" eaLnBrk="1" fontAlgn="base" latinLnBrk="0" hangingPunct="1">
                <a:lnSpc>
                  <a:spcPct val="100000"/>
                </a:lnSpc>
                <a:spcBef>
                  <a:spcPts val="833"/>
                </a:spcBef>
                <a:spcAft>
                  <a:spcPct val="0"/>
                </a:spcAft>
                <a:buClrTx/>
                <a:buSzTx/>
                <a:buFontTx/>
                <a:buNone/>
                <a:tabLst/>
                <a:defRPr/>
              </a:pPr>
              <a:r>
                <a:rPr kumimoji="0" lang="en-US" sz="1500" b="1" i="0" u="none" strike="noStrike" kern="1200" cap="none" spc="0" normalizeH="0" baseline="0" noProof="0">
                  <a:ln>
                    <a:noFill/>
                  </a:ln>
                  <a:solidFill>
                    <a:srgbClr val="FFFFFF"/>
                  </a:solidFill>
                  <a:effectLst/>
                  <a:uLnTx/>
                  <a:uFillTx/>
                  <a:latin typeface="Segoe UI Semibold"/>
                  <a:ea typeface="Segoe UI" pitchFamily="34" charset="0"/>
                  <a:cs typeface="Segoe Sans Display Semibold" pitchFamily="2" charset="0"/>
                </a:rPr>
                <a:t>OneDrive and SharePoint data</a:t>
              </a:r>
            </a:p>
          </p:txBody>
        </p:sp>
        <p:sp>
          <p:nvSpPr>
            <p:cNvPr id="34" name="Graphic 14">
              <a:extLst>
                <a:ext uri="{FF2B5EF4-FFF2-40B4-BE49-F238E27FC236}">
                  <a16:creationId xmlns:a16="http://schemas.microsoft.com/office/drawing/2014/main" id="{DBABAD24-36F4-B047-F6DB-85AE58EA7069}"/>
                </a:ext>
              </a:extLst>
            </p:cNvPr>
            <p:cNvSpPr>
              <a:spLocks noChangeAspect="1"/>
            </p:cNvSpPr>
            <p:nvPr/>
          </p:nvSpPr>
          <p:spPr>
            <a:xfrm>
              <a:off x="5102492" y="4496512"/>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marL="0" marR="0" lvl="0" indent="0" algn="l" defTabSz="759844" rtl="0" eaLnBrk="1" fontAlgn="base" latinLnBrk="0" hangingPunct="1">
                <a:lnSpc>
                  <a:spcPct val="100000"/>
                </a:lnSpc>
                <a:spcBef>
                  <a:spcPct val="0"/>
                </a:spcBef>
                <a:spcAft>
                  <a:spcPct val="0"/>
                </a:spcAft>
                <a:buClrTx/>
                <a:buSzTx/>
                <a:buFontTx/>
                <a:buNone/>
                <a:tabLst/>
                <a:defRPr/>
              </a:pPr>
              <a:endParaRPr kumimoji="0" lang="en-US" sz="1630" b="0" i="0" u="none" strike="noStrike" kern="1200" cap="none" spc="0" normalizeH="0" baseline="0" noProof="0">
                <a:ln>
                  <a:noFill/>
                </a:ln>
                <a:solidFill>
                  <a:srgbClr val="091F2C"/>
                </a:solidFill>
                <a:effectLst/>
                <a:uLnTx/>
                <a:uFillTx/>
                <a:latin typeface="Segoe UI"/>
                <a:ea typeface="+mn-ea"/>
                <a:cs typeface="Segoe UI" pitchFamily="34" charset="0"/>
              </a:endParaRPr>
            </a:p>
          </p:txBody>
        </p:sp>
      </p:grpSp>
      <p:sp>
        <p:nvSpPr>
          <p:cNvPr id="12" name="Rectangle: Rounded Corners 34">
            <a:extLst>
              <a:ext uri="{FF2B5EF4-FFF2-40B4-BE49-F238E27FC236}">
                <a16:creationId xmlns:a16="http://schemas.microsoft.com/office/drawing/2014/main" id="{9F39C0F8-C8DE-FA5E-CB84-69ED6076FB50}"/>
              </a:ext>
            </a:extLst>
          </p:cNvPr>
          <p:cNvSpPr/>
          <p:nvPr/>
        </p:nvSpPr>
        <p:spPr>
          <a:xfrm>
            <a:off x="8443047" y="6124452"/>
            <a:ext cx="2320642" cy="620957"/>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745" b="1" i="0" u="none" strike="noStrike" kern="1200" cap="none" spc="0" normalizeH="0" baseline="0" noProof="0">
                <a:ln>
                  <a:noFill/>
                </a:ln>
                <a:solidFill>
                  <a:srgbClr val="FFFFFF"/>
                </a:solidFill>
                <a:effectLst/>
                <a:uLnTx/>
                <a:uFillTx/>
                <a:latin typeface="Segoe UI"/>
                <a:ea typeface="+mn-ea"/>
                <a:cs typeface="+mn-cs"/>
              </a:rPr>
              <a:t>PATH - </a:t>
            </a:r>
            <a:r>
              <a:rPr lang="en-US" sz="2745" b="1">
                <a:solidFill>
                  <a:srgbClr val="FFFFFF"/>
                </a:solidFill>
                <a:latin typeface="Segoe UI"/>
              </a:rPr>
              <a:t>B</a:t>
            </a:r>
            <a:endParaRPr kumimoji="0" lang="en-US" sz="2745" b="1" i="0" u="none" strike="noStrike" kern="1200" cap="none" spc="0" normalizeH="0" baseline="0" noProof="0">
              <a:ln>
                <a:noFill/>
              </a:ln>
              <a:solidFill>
                <a:srgbClr val="FFFFFF"/>
              </a:solidFill>
              <a:effectLst/>
              <a:uLnTx/>
              <a:uFillTx/>
              <a:latin typeface="Segoe UI"/>
              <a:ea typeface="+mn-ea"/>
              <a:cs typeface="+mn-cs"/>
            </a:endParaRPr>
          </a:p>
        </p:txBody>
      </p:sp>
      <p:sp>
        <p:nvSpPr>
          <p:cNvPr id="20" name="Rectangle 19">
            <a:extLst>
              <a:ext uri="{FF2B5EF4-FFF2-40B4-BE49-F238E27FC236}">
                <a16:creationId xmlns:a16="http://schemas.microsoft.com/office/drawing/2014/main" id="{BA54EF04-E6A4-F565-D162-47C0486CE305}"/>
              </a:ext>
            </a:extLst>
          </p:cNvPr>
          <p:cNvSpPr/>
          <p:nvPr/>
        </p:nvSpPr>
        <p:spPr bwMode="auto">
          <a:xfrm>
            <a:off x="844731" y="1069769"/>
            <a:ext cx="6289792" cy="5144656"/>
          </a:xfrm>
          <a:prstGeom prst="rect">
            <a:avLst/>
          </a:prstGeom>
          <a:solidFill>
            <a:schemeClr val="bg1">
              <a:alpha val="73023"/>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26" name="Rounded Rectangle 25">
            <a:extLst>
              <a:ext uri="{FF2B5EF4-FFF2-40B4-BE49-F238E27FC236}">
                <a16:creationId xmlns:a16="http://schemas.microsoft.com/office/drawing/2014/main" id="{1E8C44E0-3B32-A61F-95A7-05DD9DC6A950}"/>
              </a:ext>
            </a:extLst>
          </p:cNvPr>
          <p:cNvSpPr/>
          <p:nvPr/>
        </p:nvSpPr>
        <p:spPr bwMode="auto">
          <a:xfrm>
            <a:off x="5704114" y="295748"/>
            <a:ext cx="6365967" cy="670938"/>
          </a:xfrm>
          <a:prstGeom prst="round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en-US" sz="2000">
                <a:solidFill>
                  <a:schemeClr val="tx1"/>
                </a:solidFill>
                <a:ea typeface="Segoe UI" pitchFamily="34" charset="0"/>
                <a:cs typeface="Segoe UI"/>
              </a:rPr>
              <a:t>          </a:t>
            </a:r>
            <a:r>
              <a:rPr lang="en-US">
                <a:solidFill>
                  <a:schemeClr val="tx1"/>
                </a:solidFill>
                <a:ea typeface="Segoe UI" pitchFamily="34" charset="0"/>
                <a:cs typeface="Segoe UI"/>
              </a:rPr>
              <a:t>I want to use orchestrator &amp; models of my choice</a:t>
            </a:r>
            <a:endParaRPr lang="en-US">
              <a:solidFill>
                <a:schemeClr val="tx1"/>
              </a:solidFill>
              <a:ea typeface="Segoe UI" pitchFamily="34" charset="0"/>
              <a:cs typeface="Segoe UI" pitchFamily="34" charset="0"/>
            </a:endParaRPr>
          </a:p>
        </p:txBody>
      </p:sp>
      <p:sp>
        <p:nvSpPr>
          <p:cNvPr id="36" name="TextBox 35">
            <a:extLst>
              <a:ext uri="{FF2B5EF4-FFF2-40B4-BE49-F238E27FC236}">
                <a16:creationId xmlns:a16="http://schemas.microsoft.com/office/drawing/2014/main" id="{A097ECE7-C3BE-9D42-85BC-04EC4C49136D}"/>
              </a:ext>
            </a:extLst>
          </p:cNvPr>
          <p:cNvSpPr txBox="1"/>
          <p:nvPr/>
        </p:nvSpPr>
        <p:spPr>
          <a:xfrm>
            <a:off x="5835297" y="476795"/>
            <a:ext cx="949673" cy="306467"/>
          </a:xfrm>
          <a:prstGeom prst="roundRect">
            <a:avLst/>
          </a:prstGeom>
          <a:solidFill>
            <a:srgbClr val="000000"/>
          </a:solid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Build</a:t>
            </a:r>
          </a:p>
        </p:txBody>
      </p:sp>
    </p:spTree>
    <p:extLst>
      <p:ext uri="{BB962C8B-B14F-4D97-AF65-F5344CB8AC3E}">
        <p14:creationId xmlns:p14="http://schemas.microsoft.com/office/powerpoint/2010/main" val="206771177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6F397-9E93-3445-6DE1-F97A117B35A7}"/>
            </a:ext>
          </a:extLst>
        </p:cNvPr>
        <p:cNvGrpSpPr/>
        <p:nvPr/>
      </p:nvGrpSpPr>
      <p:grpSpPr>
        <a:xfrm>
          <a:off x="0" y="0"/>
          <a:ext cx="0" cy="0"/>
          <a:chOff x="0" y="0"/>
          <a:chExt cx="0" cy="0"/>
        </a:xfrm>
      </p:grpSpPr>
      <p:sp>
        <p:nvSpPr>
          <p:cNvPr id="6" name="Rectangle: Rounded Corners 8">
            <a:extLst>
              <a:ext uri="{FF2B5EF4-FFF2-40B4-BE49-F238E27FC236}">
                <a16:creationId xmlns:a16="http://schemas.microsoft.com/office/drawing/2014/main" id="{095334DD-C564-3882-CE15-DDD396EEB838}"/>
              </a:ext>
            </a:extLst>
          </p:cNvPr>
          <p:cNvSpPr/>
          <p:nvPr/>
        </p:nvSpPr>
        <p:spPr bwMode="auto">
          <a:xfrm>
            <a:off x="5722490" y="1412044"/>
            <a:ext cx="373510" cy="6872590"/>
          </a:xfrm>
          <a:prstGeom prst="roundRect">
            <a:avLst>
              <a:gd name="adj" fmla="val 50000"/>
            </a:avLst>
          </a:prstGeom>
          <a:gradFill flip="none" rotWithShape="1">
            <a:gsLst>
              <a:gs pos="0">
                <a:srgbClr val="996633">
                  <a:shade val="30000"/>
                  <a:satMod val="115000"/>
                </a:srgbClr>
              </a:gs>
              <a:gs pos="50000">
                <a:srgbClr val="996633">
                  <a:shade val="67500"/>
                  <a:satMod val="115000"/>
                </a:srgbClr>
              </a:gs>
              <a:gs pos="100000">
                <a:srgbClr val="996633">
                  <a:shade val="100000"/>
                  <a:satMod val="115000"/>
                </a:srgbClr>
              </a:gs>
            </a:gsLst>
            <a:lin ang="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cs typeface="Segoe UI" pitchFamily="34" charset="0"/>
            </a:endParaRPr>
          </a:p>
        </p:txBody>
      </p:sp>
      <p:sp>
        <p:nvSpPr>
          <p:cNvPr id="12" name="Title 11">
            <a:extLst>
              <a:ext uri="{FF2B5EF4-FFF2-40B4-BE49-F238E27FC236}">
                <a16:creationId xmlns:a16="http://schemas.microsoft.com/office/drawing/2014/main" id="{411F312D-E22F-9FA8-4984-601B7084C710}"/>
              </a:ext>
            </a:extLst>
          </p:cNvPr>
          <p:cNvSpPr>
            <a:spLocks noGrp="1"/>
          </p:cNvSpPr>
          <p:nvPr>
            <p:ph type="title" idx="4294967295"/>
          </p:nvPr>
        </p:nvSpPr>
        <p:spPr>
          <a:xfrm>
            <a:off x="455731" y="369328"/>
            <a:ext cx="10802938" cy="492125"/>
          </a:xfrm>
        </p:spPr>
        <p:txBody>
          <a:bodyPr/>
          <a:lstStyle/>
          <a:p>
            <a:r>
              <a:rPr lang="en-US" sz="3200">
                <a:cs typeface="Segoe UI"/>
              </a:rPr>
              <a:t>Which AI do you want to use in your chat experience?</a:t>
            </a:r>
          </a:p>
        </p:txBody>
      </p:sp>
      <p:sp>
        <p:nvSpPr>
          <p:cNvPr id="5" name="Rectangle: Rounded Corners 4">
            <a:extLst>
              <a:ext uri="{FF2B5EF4-FFF2-40B4-BE49-F238E27FC236}">
                <a16:creationId xmlns:a16="http://schemas.microsoft.com/office/drawing/2014/main" id="{7422F3D9-94D7-50C0-89E8-2619FBD3B5EC}"/>
              </a:ext>
            </a:extLst>
          </p:cNvPr>
          <p:cNvSpPr/>
          <p:nvPr/>
        </p:nvSpPr>
        <p:spPr bwMode="auto">
          <a:xfrm>
            <a:off x="2" y="5995825"/>
            <a:ext cx="5857198" cy="654992"/>
          </a:xfrm>
          <a:prstGeom prst="roundRect">
            <a:avLst/>
          </a:prstGeom>
          <a:gradFill flip="none" rotWithShape="1">
            <a:gsLst>
              <a:gs pos="0">
                <a:srgbClr val="C03BC4"/>
              </a:gs>
              <a:gs pos="80000">
                <a:srgbClr val="0078D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lnSpc>
                <a:spcPct val="90000"/>
              </a:lnSpc>
              <a:spcBef>
                <a:spcPct val="0"/>
              </a:spcBef>
              <a:spcAft>
                <a:spcPct val="0"/>
              </a:spcAft>
              <a:defRPr/>
            </a:pPr>
            <a:r>
              <a:rPr lang="en-US" sz="2353">
                <a:solidFill>
                  <a:srgbClr val="FFFFFF"/>
                </a:solidFill>
                <a:latin typeface="Segoe UI Semilight"/>
                <a:ea typeface="Segoe UI" pitchFamily="34" charset="0"/>
                <a:cs typeface="Segoe UI" pitchFamily="34" charset="0"/>
              </a:rPr>
              <a:t>Declarative Agent</a:t>
            </a:r>
          </a:p>
        </p:txBody>
      </p:sp>
      <p:sp>
        <p:nvSpPr>
          <p:cNvPr id="7" name="Rectangle: Rounded Corners 6">
            <a:extLst>
              <a:ext uri="{FF2B5EF4-FFF2-40B4-BE49-F238E27FC236}">
                <a16:creationId xmlns:a16="http://schemas.microsoft.com/office/drawing/2014/main" id="{066629FA-9D03-6228-9ADE-D9351783DF79}"/>
              </a:ext>
            </a:extLst>
          </p:cNvPr>
          <p:cNvSpPr/>
          <p:nvPr/>
        </p:nvSpPr>
        <p:spPr bwMode="auto">
          <a:xfrm>
            <a:off x="6230710" y="5995825"/>
            <a:ext cx="5961290" cy="654992"/>
          </a:xfrm>
          <a:prstGeom prst="roundRect">
            <a:avLst/>
          </a:prstGeom>
          <a:gradFill>
            <a:gsLst>
              <a:gs pos="0">
                <a:schemeClr val="accent5"/>
              </a:gs>
              <a:gs pos="80000">
                <a:srgbClr val="0078D4"/>
              </a:gs>
            </a:gsLst>
            <a:path path="circle">
              <a:fillToRect l="100000" t="100000"/>
            </a:path>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2353">
                <a:solidFill>
                  <a:srgbClr val="FFFFFF"/>
                </a:solidFill>
                <a:latin typeface="Segoe UI Semilight"/>
                <a:ea typeface="Segoe UI" pitchFamily="34" charset="0"/>
                <a:cs typeface="Segoe UI"/>
              </a:rPr>
              <a:t>Custom Engine Agent</a:t>
            </a:r>
          </a:p>
        </p:txBody>
      </p:sp>
      <p:sp>
        <p:nvSpPr>
          <p:cNvPr id="2" name="Folded Corner 1">
            <a:extLst>
              <a:ext uri="{FF2B5EF4-FFF2-40B4-BE49-F238E27FC236}">
                <a16:creationId xmlns:a16="http://schemas.microsoft.com/office/drawing/2014/main" id="{A4E4DF30-EEEC-852C-FC2F-B85001487617}"/>
              </a:ext>
            </a:extLst>
          </p:cNvPr>
          <p:cNvSpPr/>
          <p:nvPr/>
        </p:nvSpPr>
        <p:spPr bwMode="auto">
          <a:xfrm>
            <a:off x="11059077" y="5995825"/>
            <a:ext cx="1014095" cy="743744"/>
          </a:xfrm>
          <a:prstGeom prst="foldedCorner">
            <a:avLst>
              <a:gd name="adj" fmla="val 4542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AE" sz="1765" b="1">
                <a:solidFill>
                  <a:schemeClr val="bg1"/>
                </a:solidFill>
                <a:latin typeface="Segoe UI Semilight"/>
                <a:ea typeface="Segoe UI" pitchFamily="34" charset="0"/>
                <a:cs typeface="Segoe UI" pitchFamily="34" charset="0"/>
              </a:rPr>
              <a:t>Path “B”</a:t>
            </a:r>
          </a:p>
        </p:txBody>
      </p:sp>
      <p:sp>
        <p:nvSpPr>
          <p:cNvPr id="15" name="Folded Corner 1">
            <a:extLst>
              <a:ext uri="{FF2B5EF4-FFF2-40B4-BE49-F238E27FC236}">
                <a16:creationId xmlns:a16="http://schemas.microsoft.com/office/drawing/2014/main" id="{0BB87A00-8D53-4DCD-E7F7-E7EC34170FFD}"/>
              </a:ext>
            </a:extLst>
          </p:cNvPr>
          <p:cNvSpPr/>
          <p:nvPr/>
        </p:nvSpPr>
        <p:spPr bwMode="auto">
          <a:xfrm>
            <a:off x="221496" y="5995825"/>
            <a:ext cx="1014095" cy="743744"/>
          </a:xfrm>
          <a:prstGeom prst="foldedCorner">
            <a:avLst>
              <a:gd name="adj" fmla="val 4542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AE" sz="1765" b="1">
                <a:solidFill>
                  <a:schemeClr val="bg1"/>
                </a:solidFill>
                <a:latin typeface="Segoe UI Semilight"/>
                <a:ea typeface="Segoe UI" pitchFamily="34" charset="0"/>
                <a:cs typeface="Segoe UI" pitchFamily="34" charset="0"/>
              </a:rPr>
              <a:t>Path “E”</a:t>
            </a:r>
          </a:p>
        </p:txBody>
      </p:sp>
      <p:sp>
        <p:nvSpPr>
          <p:cNvPr id="3" name="Rectangle: Rounded Corners 19">
            <a:extLst>
              <a:ext uri="{FF2B5EF4-FFF2-40B4-BE49-F238E27FC236}">
                <a16:creationId xmlns:a16="http://schemas.microsoft.com/office/drawing/2014/main" id="{DB976E44-289F-FF92-D859-231359F77879}"/>
              </a:ext>
            </a:extLst>
          </p:cNvPr>
          <p:cNvSpPr/>
          <p:nvPr/>
        </p:nvSpPr>
        <p:spPr bwMode="auto">
          <a:xfrm flipH="1">
            <a:off x="462111" y="1664473"/>
            <a:ext cx="3148126" cy="602649"/>
          </a:xfrm>
          <a:prstGeom prst="roundRect">
            <a:avLst>
              <a:gd name="adj" fmla="val 6526"/>
            </a:avLst>
          </a:prstGeom>
          <a:ln w="63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r>
              <a:rPr lang="en-US" sz="1400"/>
              <a:t>LLM built into Microsoft 365</a:t>
            </a:r>
          </a:p>
        </p:txBody>
      </p:sp>
      <p:sp>
        <p:nvSpPr>
          <p:cNvPr id="17" name="Rectangle: Rounded Corners 35">
            <a:extLst>
              <a:ext uri="{FF2B5EF4-FFF2-40B4-BE49-F238E27FC236}">
                <a16:creationId xmlns:a16="http://schemas.microsoft.com/office/drawing/2014/main" id="{EBB0B43B-6047-505F-2FEF-2FBD4DC59541}"/>
              </a:ext>
            </a:extLst>
          </p:cNvPr>
          <p:cNvSpPr/>
          <p:nvPr/>
        </p:nvSpPr>
        <p:spPr bwMode="auto">
          <a:xfrm>
            <a:off x="8477677" y="1660420"/>
            <a:ext cx="3248297" cy="661633"/>
          </a:xfrm>
          <a:prstGeom prst="roundRect">
            <a:avLst>
              <a:gd name="adj" fmla="val 7453"/>
            </a:avLst>
          </a:prstGeom>
          <a:noFill/>
          <a:ln w="6350">
            <a:gradFill flip="none" rotWithShape="1">
              <a:gsLst>
                <a:gs pos="25000">
                  <a:schemeClr val="accent5"/>
                </a:gs>
                <a:gs pos="77000">
                  <a:srgbClr val="0078D4"/>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en-US" sz="1400"/>
              <a:t>Custom AI models LLM/SLM  </a:t>
            </a:r>
          </a:p>
        </p:txBody>
      </p:sp>
      <p:sp>
        <p:nvSpPr>
          <p:cNvPr id="21" name="Rectangle: Rounded Corners 35">
            <a:extLst>
              <a:ext uri="{FF2B5EF4-FFF2-40B4-BE49-F238E27FC236}">
                <a16:creationId xmlns:a16="http://schemas.microsoft.com/office/drawing/2014/main" id="{060B7D3B-A974-56E2-3C4C-0829D12C0D9E}"/>
              </a:ext>
            </a:extLst>
          </p:cNvPr>
          <p:cNvSpPr/>
          <p:nvPr/>
        </p:nvSpPr>
        <p:spPr bwMode="auto">
          <a:xfrm>
            <a:off x="8477525" y="3097906"/>
            <a:ext cx="3248485" cy="1726220"/>
          </a:xfrm>
          <a:prstGeom prst="roundRect">
            <a:avLst>
              <a:gd name="adj" fmla="val 5569"/>
            </a:avLst>
          </a:prstGeom>
          <a:noFill/>
          <a:ln w="6350">
            <a:gradFill flip="none" rotWithShape="1">
              <a:gsLst>
                <a:gs pos="7000">
                  <a:schemeClr val="accent5"/>
                </a:gs>
                <a:gs pos="91000">
                  <a:srgbClr val="0078D4"/>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en-US" sz="1400"/>
              <a:t>UI enhancements with Teams AI Library to have rich integration: </a:t>
            </a:r>
          </a:p>
          <a:p>
            <a:pPr marL="285750" indent="-285750">
              <a:buFont typeface="Arial" panose="020B0604020202020204" pitchFamily="34" charset="0"/>
              <a:buChar char="•"/>
            </a:pPr>
            <a:r>
              <a:rPr lang="en-US" sz="1400"/>
              <a:t>Feedback Loop </a:t>
            </a:r>
          </a:p>
          <a:p>
            <a:pPr marL="285750" indent="-285750">
              <a:buFont typeface="Arial" panose="020B0604020202020204" pitchFamily="34" charset="0"/>
              <a:buChar char="•"/>
            </a:pPr>
            <a:r>
              <a:rPr lang="en-US" sz="1400"/>
              <a:t>Generated by AI label</a:t>
            </a:r>
          </a:p>
          <a:p>
            <a:pPr marL="285750" indent="-285750">
              <a:buFont typeface="Arial" panose="020B0604020202020204" pitchFamily="34" charset="0"/>
              <a:buChar char="•"/>
            </a:pPr>
            <a:r>
              <a:rPr lang="en-US" sz="1400"/>
              <a:t>Sensitivity label</a:t>
            </a:r>
          </a:p>
          <a:p>
            <a:pPr marL="285750" indent="-285750">
              <a:buFont typeface="Arial" panose="020B0604020202020204" pitchFamily="34" charset="0"/>
              <a:buChar char="•"/>
            </a:pPr>
            <a:r>
              <a:rPr lang="en-US" sz="1400"/>
              <a:t>Customized citations</a:t>
            </a:r>
          </a:p>
        </p:txBody>
      </p:sp>
      <p:sp>
        <p:nvSpPr>
          <p:cNvPr id="22" name="Rectangle: Rounded Corners 19">
            <a:extLst>
              <a:ext uri="{FF2B5EF4-FFF2-40B4-BE49-F238E27FC236}">
                <a16:creationId xmlns:a16="http://schemas.microsoft.com/office/drawing/2014/main" id="{EDED4825-B667-F688-740B-206CC6A47C48}"/>
              </a:ext>
            </a:extLst>
          </p:cNvPr>
          <p:cNvSpPr/>
          <p:nvPr/>
        </p:nvSpPr>
        <p:spPr bwMode="auto">
          <a:xfrm flipH="1">
            <a:off x="462107" y="2977422"/>
            <a:ext cx="3148126" cy="602649"/>
          </a:xfrm>
          <a:prstGeom prst="roundRect">
            <a:avLst>
              <a:gd name="adj" fmla="val 6526"/>
            </a:avLst>
          </a:prstGeom>
          <a:ln w="63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r>
              <a:rPr lang="en-US" sz="1400"/>
              <a:t>Rich integration with Microsoft 365 </a:t>
            </a:r>
            <a:br>
              <a:rPr lang="en-US" sz="1400"/>
            </a:br>
            <a:r>
              <a:rPr lang="en-US" sz="1400"/>
              <a:t>built in</a:t>
            </a:r>
          </a:p>
        </p:txBody>
      </p:sp>
      <p:sp>
        <p:nvSpPr>
          <p:cNvPr id="24" name="Rectangle: Rounded Corners 19">
            <a:extLst>
              <a:ext uri="{FF2B5EF4-FFF2-40B4-BE49-F238E27FC236}">
                <a16:creationId xmlns:a16="http://schemas.microsoft.com/office/drawing/2014/main" id="{29061C58-987D-B056-C3A3-5D1DB8BE0AFB}"/>
              </a:ext>
            </a:extLst>
          </p:cNvPr>
          <p:cNvSpPr/>
          <p:nvPr/>
        </p:nvSpPr>
        <p:spPr bwMode="auto">
          <a:xfrm flipH="1">
            <a:off x="462102" y="4285532"/>
            <a:ext cx="3148126" cy="604484"/>
          </a:xfrm>
          <a:prstGeom prst="roundRect">
            <a:avLst>
              <a:gd name="adj" fmla="val 6526"/>
            </a:avLst>
          </a:prstGeom>
          <a:ln w="63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r>
              <a:rPr lang="en-US" sz="1400"/>
              <a:t>Paid through Microsoft 365 Copilot license</a:t>
            </a:r>
          </a:p>
        </p:txBody>
      </p:sp>
      <p:sp>
        <p:nvSpPr>
          <p:cNvPr id="26" name="Arrow: Right 10">
            <a:extLst>
              <a:ext uri="{FF2B5EF4-FFF2-40B4-BE49-F238E27FC236}">
                <a16:creationId xmlns:a16="http://schemas.microsoft.com/office/drawing/2014/main" id="{33534D15-FACA-DB0E-C874-13F2759310FE}"/>
              </a:ext>
            </a:extLst>
          </p:cNvPr>
          <p:cNvSpPr/>
          <p:nvPr/>
        </p:nvSpPr>
        <p:spPr bwMode="auto">
          <a:xfrm flipH="1">
            <a:off x="3788151" y="1338953"/>
            <a:ext cx="3745533" cy="1929304"/>
          </a:xfrm>
          <a:prstGeom prst="rightArrow">
            <a:avLst/>
          </a:pr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4313">
                <a:solidFill>
                  <a:srgbClr val="FFFFFF"/>
                </a:solidFill>
                <a:latin typeface="Segoe UI Semilight"/>
                <a:ea typeface="Segoe UI" pitchFamily="34" charset="0"/>
                <a:cs typeface="Segoe UI" pitchFamily="34" charset="0"/>
              </a:rPr>
              <a:t>Extend </a:t>
            </a:r>
          </a:p>
        </p:txBody>
      </p:sp>
      <p:sp>
        <p:nvSpPr>
          <p:cNvPr id="27" name="Arrow: Right 9">
            <a:extLst>
              <a:ext uri="{FF2B5EF4-FFF2-40B4-BE49-F238E27FC236}">
                <a16:creationId xmlns:a16="http://schemas.microsoft.com/office/drawing/2014/main" id="{635164FC-5A87-122E-1848-CB82AA6845F0}"/>
              </a:ext>
            </a:extLst>
          </p:cNvPr>
          <p:cNvSpPr/>
          <p:nvPr/>
        </p:nvSpPr>
        <p:spPr bwMode="auto">
          <a:xfrm>
            <a:off x="4440781" y="3144869"/>
            <a:ext cx="3665085" cy="1929304"/>
          </a:xfrm>
          <a:prstGeom prst="rightArrow">
            <a:avLst/>
          </a:prstGeom>
          <a:gradFill>
            <a:gsLst>
              <a:gs pos="0">
                <a:schemeClr val="accent5"/>
              </a:gs>
              <a:gs pos="85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a:spcBef>
                <a:spcPct val="0"/>
              </a:spcBef>
              <a:spcAft>
                <a:spcPct val="0"/>
              </a:spcAft>
              <a:defRPr/>
            </a:pPr>
            <a:r>
              <a:rPr lang="en-US" sz="4313">
                <a:solidFill>
                  <a:srgbClr val="FFFFFF"/>
                </a:solidFill>
                <a:latin typeface="Segoe UI Semilight"/>
                <a:cs typeface="Segoe UI"/>
              </a:rPr>
              <a:t>Build</a:t>
            </a:r>
            <a:endParaRPr lang="en-US" sz="2745">
              <a:solidFill>
                <a:srgbClr val="FFFFFF"/>
              </a:solidFill>
              <a:latin typeface="Segoe UI Semilight"/>
            </a:endParaRPr>
          </a:p>
        </p:txBody>
      </p:sp>
      <p:sp>
        <p:nvSpPr>
          <p:cNvPr id="30" name="Rectangle: Rounded Corners 19">
            <a:extLst>
              <a:ext uri="{FF2B5EF4-FFF2-40B4-BE49-F238E27FC236}">
                <a16:creationId xmlns:a16="http://schemas.microsoft.com/office/drawing/2014/main" id="{12A57CC2-22C7-CDD4-A5C1-2C20EA1BF21D}"/>
              </a:ext>
            </a:extLst>
          </p:cNvPr>
          <p:cNvSpPr/>
          <p:nvPr/>
        </p:nvSpPr>
        <p:spPr bwMode="auto">
          <a:xfrm flipH="1">
            <a:off x="462108" y="2322053"/>
            <a:ext cx="3148125" cy="604483"/>
          </a:xfrm>
          <a:prstGeom prst="roundRect">
            <a:avLst>
              <a:gd name="adj" fmla="val 6526"/>
            </a:avLst>
          </a:prstGeom>
          <a:ln w="63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r>
              <a:rPr lang="en-US" sz="1400"/>
              <a:t>Orchestration built into Microsoft 365</a:t>
            </a:r>
          </a:p>
        </p:txBody>
      </p:sp>
      <p:sp>
        <p:nvSpPr>
          <p:cNvPr id="34" name="Rectangle: Rounded Corners 19">
            <a:extLst>
              <a:ext uri="{FF2B5EF4-FFF2-40B4-BE49-F238E27FC236}">
                <a16:creationId xmlns:a16="http://schemas.microsoft.com/office/drawing/2014/main" id="{73BFDB96-CB62-4133-4674-29A6977987F3}"/>
              </a:ext>
            </a:extLst>
          </p:cNvPr>
          <p:cNvSpPr/>
          <p:nvPr/>
        </p:nvSpPr>
        <p:spPr bwMode="auto">
          <a:xfrm flipH="1">
            <a:off x="462107" y="3626782"/>
            <a:ext cx="3148121" cy="602650"/>
          </a:xfrm>
          <a:prstGeom prst="roundRect">
            <a:avLst>
              <a:gd name="adj" fmla="val 6526"/>
            </a:avLst>
          </a:prstGeom>
          <a:ln w="63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7160" tIns="146304" rIns="182880" bIns="146304" numCol="1" spcCol="0" rtlCol="0" fromWordArt="0" anchor="ctr" anchorCtr="0" forceAA="0" compatLnSpc="1">
            <a:prstTxWarp prst="textNoShape">
              <a:avLst/>
            </a:prstTxWarp>
            <a:noAutofit/>
          </a:bodyPr>
          <a:lstStyle/>
          <a:p>
            <a:r>
              <a:rPr lang="en-US" sz="1400"/>
              <a:t>Knowledge from Graph connectors and SharePoint + OneDrive</a:t>
            </a:r>
          </a:p>
        </p:txBody>
      </p:sp>
      <p:sp>
        <p:nvSpPr>
          <p:cNvPr id="4" name="Rectangle: Rounded Corners 3">
            <a:extLst>
              <a:ext uri="{FF2B5EF4-FFF2-40B4-BE49-F238E27FC236}">
                <a16:creationId xmlns:a16="http://schemas.microsoft.com/office/drawing/2014/main" id="{6D451F04-1DD9-8387-88C4-11FE8F3C2811}"/>
              </a:ext>
            </a:extLst>
          </p:cNvPr>
          <p:cNvSpPr/>
          <p:nvPr/>
        </p:nvSpPr>
        <p:spPr bwMode="auto">
          <a:xfrm>
            <a:off x="8477676" y="2381133"/>
            <a:ext cx="3248297" cy="661633"/>
          </a:xfrm>
          <a:prstGeom prst="roundRect">
            <a:avLst>
              <a:gd name="adj" fmla="val 7453"/>
            </a:avLst>
          </a:prstGeom>
          <a:noFill/>
          <a:ln w="6350">
            <a:gradFill flip="none" rotWithShape="1">
              <a:gsLst>
                <a:gs pos="8000">
                  <a:schemeClr val="accent5"/>
                </a:gs>
                <a:gs pos="100000">
                  <a:srgbClr val="0078D4"/>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kumimoji="0" lang="en-US" sz="1400" b="0" i="0" u="none" strike="noStrike" kern="1200" cap="none" spc="0" normalizeH="0" baseline="0" noProof="0">
                <a:ln>
                  <a:noFill/>
                </a:ln>
                <a:solidFill>
                  <a:srgbClr val="FFFFFF"/>
                </a:solidFill>
                <a:effectLst/>
                <a:uLnTx/>
                <a:uFillTx/>
                <a:latin typeface="Segoe UI"/>
                <a:ea typeface="Segoe UI" pitchFamily="34" charset="0"/>
                <a:cs typeface="Segoe UI"/>
              </a:rPr>
              <a:t>Custom planners for </a:t>
            </a:r>
            <a:r>
              <a:rPr lang="en-US" sz="1400">
                <a:solidFill>
                  <a:srgbClr val="FFFFFF"/>
                </a:solidFill>
                <a:latin typeface="Segoe UI"/>
                <a:ea typeface="Segoe UI" pitchFamily="34" charset="0"/>
                <a:cs typeface="Segoe UI"/>
              </a:rPr>
              <a:t>orchestration </a:t>
            </a:r>
            <a:r>
              <a:rPr lang="en-US" sz="1400"/>
              <a:t> </a:t>
            </a:r>
          </a:p>
        </p:txBody>
      </p:sp>
    </p:spTree>
    <p:extLst>
      <p:ext uri="{BB962C8B-B14F-4D97-AF65-F5344CB8AC3E}">
        <p14:creationId xmlns:p14="http://schemas.microsoft.com/office/powerpoint/2010/main" val="75027743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EDA6E-6CEE-32D7-1694-A42A927C3650}"/>
              </a:ext>
            </a:extLst>
          </p:cNvPr>
          <p:cNvSpPr>
            <a:spLocks noGrp="1"/>
          </p:cNvSpPr>
          <p:nvPr>
            <p:ph type="title"/>
          </p:nvPr>
        </p:nvSpPr>
        <p:spPr>
          <a:xfrm>
            <a:off x="584200" y="2302670"/>
            <a:ext cx="9144000" cy="1231106"/>
          </a:xfrm>
        </p:spPr>
        <p:txBody>
          <a:bodyPr/>
          <a:lstStyle/>
          <a:p>
            <a:r>
              <a:rPr lang="en-US"/>
              <a:t>Building Microsoft 365 Copilot</a:t>
            </a:r>
            <a:br>
              <a:rPr lang="en-US"/>
            </a:br>
            <a:r>
              <a:rPr lang="en-US"/>
              <a:t>Agents</a:t>
            </a:r>
          </a:p>
        </p:txBody>
      </p:sp>
      <p:sp>
        <p:nvSpPr>
          <p:cNvPr id="3" name="Text Placeholder 2"/>
          <p:cNvSpPr>
            <a:spLocks noGrp="1"/>
          </p:cNvSpPr>
          <p:nvPr>
            <p:ph type="body" sz="quarter" idx="12"/>
          </p:nvPr>
        </p:nvSpPr>
        <p:spPr>
          <a:xfrm>
            <a:off x="584200" y="3962400"/>
            <a:ext cx="9144000" cy="301749"/>
          </a:xfrm>
        </p:spPr>
        <p:txBody>
          <a:bodyPr>
            <a:spAutoFit/>
          </a:bodyPr>
          <a:lstStyle/>
          <a:p>
            <a:pPr lvl="0"/>
            <a:endParaRPr lang="en-US" sz="1961"/>
          </a:p>
        </p:txBody>
      </p:sp>
    </p:spTree>
    <p:extLst>
      <p:ext uri="{BB962C8B-B14F-4D97-AF65-F5344CB8AC3E}">
        <p14:creationId xmlns:p14="http://schemas.microsoft.com/office/powerpoint/2010/main" val="114038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a:extLst>
              <a:ext uri="{FF2B5EF4-FFF2-40B4-BE49-F238E27FC236}">
                <a16:creationId xmlns:a16="http://schemas.microsoft.com/office/drawing/2014/main" id="{1FC87B6F-B95F-7515-7F96-DF2D17981936}"/>
              </a:ext>
            </a:extLst>
          </p:cNvPr>
          <p:cNvSpPr/>
          <p:nvPr/>
        </p:nvSpPr>
        <p:spPr bwMode="auto">
          <a:xfrm>
            <a:off x="1555759" y="2190029"/>
            <a:ext cx="2831786" cy="1130792"/>
          </a:xfrm>
          <a:prstGeom prst="diamond">
            <a:avLst/>
          </a:prstGeom>
          <a:solidFill>
            <a:srgbClr val="7024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200">
                <a:solidFill>
                  <a:schemeClr val="tx1"/>
                </a:solidFill>
                <a:ea typeface="Segoe UI" pitchFamily="34" charset="0"/>
                <a:cs typeface="Segoe UI"/>
              </a:rPr>
              <a:t>Use </a:t>
            </a:r>
            <a:r>
              <a:rPr lang="en-US" sz="1200"/>
              <a:t>M365 Copilot’s</a:t>
            </a:r>
            <a:r>
              <a:rPr lang="en-US" sz="1200">
                <a:solidFill>
                  <a:schemeClr val="tx1"/>
                </a:solidFill>
                <a:ea typeface="Segoe UI" pitchFamily="34" charset="0"/>
                <a:cs typeface="Segoe UI"/>
              </a:rPr>
              <a:t> orchestrator &amp; models</a:t>
            </a:r>
            <a:endParaRPr lang="en-US" sz="1200" b="1">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6" name="Rectangle: Rounded Corners 5">
            <a:extLst>
              <a:ext uri="{FF2B5EF4-FFF2-40B4-BE49-F238E27FC236}">
                <a16:creationId xmlns:a16="http://schemas.microsoft.com/office/drawing/2014/main" id="{0ABC598F-BC8F-5B7A-D647-E237A7D6C8BE}"/>
              </a:ext>
            </a:extLst>
          </p:cNvPr>
          <p:cNvSpPr/>
          <p:nvPr/>
        </p:nvSpPr>
        <p:spPr bwMode="auto">
          <a:xfrm>
            <a:off x="1363985" y="1222413"/>
            <a:ext cx="2319904" cy="635057"/>
          </a:xfrm>
          <a:prstGeom prst="roundRect">
            <a:avLst/>
          </a:prstGeom>
          <a:solidFill>
            <a:srgbClr val="0764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765">
                <a:ln w="0"/>
                <a:solidFill>
                  <a:schemeClr val="tx1"/>
                </a:solidFill>
                <a:effectLst>
                  <a:outerShdw blurRad="38100" dist="19050" dir="2700000" algn="tl" rotWithShape="0">
                    <a:schemeClr val="dk1">
                      <a:alpha val="40000"/>
                    </a:schemeClr>
                  </a:outerShdw>
                </a:effectLst>
                <a:latin typeface="Segoe UI" panose="020B0502040204020203" pitchFamily="34" charset="0"/>
                <a:ea typeface="Segoe UI" panose="020B0502040204020203" pitchFamily="34" charset="0"/>
                <a:cs typeface="Segoe UI" panose="020B0502040204020203" pitchFamily="34" charset="0"/>
              </a:rPr>
              <a:t>Start here!</a:t>
            </a:r>
          </a:p>
        </p:txBody>
      </p:sp>
      <p:cxnSp>
        <p:nvCxnSpPr>
          <p:cNvPr id="12" name="Connector: Elbow 11">
            <a:extLst>
              <a:ext uri="{FF2B5EF4-FFF2-40B4-BE49-F238E27FC236}">
                <a16:creationId xmlns:a16="http://schemas.microsoft.com/office/drawing/2014/main" id="{A23B6B41-FB08-F67E-DFBD-DA801EEDEEF8}"/>
              </a:ext>
            </a:extLst>
          </p:cNvPr>
          <p:cNvCxnSpPr>
            <a:cxnSpLocks/>
            <a:stCxn id="5" idx="1"/>
            <a:endCxn id="21" idx="0"/>
          </p:cNvCxnSpPr>
          <p:nvPr/>
        </p:nvCxnSpPr>
        <p:spPr>
          <a:xfrm rot="10800000" flipV="1">
            <a:off x="1111443" y="2755425"/>
            <a:ext cx="444317" cy="2711418"/>
          </a:xfrm>
          <a:prstGeom prst="bentConnector2">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DAC48698-A39A-E308-B9DD-629049B3396E}"/>
              </a:ext>
            </a:extLst>
          </p:cNvPr>
          <p:cNvCxnSpPr>
            <a:cxnSpLocks/>
            <a:stCxn id="6" idx="2"/>
            <a:endCxn id="5" idx="0"/>
          </p:cNvCxnSpPr>
          <p:nvPr/>
        </p:nvCxnSpPr>
        <p:spPr>
          <a:xfrm rot="16200000" flipH="1">
            <a:off x="2581515" y="1799891"/>
            <a:ext cx="332559" cy="447715"/>
          </a:xfrm>
          <a:prstGeom prst="bent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DFF8C89-2C42-D5AC-653D-5A07D337BDE0}"/>
              </a:ext>
            </a:extLst>
          </p:cNvPr>
          <p:cNvSpPr txBox="1"/>
          <p:nvPr/>
        </p:nvSpPr>
        <p:spPr>
          <a:xfrm>
            <a:off x="937590" y="2238407"/>
            <a:ext cx="831976" cy="737721"/>
          </a:xfrm>
          <a:prstGeom prst="rect">
            <a:avLst/>
          </a:prstGeom>
          <a:noFill/>
        </p:spPr>
        <p:txBody>
          <a:bodyPr wrap="square" lIns="179285" tIns="143428" rIns="179285" bIns="143428" rtlCol="0">
            <a:spAutoFit/>
          </a:bodyPr>
          <a:lstStyle/>
          <a:p>
            <a:pPr algn="r" defTabSz="914367">
              <a:lnSpc>
                <a:spcPct val="90000"/>
              </a:lnSpc>
              <a:spcAft>
                <a:spcPts val="588"/>
              </a:spcAft>
              <a:defRPr/>
            </a:pPr>
            <a:r>
              <a:rPr lang="en-US" sz="1078">
                <a:solidFill>
                  <a:schemeClr val="bg1"/>
                </a:solidFill>
                <a:latin typeface="Segoe UI" panose="020B0502040204020203" pitchFamily="34" charset="0"/>
                <a:cs typeface="Segoe UI" panose="020B0502040204020203" pitchFamily="34" charset="0"/>
              </a:rPr>
              <a:t>Bring your own</a:t>
            </a:r>
          </a:p>
        </p:txBody>
      </p:sp>
      <p:sp>
        <p:nvSpPr>
          <p:cNvPr id="21" name="Rectangle: Rounded Corners 20">
            <a:extLst>
              <a:ext uri="{FF2B5EF4-FFF2-40B4-BE49-F238E27FC236}">
                <a16:creationId xmlns:a16="http://schemas.microsoft.com/office/drawing/2014/main" id="{F9230E32-22A3-E738-EAF9-BA7CACA9CAF1}"/>
              </a:ext>
            </a:extLst>
          </p:cNvPr>
          <p:cNvSpPr/>
          <p:nvPr/>
        </p:nvSpPr>
        <p:spPr bwMode="auto">
          <a:xfrm>
            <a:off x="781339" y="5466843"/>
            <a:ext cx="660205" cy="635058"/>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27" name="Rectangle: Rounded Corners 26">
            <a:extLst>
              <a:ext uri="{FF2B5EF4-FFF2-40B4-BE49-F238E27FC236}">
                <a16:creationId xmlns:a16="http://schemas.microsoft.com/office/drawing/2014/main" id="{D2D570D9-B32D-F583-A3FC-945F7CD892A2}"/>
              </a:ext>
            </a:extLst>
          </p:cNvPr>
          <p:cNvSpPr/>
          <p:nvPr/>
        </p:nvSpPr>
        <p:spPr bwMode="auto">
          <a:xfrm>
            <a:off x="5685267" y="416670"/>
            <a:ext cx="2707734" cy="635058"/>
          </a:xfrm>
          <a:prstGeom prst="roundRect">
            <a:avLst/>
          </a:pr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Declarative agent</a:t>
            </a:r>
          </a:p>
        </p:txBody>
      </p:sp>
      <p:sp>
        <p:nvSpPr>
          <p:cNvPr id="39" name="Rectangle: Rounded Corners 38">
            <a:extLst>
              <a:ext uri="{FF2B5EF4-FFF2-40B4-BE49-F238E27FC236}">
                <a16:creationId xmlns:a16="http://schemas.microsoft.com/office/drawing/2014/main" id="{DDD58C9B-DF4E-F77A-8489-526AECC389AE}"/>
              </a:ext>
            </a:extLst>
          </p:cNvPr>
          <p:cNvSpPr/>
          <p:nvPr/>
        </p:nvSpPr>
        <p:spPr bwMode="auto">
          <a:xfrm>
            <a:off x="181381" y="5467425"/>
            <a:ext cx="2831785" cy="634475"/>
          </a:xfrm>
          <a:prstGeom prst="roundRect">
            <a:avLst/>
          </a:prstGeom>
          <a:gradFill>
            <a:gsLst>
              <a:gs pos="0">
                <a:schemeClr val="accent5"/>
              </a:gs>
              <a:gs pos="85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a:ln w="0"/>
                <a:solidFill>
                  <a:schemeClr val="tx1"/>
                </a:solidFill>
                <a:effectLst>
                  <a:outerShdw blurRad="38100" dist="19050" dir="2700000" algn="tl" rotWithShape="0">
                    <a:schemeClr val="dk1">
                      <a:alpha val="40000"/>
                    </a:schemeClr>
                  </a:outerShdw>
                </a:effectLst>
                <a:latin typeface="Segoe UI" panose="020B0502040204020203" pitchFamily="34" charset="0"/>
                <a:ea typeface="Segoe UI" panose="020B0502040204020203" pitchFamily="34" charset="0"/>
                <a:cs typeface="Segoe UI" panose="020B0502040204020203" pitchFamily="34" charset="0"/>
              </a:rPr>
              <a:t>Custom engine agent</a:t>
            </a:r>
          </a:p>
        </p:txBody>
      </p:sp>
      <p:sp>
        <p:nvSpPr>
          <p:cNvPr id="17" name="Folded Corner 16">
            <a:extLst>
              <a:ext uri="{FF2B5EF4-FFF2-40B4-BE49-F238E27FC236}">
                <a16:creationId xmlns:a16="http://schemas.microsoft.com/office/drawing/2014/main" id="{E96DAB1D-05EE-6E31-886E-1397547DABF6}"/>
              </a:ext>
            </a:extLst>
          </p:cNvPr>
          <p:cNvSpPr/>
          <p:nvPr/>
        </p:nvSpPr>
        <p:spPr bwMode="auto">
          <a:xfrm>
            <a:off x="2170496" y="5489455"/>
            <a:ext cx="755359" cy="569444"/>
          </a:xfrm>
          <a:prstGeom prst="foldedCorner">
            <a:avLst>
              <a:gd name="adj" fmla="val 45427"/>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AE" sz="1372" b="1">
                <a:solidFill>
                  <a:schemeClr val="bg1"/>
                </a:solidFill>
                <a:latin typeface="Segoe UI" panose="020B0502040204020203" pitchFamily="34" charset="0"/>
                <a:ea typeface="Segoe UI" panose="020B0502040204020203" pitchFamily="34" charset="0"/>
                <a:cs typeface="Segoe UI" panose="020B0502040204020203" pitchFamily="34" charset="0"/>
              </a:rPr>
              <a:t>Path “B”</a:t>
            </a:r>
          </a:p>
        </p:txBody>
      </p:sp>
      <p:sp>
        <p:nvSpPr>
          <p:cNvPr id="18" name="Folded Corner 17">
            <a:extLst>
              <a:ext uri="{FF2B5EF4-FFF2-40B4-BE49-F238E27FC236}">
                <a16:creationId xmlns:a16="http://schemas.microsoft.com/office/drawing/2014/main" id="{5827652F-AD0F-FF61-A307-F3319AC214FF}"/>
              </a:ext>
            </a:extLst>
          </p:cNvPr>
          <p:cNvSpPr/>
          <p:nvPr/>
        </p:nvSpPr>
        <p:spPr bwMode="auto">
          <a:xfrm>
            <a:off x="7495715" y="448949"/>
            <a:ext cx="755359" cy="569444"/>
          </a:xfrm>
          <a:prstGeom prst="foldedCorner">
            <a:avLst>
              <a:gd name="adj" fmla="val 45427"/>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AE" sz="1372" b="1">
                <a:solidFill>
                  <a:schemeClr val="bg1"/>
                </a:solidFill>
                <a:latin typeface="Segoe UI" panose="020B0502040204020203" pitchFamily="34" charset="0"/>
                <a:ea typeface="Segoe UI" panose="020B0502040204020203" pitchFamily="34" charset="0"/>
                <a:cs typeface="Segoe UI" panose="020B0502040204020203" pitchFamily="34" charset="0"/>
              </a:rPr>
              <a:t>Path “E”</a:t>
            </a:r>
          </a:p>
        </p:txBody>
      </p:sp>
      <p:sp>
        <p:nvSpPr>
          <p:cNvPr id="9" name="TextBox 8">
            <a:extLst>
              <a:ext uri="{FF2B5EF4-FFF2-40B4-BE49-F238E27FC236}">
                <a16:creationId xmlns:a16="http://schemas.microsoft.com/office/drawing/2014/main" id="{92F05A50-F58E-8C9C-1AAA-C56C3B06A937}"/>
              </a:ext>
            </a:extLst>
          </p:cNvPr>
          <p:cNvSpPr txBox="1"/>
          <p:nvPr/>
        </p:nvSpPr>
        <p:spPr>
          <a:xfrm>
            <a:off x="1229548" y="2545287"/>
            <a:ext cx="291808" cy="215444"/>
          </a:xfrm>
          <a:prstGeom prst="rect">
            <a:avLst/>
          </a:prstGeom>
          <a:noFill/>
        </p:spPr>
        <p:txBody>
          <a:bodyPr wrap="square" lIns="0" tIns="0" rIns="0" bIns="0" rtlCol="0">
            <a:spAutoFit/>
          </a:bodyPr>
          <a:lstStyle/>
          <a:p>
            <a:pPr algn="l"/>
            <a:r>
              <a:rPr lang="en-US" sz="1400"/>
              <a:t>No</a:t>
            </a:r>
          </a:p>
        </p:txBody>
      </p:sp>
      <p:sp>
        <p:nvSpPr>
          <p:cNvPr id="10" name="TextBox 9">
            <a:extLst>
              <a:ext uri="{FF2B5EF4-FFF2-40B4-BE49-F238E27FC236}">
                <a16:creationId xmlns:a16="http://schemas.microsoft.com/office/drawing/2014/main" id="{8F349782-724F-E494-D92D-3B6485B0A059}"/>
              </a:ext>
            </a:extLst>
          </p:cNvPr>
          <p:cNvSpPr txBox="1"/>
          <p:nvPr/>
        </p:nvSpPr>
        <p:spPr>
          <a:xfrm>
            <a:off x="4584515" y="2492527"/>
            <a:ext cx="1907959" cy="215444"/>
          </a:xfrm>
          <a:prstGeom prst="rect">
            <a:avLst/>
          </a:prstGeom>
          <a:noFill/>
        </p:spPr>
        <p:txBody>
          <a:bodyPr wrap="square" lIns="0" tIns="0" rIns="0" bIns="0" rtlCol="0">
            <a:spAutoFit/>
          </a:bodyPr>
          <a:lstStyle/>
          <a:p>
            <a:pPr algn="l"/>
            <a:r>
              <a:rPr lang="en-US" sz="1400"/>
              <a:t>Yes</a:t>
            </a:r>
          </a:p>
        </p:txBody>
      </p:sp>
      <p:sp>
        <p:nvSpPr>
          <p:cNvPr id="13" name="Rectangle: Rounded Corners 12">
            <a:extLst>
              <a:ext uri="{FF2B5EF4-FFF2-40B4-BE49-F238E27FC236}">
                <a16:creationId xmlns:a16="http://schemas.microsoft.com/office/drawing/2014/main" id="{78CF957B-B336-5FD5-29CA-5ECBBF3A1A4E}"/>
              </a:ext>
            </a:extLst>
          </p:cNvPr>
          <p:cNvSpPr/>
          <p:nvPr/>
        </p:nvSpPr>
        <p:spPr bwMode="auto">
          <a:xfrm>
            <a:off x="3540594" y="4073836"/>
            <a:ext cx="660205" cy="635058"/>
          </a:xfrm>
          <a:prstGeom prst="roundRect">
            <a:avLst>
              <a:gd name="adj" fmla="val 5000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sp>
        <p:nvSpPr>
          <p:cNvPr id="23" name="Title 22">
            <a:extLst>
              <a:ext uri="{FF2B5EF4-FFF2-40B4-BE49-F238E27FC236}">
                <a16:creationId xmlns:a16="http://schemas.microsoft.com/office/drawing/2014/main" id="{21297DAF-A799-D58D-627F-CF3D3C0D0555}"/>
              </a:ext>
            </a:extLst>
          </p:cNvPr>
          <p:cNvSpPr>
            <a:spLocks noGrp="1"/>
          </p:cNvSpPr>
          <p:nvPr>
            <p:ph type="title"/>
          </p:nvPr>
        </p:nvSpPr>
        <p:spPr>
          <a:xfrm>
            <a:off x="448351" y="135483"/>
            <a:ext cx="11018520" cy="553998"/>
          </a:xfrm>
        </p:spPr>
        <p:txBody>
          <a:bodyPr/>
          <a:lstStyle/>
          <a:p>
            <a:r>
              <a:rPr lang="en-US"/>
              <a:t>Where do I start?</a:t>
            </a:r>
          </a:p>
        </p:txBody>
      </p:sp>
      <p:cxnSp>
        <p:nvCxnSpPr>
          <p:cNvPr id="40" name="Elbow Connector 39">
            <a:extLst>
              <a:ext uri="{FF2B5EF4-FFF2-40B4-BE49-F238E27FC236}">
                <a16:creationId xmlns:a16="http://schemas.microsoft.com/office/drawing/2014/main" id="{BE1368E6-8246-B9BF-E45E-B22BF140D718}"/>
              </a:ext>
            </a:extLst>
          </p:cNvPr>
          <p:cNvCxnSpPr>
            <a:cxnSpLocks/>
            <a:stCxn id="5" idx="3"/>
            <a:endCxn id="27" idx="1"/>
          </p:cNvCxnSpPr>
          <p:nvPr/>
        </p:nvCxnSpPr>
        <p:spPr>
          <a:xfrm flipV="1">
            <a:off x="4387545" y="734199"/>
            <a:ext cx="1297722" cy="2021226"/>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a:extLst>
              <a:ext uri="{FF2B5EF4-FFF2-40B4-BE49-F238E27FC236}">
                <a16:creationId xmlns:a16="http://schemas.microsoft.com/office/drawing/2014/main" id="{23EB0D48-0F7D-C4E8-DD9B-7332AAE47671}"/>
              </a:ext>
            </a:extLst>
          </p:cNvPr>
          <p:cNvCxnSpPr>
            <a:cxnSpLocks/>
          </p:cNvCxnSpPr>
          <p:nvPr/>
        </p:nvCxnSpPr>
        <p:spPr>
          <a:xfrm>
            <a:off x="8393001" y="733671"/>
            <a:ext cx="902971" cy="317529"/>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5" name="Rectangle: Rounded Corners 26">
            <a:extLst>
              <a:ext uri="{FF2B5EF4-FFF2-40B4-BE49-F238E27FC236}">
                <a16:creationId xmlns:a16="http://schemas.microsoft.com/office/drawing/2014/main" id="{130C6FD3-E8E4-32C9-B6A5-C4E7C5104638}"/>
              </a:ext>
            </a:extLst>
          </p:cNvPr>
          <p:cNvSpPr/>
          <p:nvPr/>
        </p:nvSpPr>
        <p:spPr bwMode="auto">
          <a:xfrm>
            <a:off x="9295972" y="733671"/>
            <a:ext cx="2707734" cy="635058"/>
          </a:xfrm>
          <a:prstGeom prst="roundRect">
            <a:avLst/>
          </a:pr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Build your first declarative agent</a:t>
            </a:r>
          </a:p>
        </p:txBody>
      </p:sp>
      <p:cxnSp>
        <p:nvCxnSpPr>
          <p:cNvPr id="59" name="Elbow Connector 58">
            <a:extLst>
              <a:ext uri="{FF2B5EF4-FFF2-40B4-BE49-F238E27FC236}">
                <a16:creationId xmlns:a16="http://schemas.microsoft.com/office/drawing/2014/main" id="{C608B95C-8ED4-D3DF-348C-50BA852702FD}"/>
              </a:ext>
            </a:extLst>
          </p:cNvPr>
          <p:cNvCxnSpPr>
            <a:cxnSpLocks/>
            <a:endCxn id="60" idx="1"/>
          </p:cNvCxnSpPr>
          <p:nvPr/>
        </p:nvCxnSpPr>
        <p:spPr>
          <a:xfrm rot="16200000" flipH="1">
            <a:off x="8217482" y="1096507"/>
            <a:ext cx="1254010" cy="902972"/>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Rectangle: Rounded Corners 26">
            <a:extLst>
              <a:ext uri="{FF2B5EF4-FFF2-40B4-BE49-F238E27FC236}">
                <a16:creationId xmlns:a16="http://schemas.microsoft.com/office/drawing/2014/main" id="{5A9B3B59-9037-BB57-2427-84C4B2B9B791}"/>
              </a:ext>
            </a:extLst>
          </p:cNvPr>
          <p:cNvSpPr/>
          <p:nvPr/>
        </p:nvSpPr>
        <p:spPr bwMode="auto">
          <a:xfrm>
            <a:off x="9295973" y="1857469"/>
            <a:ext cx="2707734" cy="635058"/>
          </a:xfrm>
          <a:prstGeom prst="roundRect">
            <a:avLst/>
          </a:pr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Build an API</a:t>
            </a:r>
          </a:p>
        </p:txBody>
      </p:sp>
      <p:sp>
        <p:nvSpPr>
          <p:cNvPr id="62" name="Rectangle: Rounded Corners 26">
            <a:extLst>
              <a:ext uri="{FF2B5EF4-FFF2-40B4-BE49-F238E27FC236}">
                <a16:creationId xmlns:a16="http://schemas.microsoft.com/office/drawing/2014/main" id="{2EBD0804-8F7C-3AC6-1651-DDE9B33C0357}"/>
              </a:ext>
            </a:extLst>
          </p:cNvPr>
          <p:cNvSpPr/>
          <p:nvPr/>
        </p:nvSpPr>
        <p:spPr bwMode="auto">
          <a:xfrm>
            <a:off x="9302884" y="2566668"/>
            <a:ext cx="2707734" cy="865660"/>
          </a:xfrm>
          <a:prstGeom prst="roundRect">
            <a:avLst/>
          </a:pr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Build a declarative agent with plugin (custom actions) using the API</a:t>
            </a:r>
          </a:p>
        </p:txBody>
      </p:sp>
      <p:sp>
        <p:nvSpPr>
          <p:cNvPr id="63" name="Rectangle: Rounded Corners 26">
            <a:extLst>
              <a:ext uri="{FF2B5EF4-FFF2-40B4-BE49-F238E27FC236}">
                <a16:creationId xmlns:a16="http://schemas.microsoft.com/office/drawing/2014/main" id="{4B04C003-59A0-1A5A-F7FF-B79C1CF46545}"/>
              </a:ext>
            </a:extLst>
          </p:cNvPr>
          <p:cNvSpPr/>
          <p:nvPr/>
        </p:nvSpPr>
        <p:spPr bwMode="auto">
          <a:xfrm>
            <a:off x="9302885" y="3508229"/>
            <a:ext cx="2707734" cy="635058"/>
          </a:xfrm>
          <a:prstGeom prst="roundRect">
            <a:avLst/>
          </a:pr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Enhance plugin </a:t>
            </a:r>
          </a:p>
        </p:txBody>
      </p:sp>
      <p:sp>
        <p:nvSpPr>
          <p:cNvPr id="64" name="Rectangle: Rounded Corners 26">
            <a:extLst>
              <a:ext uri="{FF2B5EF4-FFF2-40B4-BE49-F238E27FC236}">
                <a16:creationId xmlns:a16="http://schemas.microsoft.com/office/drawing/2014/main" id="{0345A297-C654-9615-EC72-6506BB26C167}"/>
              </a:ext>
            </a:extLst>
          </p:cNvPr>
          <p:cNvSpPr/>
          <p:nvPr/>
        </p:nvSpPr>
        <p:spPr bwMode="auto">
          <a:xfrm>
            <a:off x="9302885" y="4215409"/>
            <a:ext cx="2707734" cy="635058"/>
          </a:xfrm>
          <a:prstGeom prst="roundRect">
            <a:avLst/>
          </a:pr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Enhance response cards </a:t>
            </a:r>
          </a:p>
        </p:txBody>
      </p:sp>
      <p:sp>
        <p:nvSpPr>
          <p:cNvPr id="65" name="Rectangle: Rounded Corners 26">
            <a:extLst>
              <a:ext uri="{FF2B5EF4-FFF2-40B4-BE49-F238E27FC236}">
                <a16:creationId xmlns:a16="http://schemas.microsoft.com/office/drawing/2014/main" id="{8C3FF548-F375-6BEF-3242-9AE71333F26E}"/>
              </a:ext>
            </a:extLst>
          </p:cNvPr>
          <p:cNvSpPr/>
          <p:nvPr/>
        </p:nvSpPr>
        <p:spPr bwMode="auto">
          <a:xfrm>
            <a:off x="9295972" y="4922589"/>
            <a:ext cx="2707734" cy="635058"/>
          </a:xfrm>
          <a:prstGeom prst="roundRect">
            <a:avLst/>
          </a:pr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Add authentication </a:t>
            </a:r>
          </a:p>
        </p:txBody>
      </p:sp>
      <p:sp>
        <p:nvSpPr>
          <p:cNvPr id="75" name="Rectangle: Rounded Corners 26">
            <a:extLst>
              <a:ext uri="{FF2B5EF4-FFF2-40B4-BE49-F238E27FC236}">
                <a16:creationId xmlns:a16="http://schemas.microsoft.com/office/drawing/2014/main" id="{A7169575-39EF-7B3D-DACE-E946447F4E29}"/>
              </a:ext>
            </a:extLst>
          </p:cNvPr>
          <p:cNvSpPr/>
          <p:nvPr/>
        </p:nvSpPr>
        <p:spPr bwMode="auto">
          <a:xfrm>
            <a:off x="4526810" y="3271428"/>
            <a:ext cx="2707734" cy="635058"/>
          </a:xfrm>
          <a:prstGeom prst="roundRect">
            <a:avLst/>
          </a:prstGeom>
          <a:gradFill>
            <a:gsLst>
              <a:gs pos="0">
                <a:schemeClr val="accent5"/>
              </a:gs>
              <a:gs pos="85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Build your first custom engine agent</a:t>
            </a:r>
          </a:p>
        </p:txBody>
      </p:sp>
      <p:sp>
        <p:nvSpPr>
          <p:cNvPr id="76" name="Rectangle: Rounded Corners 26">
            <a:extLst>
              <a:ext uri="{FF2B5EF4-FFF2-40B4-BE49-F238E27FC236}">
                <a16:creationId xmlns:a16="http://schemas.microsoft.com/office/drawing/2014/main" id="{CF65CCDF-E2E2-8103-196D-EDF79C97129C}"/>
              </a:ext>
            </a:extLst>
          </p:cNvPr>
          <p:cNvSpPr/>
          <p:nvPr/>
        </p:nvSpPr>
        <p:spPr bwMode="auto">
          <a:xfrm>
            <a:off x="4526810" y="3991753"/>
            <a:ext cx="2707734" cy="635058"/>
          </a:xfrm>
          <a:prstGeom prst="roundRect">
            <a:avLst/>
          </a:prstGeom>
          <a:gradFill>
            <a:gsLst>
              <a:gs pos="0">
                <a:schemeClr val="accent5"/>
              </a:gs>
              <a:gs pos="85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Implement RAG</a:t>
            </a:r>
          </a:p>
        </p:txBody>
      </p:sp>
      <p:sp>
        <p:nvSpPr>
          <p:cNvPr id="78" name="Rectangle: Rounded Corners 26">
            <a:extLst>
              <a:ext uri="{FF2B5EF4-FFF2-40B4-BE49-F238E27FC236}">
                <a16:creationId xmlns:a16="http://schemas.microsoft.com/office/drawing/2014/main" id="{5EBB922C-1DAD-414A-E9B4-CD8CF2FC7FD8}"/>
              </a:ext>
            </a:extLst>
          </p:cNvPr>
          <p:cNvSpPr/>
          <p:nvPr/>
        </p:nvSpPr>
        <p:spPr bwMode="auto">
          <a:xfrm>
            <a:off x="4507963" y="4714270"/>
            <a:ext cx="2707734" cy="635058"/>
          </a:xfrm>
          <a:prstGeom prst="roundRect">
            <a:avLst/>
          </a:prstGeom>
          <a:gradFill>
            <a:gsLst>
              <a:gs pos="0">
                <a:schemeClr val="accent5"/>
              </a:gs>
              <a:gs pos="85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Enhance UI with Powered AI Kit </a:t>
            </a:r>
          </a:p>
        </p:txBody>
      </p:sp>
      <p:sp>
        <p:nvSpPr>
          <p:cNvPr id="79" name="Rectangle: Rounded Corners 26">
            <a:extLst>
              <a:ext uri="{FF2B5EF4-FFF2-40B4-BE49-F238E27FC236}">
                <a16:creationId xmlns:a16="http://schemas.microsoft.com/office/drawing/2014/main" id="{0B99F288-F99A-EFF6-C6F9-1AF337BA2484}"/>
              </a:ext>
            </a:extLst>
          </p:cNvPr>
          <p:cNvSpPr/>
          <p:nvPr/>
        </p:nvSpPr>
        <p:spPr bwMode="auto">
          <a:xfrm>
            <a:off x="4507963" y="5430807"/>
            <a:ext cx="2707734" cy="635058"/>
          </a:xfrm>
          <a:prstGeom prst="roundRect">
            <a:avLst/>
          </a:prstGeom>
          <a:gradFill>
            <a:gsLst>
              <a:gs pos="0">
                <a:schemeClr val="accent5"/>
              </a:gs>
              <a:gs pos="85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Add authentication</a:t>
            </a:r>
          </a:p>
        </p:txBody>
      </p:sp>
      <p:sp>
        <p:nvSpPr>
          <p:cNvPr id="80" name="Rectangle: Rounded Corners 26">
            <a:extLst>
              <a:ext uri="{FF2B5EF4-FFF2-40B4-BE49-F238E27FC236}">
                <a16:creationId xmlns:a16="http://schemas.microsoft.com/office/drawing/2014/main" id="{1068D63C-1A24-4CA6-4FC3-26DD42CC492E}"/>
              </a:ext>
            </a:extLst>
          </p:cNvPr>
          <p:cNvSpPr/>
          <p:nvPr/>
        </p:nvSpPr>
        <p:spPr bwMode="auto">
          <a:xfrm>
            <a:off x="4507963" y="6147344"/>
            <a:ext cx="2707734" cy="635058"/>
          </a:xfrm>
          <a:prstGeom prst="roundRect">
            <a:avLst/>
          </a:prstGeom>
          <a:gradFill>
            <a:gsLst>
              <a:gs pos="0">
                <a:schemeClr val="accent5"/>
              </a:gs>
              <a:gs pos="85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372" b="1">
                <a:solidFill>
                  <a:schemeClr val="tx1"/>
                </a:solidFill>
                <a:latin typeface="Segoe UI" panose="020B0502040204020203" pitchFamily="34" charset="0"/>
                <a:ea typeface="Segoe UI" panose="020B0502040204020203" pitchFamily="34" charset="0"/>
                <a:cs typeface="Segoe UI" panose="020B0502040204020203" pitchFamily="34" charset="0"/>
              </a:rPr>
              <a:t>Add actions</a:t>
            </a:r>
          </a:p>
        </p:txBody>
      </p:sp>
      <p:cxnSp>
        <p:nvCxnSpPr>
          <p:cNvPr id="82" name="Elbow Connector 81">
            <a:extLst>
              <a:ext uri="{FF2B5EF4-FFF2-40B4-BE49-F238E27FC236}">
                <a16:creationId xmlns:a16="http://schemas.microsoft.com/office/drawing/2014/main" id="{B9396C8B-13EE-E7ED-6353-19E010E1B4BA}"/>
              </a:ext>
            </a:extLst>
          </p:cNvPr>
          <p:cNvCxnSpPr>
            <a:cxnSpLocks/>
            <a:stCxn id="39" idx="3"/>
            <a:endCxn id="75" idx="1"/>
          </p:cNvCxnSpPr>
          <p:nvPr/>
        </p:nvCxnSpPr>
        <p:spPr>
          <a:xfrm flipV="1">
            <a:off x="3013166" y="3588957"/>
            <a:ext cx="1513644" cy="2195706"/>
          </a:xfrm>
          <a:prstGeom prst="bentConnector3">
            <a:avLst>
              <a:gd name="adj1" fmla="val 50000"/>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7" name="Down Arrow 86">
            <a:extLst>
              <a:ext uri="{FF2B5EF4-FFF2-40B4-BE49-F238E27FC236}">
                <a16:creationId xmlns:a16="http://schemas.microsoft.com/office/drawing/2014/main" id="{A5FF4C25-163C-E14F-72B2-FFFE73D34E38}"/>
              </a:ext>
            </a:extLst>
          </p:cNvPr>
          <p:cNvSpPr/>
          <p:nvPr/>
        </p:nvSpPr>
        <p:spPr bwMode="auto">
          <a:xfrm>
            <a:off x="11233900" y="2440514"/>
            <a:ext cx="474979" cy="240411"/>
          </a:xfrm>
          <a:prstGeom prst="downArrow">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91" name="Down Arrow 90">
            <a:extLst>
              <a:ext uri="{FF2B5EF4-FFF2-40B4-BE49-F238E27FC236}">
                <a16:creationId xmlns:a16="http://schemas.microsoft.com/office/drawing/2014/main" id="{5FD90DDF-A733-4B0D-56C4-257231417478}"/>
              </a:ext>
            </a:extLst>
          </p:cNvPr>
          <p:cNvSpPr/>
          <p:nvPr/>
        </p:nvSpPr>
        <p:spPr bwMode="auto">
          <a:xfrm>
            <a:off x="11229381" y="3395189"/>
            <a:ext cx="474979" cy="240411"/>
          </a:xfrm>
          <a:prstGeom prst="downArrow">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92" name="Down Arrow 91">
            <a:extLst>
              <a:ext uri="{FF2B5EF4-FFF2-40B4-BE49-F238E27FC236}">
                <a16:creationId xmlns:a16="http://schemas.microsoft.com/office/drawing/2014/main" id="{B4562F01-1AEF-DA53-4C06-085533B913E6}"/>
              </a:ext>
            </a:extLst>
          </p:cNvPr>
          <p:cNvSpPr/>
          <p:nvPr/>
        </p:nvSpPr>
        <p:spPr bwMode="auto">
          <a:xfrm>
            <a:off x="11229381" y="4091424"/>
            <a:ext cx="474979" cy="240411"/>
          </a:xfrm>
          <a:prstGeom prst="downArrow">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93" name="Down Arrow 92">
            <a:extLst>
              <a:ext uri="{FF2B5EF4-FFF2-40B4-BE49-F238E27FC236}">
                <a16:creationId xmlns:a16="http://schemas.microsoft.com/office/drawing/2014/main" id="{5C7B17F6-3D40-D108-363E-F96B06513C8E}"/>
              </a:ext>
            </a:extLst>
          </p:cNvPr>
          <p:cNvSpPr/>
          <p:nvPr/>
        </p:nvSpPr>
        <p:spPr bwMode="auto">
          <a:xfrm>
            <a:off x="11229381" y="4802383"/>
            <a:ext cx="474979" cy="240411"/>
          </a:xfrm>
          <a:prstGeom prst="downArrow">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94" name="Down Arrow 93">
            <a:extLst>
              <a:ext uri="{FF2B5EF4-FFF2-40B4-BE49-F238E27FC236}">
                <a16:creationId xmlns:a16="http://schemas.microsoft.com/office/drawing/2014/main" id="{8052EBE2-59ED-F89D-5372-A87144F0CC40}"/>
              </a:ext>
            </a:extLst>
          </p:cNvPr>
          <p:cNvSpPr/>
          <p:nvPr/>
        </p:nvSpPr>
        <p:spPr bwMode="auto">
          <a:xfrm>
            <a:off x="6492471" y="3870723"/>
            <a:ext cx="474979" cy="240411"/>
          </a:xfrm>
          <a:prstGeom prst="downArrow">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95" name="Down Arrow 94">
            <a:extLst>
              <a:ext uri="{FF2B5EF4-FFF2-40B4-BE49-F238E27FC236}">
                <a16:creationId xmlns:a16="http://schemas.microsoft.com/office/drawing/2014/main" id="{DD3B8B57-E77D-F742-1DFB-514E00746FEC}"/>
              </a:ext>
            </a:extLst>
          </p:cNvPr>
          <p:cNvSpPr/>
          <p:nvPr/>
        </p:nvSpPr>
        <p:spPr bwMode="auto">
          <a:xfrm>
            <a:off x="6492476" y="4599006"/>
            <a:ext cx="474979" cy="240411"/>
          </a:xfrm>
          <a:prstGeom prst="downArrow">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96" name="Down Arrow 95">
            <a:extLst>
              <a:ext uri="{FF2B5EF4-FFF2-40B4-BE49-F238E27FC236}">
                <a16:creationId xmlns:a16="http://schemas.microsoft.com/office/drawing/2014/main" id="{AACBF25F-9814-7B71-0FFC-04BD1FEE3CEC}"/>
              </a:ext>
            </a:extLst>
          </p:cNvPr>
          <p:cNvSpPr/>
          <p:nvPr/>
        </p:nvSpPr>
        <p:spPr bwMode="auto">
          <a:xfrm>
            <a:off x="6492473" y="5317236"/>
            <a:ext cx="474979" cy="240411"/>
          </a:xfrm>
          <a:prstGeom prst="downArrow">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97" name="Down Arrow 96">
            <a:extLst>
              <a:ext uri="{FF2B5EF4-FFF2-40B4-BE49-F238E27FC236}">
                <a16:creationId xmlns:a16="http://schemas.microsoft.com/office/drawing/2014/main" id="{7D18ABE3-A3E3-C686-22C1-01AB57715499}"/>
              </a:ext>
            </a:extLst>
          </p:cNvPr>
          <p:cNvSpPr/>
          <p:nvPr/>
        </p:nvSpPr>
        <p:spPr bwMode="auto">
          <a:xfrm>
            <a:off x="6492472" y="6032657"/>
            <a:ext cx="474979" cy="240411"/>
          </a:xfrm>
          <a:prstGeom prst="downArrow">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98" name="TextBox 97">
            <a:extLst>
              <a:ext uri="{FF2B5EF4-FFF2-40B4-BE49-F238E27FC236}">
                <a16:creationId xmlns:a16="http://schemas.microsoft.com/office/drawing/2014/main" id="{6480D949-F85E-F2F0-F615-EE6B67D83256}"/>
              </a:ext>
            </a:extLst>
          </p:cNvPr>
          <p:cNvSpPr txBox="1"/>
          <p:nvPr/>
        </p:nvSpPr>
        <p:spPr>
          <a:xfrm>
            <a:off x="1175895" y="3575154"/>
            <a:ext cx="2393966" cy="861774"/>
          </a:xfrm>
          <a:prstGeom prst="rect">
            <a:avLst/>
          </a:prstGeom>
          <a:noFill/>
        </p:spPr>
        <p:txBody>
          <a:bodyPr wrap="square" lIns="0" tIns="0" rIns="0" bIns="0" rtlCol="0">
            <a:spAutoFit/>
          </a:bodyPr>
          <a:lstStyle/>
          <a:p>
            <a:pPr algn="l"/>
            <a:r>
              <a:rPr lang="en-US" sz="1400"/>
              <a:t>Developer provides orchestrator and models</a:t>
            </a:r>
            <a:br>
              <a:rPr lang="en-US" sz="1400"/>
            </a:br>
            <a:r>
              <a:rPr lang="en-US" sz="1400"/>
              <a:t>(Azure AI Studio or your choice of AI)</a:t>
            </a:r>
          </a:p>
        </p:txBody>
      </p:sp>
      <p:sp>
        <p:nvSpPr>
          <p:cNvPr id="99" name="TextBox 98">
            <a:extLst>
              <a:ext uri="{FF2B5EF4-FFF2-40B4-BE49-F238E27FC236}">
                <a16:creationId xmlns:a16="http://schemas.microsoft.com/office/drawing/2014/main" id="{121FEEC1-671B-237E-E0F9-A420B765C51D}"/>
              </a:ext>
            </a:extLst>
          </p:cNvPr>
          <p:cNvSpPr txBox="1"/>
          <p:nvPr/>
        </p:nvSpPr>
        <p:spPr>
          <a:xfrm>
            <a:off x="5142020" y="2248200"/>
            <a:ext cx="1907959" cy="646331"/>
          </a:xfrm>
          <a:prstGeom prst="rect">
            <a:avLst/>
          </a:prstGeom>
          <a:noFill/>
        </p:spPr>
        <p:txBody>
          <a:bodyPr wrap="square" lIns="0" tIns="0" rIns="0" bIns="0" rtlCol="0">
            <a:spAutoFit/>
          </a:bodyPr>
          <a:lstStyle/>
          <a:p>
            <a:pPr algn="l"/>
            <a:r>
              <a:rPr lang="en-US" sz="1400"/>
              <a:t>M365 Copilot provides orchestrator and models</a:t>
            </a:r>
          </a:p>
        </p:txBody>
      </p:sp>
    </p:spTree>
    <p:extLst>
      <p:ext uri="{BB962C8B-B14F-4D97-AF65-F5344CB8AC3E}">
        <p14:creationId xmlns:p14="http://schemas.microsoft.com/office/powerpoint/2010/main" val="173236321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74CC0-9602-E49A-BBBC-006112DE36C2}"/>
            </a:ext>
          </a:extLst>
        </p:cNvPr>
        <p:cNvGrpSpPr/>
        <p:nvPr/>
      </p:nvGrpSpPr>
      <p:grpSpPr>
        <a:xfrm>
          <a:off x="0" y="0"/>
          <a:ext cx="0" cy="0"/>
          <a:chOff x="0" y="0"/>
          <a:chExt cx="0" cy="0"/>
        </a:xfrm>
      </p:grpSpPr>
      <p:sp>
        <p:nvSpPr>
          <p:cNvPr id="16" name="Rectangle: Rounded Corners 4">
            <a:extLst>
              <a:ext uri="{FF2B5EF4-FFF2-40B4-BE49-F238E27FC236}">
                <a16:creationId xmlns:a16="http://schemas.microsoft.com/office/drawing/2014/main" id="{629CAAAA-09C9-F5B5-E177-E2FA7367ABA2}"/>
              </a:ext>
            </a:extLst>
          </p:cNvPr>
          <p:cNvSpPr/>
          <p:nvPr/>
        </p:nvSpPr>
        <p:spPr bwMode="auto">
          <a:xfrm>
            <a:off x="2" y="5995825"/>
            <a:ext cx="5857198" cy="654992"/>
          </a:xfrm>
          <a:prstGeom prst="roundRect">
            <a:avLst/>
          </a:prstGeom>
          <a:gradFill flip="none" rotWithShape="1">
            <a:gsLst>
              <a:gs pos="0">
                <a:srgbClr val="C03BC4"/>
              </a:gs>
              <a:gs pos="80000">
                <a:srgbClr val="0078D4"/>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r" defTabSz="914102" fontAlgn="base">
              <a:lnSpc>
                <a:spcPct val="90000"/>
              </a:lnSpc>
              <a:spcBef>
                <a:spcPct val="0"/>
              </a:spcBef>
              <a:spcAft>
                <a:spcPct val="0"/>
              </a:spcAft>
              <a:defRPr/>
            </a:pPr>
            <a:r>
              <a:rPr lang="en-US" sz="2353">
                <a:solidFill>
                  <a:srgbClr val="FFFFFF"/>
                </a:solidFill>
                <a:latin typeface="Segoe UI Semilight"/>
                <a:ea typeface="Segoe UI" pitchFamily="34" charset="0"/>
                <a:cs typeface="Segoe UI" pitchFamily="34" charset="0"/>
              </a:rPr>
              <a:t>Declarative Agent</a:t>
            </a:r>
          </a:p>
        </p:txBody>
      </p:sp>
      <p:sp>
        <p:nvSpPr>
          <p:cNvPr id="17" name="Rectangle: Rounded Corners 6">
            <a:extLst>
              <a:ext uri="{FF2B5EF4-FFF2-40B4-BE49-F238E27FC236}">
                <a16:creationId xmlns:a16="http://schemas.microsoft.com/office/drawing/2014/main" id="{074AC7A0-A5A0-2AF7-D53F-333B864C5D48}"/>
              </a:ext>
            </a:extLst>
          </p:cNvPr>
          <p:cNvSpPr/>
          <p:nvPr/>
        </p:nvSpPr>
        <p:spPr bwMode="auto">
          <a:xfrm>
            <a:off x="6230710" y="5995825"/>
            <a:ext cx="5961290" cy="654992"/>
          </a:xfrm>
          <a:prstGeom prst="roundRect">
            <a:avLst/>
          </a:prstGeom>
          <a:gradFill>
            <a:gsLst>
              <a:gs pos="0">
                <a:schemeClr val="accent5"/>
              </a:gs>
              <a:gs pos="80000">
                <a:srgbClr val="0078D4"/>
              </a:gs>
            </a:gsLst>
            <a:path path="circle">
              <a:fillToRect l="100000" t="100000"/>
            </a:path>
          </a:gra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2353">
                <a:solidFill>
                  <a:srgbClr val="FFFFFF"/>
                </a:solidFill>
                <a:latin typeface="Segoe UI Semilight"/>
                <a:ea typeface="Segoe UI" pitchFamily="34" charset="0"/>
                <a:cs typeface="Segoe UI"/>
              </a:rPr>
              <a:t>Custom Engine Agent</a:t>
            </a:r>
          </a:p>
        </p:txBody>
      </p:sp>
      <p:sp>
        <p:nvSpPr>
          <p:cNvPr id="6" name="Rounded Rectangle 5">
            <a:extLst>
              <a:ext uri="{FF2B5EF4-FFF2-40B4-BE49-F238E27FC236}">
                <a16:creationId xmlns:a16="http://schemas.microsoft.com/office/drawing/2014/main" id="{E223B848-8968-B97E-9A40-2B95A9A931C3}"/>
              </a:ext>
            </a:extLst>
          </p:cNvPr>
          <p:cNvSpPr/>
          <p:nvPr/>
        </p:nvSpPr>
        <p:spPr bwMode="auto">
          <a:xfrm>
            <a:off x="-498787" y="1131433"/>
            <a:ext cx="4371531" cy="4798526"/>
          </a:xfrm>
          <a:prstGeom prst="roundRect">
            <a:avLst>
              <a:gd name="adj" fmla="val 566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AE"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 name="Rounded Rectangle 3">
            <a:extLst>
              <a:ext uri="{FF2B5EF4-FFF2-40B4-BE49-F238E27FC236}">
                <a16:creationId xmlns:a16="http://schemas.microsoft.com/office/drawing/2014/main" id="{F2778D4C-CAF8-2252-693A-35DE34A18393}"/>
              </a:ext>
            </a:extLst>
          </p:cNvPr>
          <p:cNvSpPr/>
          <p:nvPr/>
        </p:nvSpPr>
        <p:spPr bwMode="auto">
          <a:xfrm>
            <a:off x="8092455" y="1131433"/>
            <a:ext cx="4371531" cy="4798526"/>
          </a:xfrm>
          <a:prstGeom prst="roundRect">
            <a:avLst>
              <a:gd name="adj" fmla="val 566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AE" sz="2353"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 name="Rectangle: Rounded Corners 8">
            <a:extLst>
              <a:ext uri="{FF2B5EF4-FFF2-40B4-BE49-F238E27FC236}">
                <a16:creationId xmlns:a16="http://schemas.microsoft.com/office/drawing/2014/main" id="{729F3E13-3CBF-5265-5EDD-205FE70C14F2}"/>
              </a:ext>
            </a:extLst>
          </p:cNvPr>
          <p:cNvSpPr/>
          <p:nvPr/>
        </p:nvSpPr>
        <p:spPr bwMode="auto">
          <a:xfrm>
            <a:off x="5722490" y="1412044"/>
            <a:ext cx="373510" cy="6872590"/>
          </a:xfrm>
          <a:prstGeom prst="roundRect">
            <a:avLst>
              <a:gd name="adj" fmla="val 50000"/>
            </a:avLst>
          </a:prstGeom>
          <a:gradFill flip="none" rotWithShape="1">
            <a:gsLst>
              <a:gs pos="0">
                <a:srgbClr val="996633">
                  <a:shade val="30000"/>
                  <a:satMod val="115000"/>
                </a:srgbClr>
              </a:gs>
              <a:gs pos="50000">
                <a:srgbClr val="996633">
                  <a:shade val="67500"/>
                  <a:satMod val="115000"/>
                </a:srgbClr>
              </a:gs>
              <a:gs pos="100000">
                <a:srgbClr val="996633">
                  <a:shade val="100000"/>
                  <a:satMod val="115000"/>
                </a:srgbClr>
              </a:gs>
            </a:gsLst>
            <a:lin ang="0" scaled="1"/>
            <a:tileRect/>
          </a:gra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Semilight"/>
              <a:cs typeface="Segoe UI" pitchFamily="34" charset="0"/>
            </a:endParaRPr>
          </a:p>
        </p:txBody>
      </p:sp>
      <p:sp>
        <p:nvSpPr>
          <p:cNvPr id="12" name="Title 11">
            <a:extLst>
              <a:ext uri="{FF2B5EF4-FFF2-40B4-BE49-F238E27FC236}">
                <a16:creationId xmlns:a16="http://schemas.microsoft.com/office/drawing/2014/main" id="{69527627-EDD2-AFDB-52E7-02F18B159AD8}"/>
              </a:ext>
            </a:extLst>
          </p:cNvPr>
          <p:cNvSpPr>
            <a:spLocks noGrp="1"/>
          </p:cNvSpPr>
          <p:nvPr>
            <p:ph type="title"/>
          </p:nvPr>
        </p:nvSpPr>
        <p:spPr>
          <a:xfrm>
            <a:off x="576699" y="448700"/>
            <a:ext cx="10801919" cy="492443"/>
          </a:xfrm>
        </p:spPr>
        <p:txBody>
          <a:bodyPr/>
          <a:lstStyle/>
          <a:p>
            <a:r>
              <a:rPr lang="en-US" sz="3200">
                <a:cs typeface="Segoe UI"/>
              </a:rPr>
              <a:t>Which AI do you want to use in your chat experience?</a:t>
            </a:r>
          </a:p>
        </p:txBody>
      </p:sp>
      <p:sp>
        <p:nvSpPr>
          <p:cNvPr id="13" name="Content Placeholder 12">
            <a:extLst>
              <a:ext uri="{FF2B5EF4-FFF2-40B4-BE49-F238E27FC236}">
                <a16:creationId xmlns:a16="http://schemas.microsoft.com/office/drawing/2014/main" id="{33147FD5-FDC1-9AB9-F194-E385F7EB1A7B}"/>
              </a:ext>
            </a:extLst>
          </p:cNvPr>
          <p:cNvSpPr>
            <a:spLocks noGrp="1"/>
          </p:cNvSpPr>
          <p:nvPr>
            <p:ph sz="quarter" idx="12"/>
          </p:nvPr>
        </p:nvSpPr>
        <p:spPr>
          <a:xfrm>
            <a:off x="321372" y="1353913"/>
            <a:ext cx="3583365" cy="4900188"/>
          </a:xfrm>
        </p:spPr>
        <p:txBody>
          <a:bodyPr/>
          <a:lstStyle/>
          <a:p>
            <a:r>
              <a:rPr lang="en-US" sz="2745"/>
              <a:t>LLM and orchestration are built into Microsoft 365</a:t>
            </a:r>
          </a:p>
          <a:p>
            <a:r>
              <a:rPr lang="en-US" sz="2745"/>
              <a:t>Rich integration with Microsoft 365 </a:t>
            </a:r>
            <a:br>
              <a:rPr lang="en-US" sz="2745"/>
            </a:br>
            <a:r>
              <a:rPr lang="en-US" sz="2745"/>
              <a:t>built in</a:t>
            </a:r>
          </a:p>
          <a:p>
            <a:r>
              <a:rPr lang="en-US" sz="2745"/>
              <a:t>Paid through Microsoft 365 Copilot license</a:t>
            </a:r>
          </a:p>
          <a:p>
            <a:endParaRPr lang="en-US" sz="2745"/>
          </a:p>
        </p:txBody>
      </p:sp>
      <p:sp>
        <p:nvSpPr>
          <p:cNvPr id="14" name="Content Placeholder 13">
            <a:extLst>
              <a:ext uri="{FF2B5EF4-FFF2-40B4-BE49-F238E27FC236}">
                <a16:creationId xmlns:a16="http://schemas.microsoft.com/office/drawing/2014/main" id="{3F182390-D3AA-7CA9-4555-7E82BC19B210}"/>
              </a:ext>
            </a:extLst>
          </p:cNvPr>
          <p:cNvSpPr>
            <a:spLocks noGrp="1"/>
          </p:cNvSpPr>
          <p:nvPr>
            <p:ph sz="quarter" idx="13"/>
          </p:nvPr>
        </p:nvSpPr>
        <p:spPr>
          <a:xfrm>
            <a:off x="8224976" y="1308306"/>
            <a:ext cx="3641817" cy="4574329"/>
          </a:xfrm>
        </p:spPr>
        <p:txBody>
          <a:bodyPr/>
          <a:lstStyle/>
          <a:p>
            <a:r>
              <a:rPr lang="en-US" sz="2745"/>
              <a:t>Custom AI models from Azure AI Studio</a:t>
            </a:r>
          </a:p>
          <a:p>
            <a:r>
              <a:rPr lang="en-US" sz="2745"/>
              <a:t>Custom prompt, orchestration, RAG implementations with Teams AI library</a:t>
            </a:r>
          </a:p>
          <a:p>
            <a:r>
              <a:rPr lang="en-US" sz="2745"/>
              <a:t>UI enhancements: </a:t>
            </a:r>
          </a:p>
          <a:p>
            <a:pPr lvl="2"/>
            <a:r>
              <a:rPr lang="en-US" sz="1961"/>
              <a:t>Feedback Loop </a:t>
            </a:r>
          </a:p>
          <a:p>
            <a:pPr lvl="2"/>
            <a:r>
              <a:rPr lang="en-US" sz="1961"/>
              <a:t>Generated by AI label</a:t>
            </a:r>
          </a:p>
          <a:p>
            <a:pPr lvl="2"/>
            <a:r>
              <a:rPr lang="en-US" sz="1961"/>
              <a:t>Sensitivity label</a:t>
            </a:r>
          </a:p>
          <a:p>
            <a:pPr lvl="2"/>
            <a:r>
              <a:rPr lang="en-US" sz="1961"/>
              <a:t>Customized citations</a:t>
            </a:r>
          </a:p>
        </p:txBody>
      </p:sp>
      <p:sp>
        <p:nvSpPr>
          <p:cNvPr id="2" name="Folded Corner 1">
            <a:extLst>
              <a:ext uri="{FF2B5EF4-FFF2-40B4-BE49-F238E27FC236}">
                <a16:creationId xmlns:a16="http://schemas.microsoft.com/office/drawing/2014/main" id="{20D6A752-D2F2-8C2B-6FE3-815770BD5638}"/>
              </a:ext>
            </a:extLst>
          </p:cNvPr>
          <p:cNvSpPr/>
          <p:nvPr/>
        </p:nvSpPr>
        <p:spPr bwMode="auto">
          <a:xfrm>
            <a:off x="11059077" y="5995825"/>
            <a:ext cx="1014095" cy="743744"/>
          </a:xfrm>
          <a:prstGeom prst="foldedCorner">
            <a:avLst>
              <a:gd name="adj" fmla="val 4542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AE" sz="1765" b="1">
                <a:solidFill>
                  <a:schemeClr val="bg1"/>
                </a:solidFill>
                <a:latin typeface="Segoe UI Semilight"/>
                <a:ea typeface="Segoe UI" pitchFamily="34" charset="0"/>
                <a:cs typeface="Segoe UI" pitchFamily="34" charset="0"/>
              </a:rPr>
              <a:t>Path “B”</a:t>
            </a:r>
          </a:p>
        </p:txBody>
      </p:sp>
      <p:sp>
        <p:nvSpPr>
          <p:cNvPr id="15" name="Folded Corner 1">
            <a:extLst>
              <a:ext uri="{FF2B5EF4-FFF2-40B4-BE49-F238E27FC236}">
                <a16:creationId xmlns:a16="http://schemas.microsoft.com/office/drawing/2014/main" id="{3F581418-C7EF-D4EF-34A0-A21838A1B384}"/>
              </a:ext>
            </a:extLst>
          </p:cNvPr>
          <p:cNvSpPr/>
          <p:nvPr/>
        </p:nvSpPr>
        <p:spPr bwMode="auto">
          <a:xfrm>
            <a:off x="221496" y="5995825"/>
            <a:ext cx="1014095" cy="743744"/>
          </a:xfrm>
          <a:prstGeom prst="foldedCorner">
            <a:avLst>
              <a:gd name="adj" fmla="val 4542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AE" sz="1765" b="1">
                <a:solidFill>
                  <a:schemeClr val="bg1"/>
                </a:solidFill>
                <a:latin typeface="Segoe UI Semilight"/>
                <a:ea typeface="Segoe UI" pitchFamily="34" charset="0"/>
                <a:cs typeface="Segoe UI" pitchFamily="34" charset="0"/>
              </a:rPr>
              <a:t>Path “E”</a:t>
            </a:r>
          </a:p>
        </p:txBody>
      </p:sp>
      <p:sp>
        <p:nvSpPr>
          <p:cNvPr id="3" name="Arrow: Right 10">
            <a:extLst>
              <a:ext uri="{FF2B5EF4-FFF2-40B4-BE49-F238E27FC236}">
                <a16:creationId xmlns:a16="http://schemas.microsoft.com/office/drawing/2014/main" id="{7A83F0F9-FDF6-6AE9-D43F-7193C0C79519}"/>
              </a:ext>
            </a:extLst>
          </p:cNvPr>
          <p:cNvSpPr/>
          <p:nvPr/>
        </p:nvSpPr>
        <p:spPr bwMode="auto">
          <a:xfrm flipH="1">
            <a:off x="3788151" y="1338953"/>
            <a:ext cx="3745533" cy="1929304"/>
          </a:xfrm>
          <a:prstGeom prst="rightArrow">
            <a:avLst/>
          </a:pr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defRPr/>
            </a:pPr>
            <a:r>
              <a:rPr lang="en-US" sz="4313">
                <a:solidFill>
                  <a:srgbClr val="FFFFFF"/>
                </a:solidFill>
                <a:latin typeface="Segoe UI Semilight"/>
                <a:ea typeface="Segoe UI" pitchFamily="34" charset="0"/>
                <a:cs typeface="Segoe UI" pitchFamily="34" charset="0"/>
              </a:rPr>
              <a:t>Extend </a:t>
            </a:r>
          </a:p>
        </p:txBody>
      </p:sp>
      <p:sp>
        <p:nvSpPr>
          <p:cNvPr id="8" name="Arrow: Right 9">
            <a:extLst>
              <a:ext uri="{FF2B5EF4-FFF2-40B4-BE49-F238E27FC236}">
                <a16:creationId xmlns:a16="http://schemas.microsoft.com/office/drawing/2014/main" id="{4DFB284F-6577-E366-5D86-D73FBAFB9C69}"/>
              </a:ext>
            </a:extLst>
          </p:cNvPr>
          <p:cNvSpPr/>
          <p:nvPr/>
        </p:nvSpPr>
        <p:spPr bwMode="auto">
          <a:xfrm>
            <a:off x="4440781" y="3144869"/>
            <a:ext cx="3665085" cy="1929304"/>
          </a:xfrm>
          <a:prstGeom prst="rightArrow">
            <a:avLst/>
          </a:prstGeom>
          <a:gradFill>
            <a:gsLst>
              <a:gs pos="0">
                <a:schemeClr val="accent5"/>
              </a:gs>
              <a:gs pos="85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a:spcBef>
                <a:spcPct val="0"/>
              </a:spcBef>
              <a:spcAft>
                <a:spcPct val="0"/>
              </a:spcAft>
              <a:defRPr/>
            </a:pPr>
            <a:r>
              <a:rPr lang="en-US" sz="4313">
                <a:solidFill>
                  <a:srgbClr val="FFFFFF"/>
                </a:solidFill>
                <a:latin typeface="Segoe UI Semilight"/>
                <a:cs typeface="Segoe UI"/>
              </a:rPr>
              <a:t>Build</a:t>
            </a:r>
            <a:endParaRPr lang="en-US" sz="2745">
              <a:solidFill>
                <a:srgbClr val="FFFFFF"/>
              </a:solidFill>
              <a:latin typeface="Segoe UI Semilight"/>
            </a:endParaRPr>
          </a:p>
        </p:txBody>
      </p:sp>
    </p:spTree>
    <p:extLst>
      <p:ext uri="{BB962C8B-B14F-4D97-AF65-F5344CB8AC3E}">
        <p14:creationId xmlns:p14="http://schemas.microsoft.com/office/powerpoint/2010/main" val="128126209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5C4313-7A86-CD2C-8100-694310286AA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6ACE0F2-BB12-8B0F-D241-346F340D2540}"/>
              </a:ext>
            </a:extLst>
          </p:cNvPr>
          <p:cNvSpPr>
            <a:spLocks noGrp="1"/>
          </p:cNvSpPr>
          <p:nvPr>
            <p:ph type="title"/>
          </p:nvPr>
        </p:nvSpPr>
        <p:spPr>
          <a:xfrm>
            <a:off x="255369" y="229393"/>
            <a:ext cx="10514108" cy="977153"/>
          </a:xfrm>
        </p:spPr>
        <p:txBody>
          <a:bodyPr>
            <a:normAutofit/>
          </a:bodyPr>
          <a:lstStyle/>
          <a:p>
            <a:r>
              <a:rPr lang="en-US" sz="3200"/>
              <a:t>Custom engine agent</a:t>
            </a:r>
          </a:p>
        </p:txBody>
      </p:sp>
      <p:sp>
        <p:nvSpPr>
          <p:cNvPr id="6" name="Rectangle 5">
            <a:extLst>
              <a:ext uri="{FF2B5EF4-FFF2-40B4-BE49-F238E27FC236}">
                <a16:creationId xmlns:a16="http://schemas.microsoft.com/office/drawing/2014/main" id="{B505CF92-8361-6697-2E6D-E7137CD040B7}"/>
              </a:ext>
            </a:extLst>
          </p:cNvPr>
          <p:cNvSpPr/>
          <p:nvPr/>
        </p:nvSpPr>
        <p:spPr>
          <a:xfrm>
            <a:off x="392187" y="1376011"/>
            <a:ext cx="11345933" cy="483492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endParaRPr lang="en-US">
              <a:solidFill>
                <a:srgbClr val="353535"/>
              </a:solidFill>
              <a:latin typeface="Segoe UI Semilight"/>
            </a:endParaRPr>
          </a:p>
        </p:txBody>
      </p:sp>
      <p:sp>
        <p:nvSpPr>
          <p:cNvPr id="27" name="Rectangle: Rounded Corners 36">
            <a:extLst>
              <a:ext uri="{FF2B5EF4-FFF2-40B4-BE49-F238E27FC236}">
                <a16:creationId xmlns:a16="http://schemas.microsoft.com/office/drawing/2014/main" id="{BB3844CF-CF07-C13D-B1D6-C459C575D8AF}"/>
              </a:ext>
            </a:extLst>
          </p:cNvPr>
          <p:cNvSpPr/>
          <p:nvPr/>
        </p:nvSpPr>
        <p:spPr>
          <a:xfrm>
            <a:off x="602781" y="1735266"/>
            <a:ext cx="10609861" cy="3893619"/>
          </a:xfrm>
          <a:prstGeom prst="roundRect">
            <a:avLst>
              <a:gd name="adj" fmla="val 401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solidFill>
                <a:srgbClr val="FFFFFF"/>
              </a:solidFill>
              <a:latin typeface="Segoe UI" panose="020B0502040204020203" pitchFamily="34" charset="0"/>
              <a:cs typeface="Segoe UI" panose="020B0502040204020203" pitchFamily="34" charset="0"/>
            </a:endParaRPr>
          </a:p>
        </p:txBody>
      </p:sp>
      <p:grpSp>
        <p:nvGrpSpPr>
          <p:cNvPr id="29" name="Group 28">
            <a:extLst>
              <a:ext uri="{FF2B5EF4-FFF2-40B4-BE49-F238E27FC236}">
                <a16:creationId xmlns:a16="http://schemas.microsoft.com/office/drawing/2014/main" id="{29DC066C-9DB5-AA9D-E87C-1065D26B3210}"/>
              </a:ext>
            </a:extLst>
          </p:cNvPr>
          <p:cNvGrpSpPr/>
          <p:nvPr/>
        </p:nvGrpSpPr>
        <p:grpSpPr>
          <a:xfrm>
            <a:off x="998973" y="3001715"/>
            <a:ext cx="9749520" cy="1360722"/>
            <a:chOff x="2994329" y="3735360"/>
            <a:chExt cx="6203342" cy="1334162"/>
          </a:xfrm>
        </p:grpSpPr>
        <p:sp>
          <p:nvSpPr>
            <p:cNvPr id="35" name="Rectangle: Rounded Corners 2">
              <a:extLst>
                <a:ext uri="{FF2B5EF4-FFF2-40B4-BE49-F238E27FC236}">
                  <a16:creationId xmlns:a16="http://schemas.microsoft.com/office/drawing/2014/main" id="{62B9A5A7-DEB4-8735-1EEF-A3DB93549A07}"/>
                </a:ext>
              </a:extLst>
            </p:cNvPr>
            <p:cNvSpPr/>
            <p:nvPr/>
          </p:nvSpPr>
          <p:spPr>
            <a:xfrm>
              <a:off x="3244781" y="4006441"/>
              <a:ext cx="1689140" cy="792000"/>
            </a:xfrm>
            <a:prstGeom prst="roundRect">
              <a:avLst>
                <a:gd name="adj" fmla="val 20156"/>
              </a:avLst>
            </a:prstGeom>
            <a:gradFill>
              <a:gsLst>
                <a:gs pos="0">
                  <a:srgbClr val="37928A"/>
                </a:gs>
                <a:gs pos="80000">
                  <a:srgbClr val="0078D4"/>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algn="ctr" defTabSz="932597">
                <a:defRPr/>
              </a:pPr>
              <a:r>
                <a:rPr lang="en-US" sz="1836">
                  <a:solidFill>
                    <a:prstClr val="white"/>
                  </a:solidFill>
                </a:rPr>
                <a:t>Teams AI Library</a:t>
              </a:r>
            </a:p>
          </p:txBody>
        </p:sp>
        <p:sp>
          <p:nvSpPr>
            <p:cNvPr id="36" name="Rectangle: Rounded Corners 5">
              <a:extLst>
                <a:ext uri="{FF2B5EF4-FFF2-40B4-BE49-F238E27FC236}">
                  <a16:creationId xmlns:a16="http://schemas.microsoft.com/office/drawing/2014/main" id="{F1DA3817-B22D-F2CB-32F8-5EB4D95200F9}"/>
                </a:ext>
              </a:extLst>
            </p:cNvPr>
            <p:cNvSpPr/>
            <p:nvPr/>
          </p:nvSpPr>
          <p:spPr>
            <a:xfrm>
              <a:off x="5067917" y="4026224"/>
              <a:ext cx="1689141" cy="792000"/>
            </a:xfrm>
            <a:prstGeom prst="roundRect">
              <a:avLst>
                <a:gd name="adj" fmla="val 18235"/>
              </a:avLst>
            </a:prstGeom>
            <a:gradFill>
              <a:gsLst>
                <a:gs pos="0">
                  <a:srgbClr val="37928A"/>
                </a:gs>
                <a:gs pos="80000">
                  <a:srgbClr val="0078D4"/>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algn="ctr" defTabSz="932597">
                <a:defRPr/>
              </a:pPr>
              <a:r>
                <a:rPr lang="en-US" sz="1836">
                  <a:solidFill>
                    <a:prstClr val="white"/>
                  </a:solidFill>
                </a:rPr>
                <a:t>Bot Framework</a:t>
              </a:r>
            </a:p>
          </p:txBody>
        </p:sp>
        <p:sp>
          <p:nvSpPr>
            <p:cNvPr id="38" name="Rectangle: Rounded Corners 6">
              <a:extLst>
                <a:ext uri="{FF2B5EF4-FFF2-40B4-BE49-F238E27FC236}">
                  <a16:creationId xmlns:a16="http://schemas.microsoft.com/office/drawing/2014/main" id="{46F18350-CC5D-423E-0507-09E730F9A44A}"/>
                </a:ext>
              </a:extLst>
            </p:cNvPr>
            <p:cNvSpPr/>
            <p:nvPr/>
          </p:nvSpPr>
          <p:spPr>
            <a:xfrm>
              <a:off x="2994329" y="3735360"/>
              <a:ext cx="6203342" cy="1334162"/>
            </a:xfrm>
            <a:prstGeom prst="roundRect">
              <a:avLst>
                <a:gd name="adj" fmla="val 1390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solidFill>
                  <a:srgbClr val="FFFFFF"/>
                </a:solidFill>
                <a:latin typeface="Segoe UI" panose="020B0502040204020203" pitchFamily="34" charset="0"/>
                <a:cs typeface="Segoe UI" panose="020B0502040204020203" pitchFamily="34" charset="0"/>
              </a:endParaRPr>
            </a:p>
          </p:txBody>
        </p:sp>
        <p:pic>
          <p:nvPicPr>
            <p:cNvPr id="39" name="Graphic 38" descr="Add outline">
              <a:extLst>
                <a:ext uri="{FF2B5EF4-FFF2-40B4-BE49-F238E27FC236}">
                  <a16:creationId xmlns:a16="http://schemas.microsoft.com/office/drawing/2014/main" id="{E72E5D61-4421-FC4B-3258-4C2FFC0242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08983" y="4300857"/>
              <a:ext cx="172417" cy="172417"/>
            </a:xfrm>
            <a:prstGeom prst="rect">
              <a:avLst/>
            </a:prstGeom>
          </p:spPr>
        </p:pic>
      </p:grpSp>
      <p:sp>
        <p:nvSpPr>
          <p:cNvPr id="30" name="Rectangle: Rounded Corners 9">
            <a:extLst>
              <a:ext uri="{FF2B5EF4-FFF2-40B4-BE49-F238E27FC236}">
                <a16:creationId xmlns:a16="http://schemas.microsoft.com/office/drawing/2014/main" id="{91877441-CC15-FBA7-B335-F380B072B7BD}"/>
              </a:ext>
            </a:extLst>
          </p:cNvPr>
          <p:cNvSpPr/>
          <p:nvPr/>
        </p:nvSpPr>
        <p:spPr>
          <a:xfrm>
            <a:off x="997459" y="4627360"/>
            <a:ext cx="9749522" cy="734333"/>
          </a:xfrm>
          <a:prstGeom prst="roundRect">
            <a:avLst>
              <a:gd name="adj" fmla="val 20477"/>
            </a:avLst>
          </a:prstGeom>
          <a:gradFill flip="none" rotWithShape="1">
            <a:gsLst>
              <a:gs pos="80000">
                <a:srgbClr val="C03BC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9523" tIns="18652" rIns="139891" bIns="55956" numCol="1" spcCol="0" rtlCol="0" fromWordArt="0" anchor="ctr" anchorCtr="0" forceAA="0" compatLnSpc="1">
            <a:prstTxWarp prst="textNoShape">
              <a:avLst/>
            </a:prstTxWarp>
            <a:noAutofit/>
          </a:bodyPr>
          <a:lstStyle/>
          <a:p>
            <a:pPr algn="ctr" fontAlgn="base">
              <a:spcBef>
                <a:spcPct val="0"/>
              </a:spcBef>
              <a:spcAft>
                <a:spcPct val="0"/>
              </a:spcAft>
            </a:pPr>
            <a:r>
              <a:rPr lang="en-US" sz="1836" b="1">
                <a:ln w="3175">
                  <a:noFill/>
                </a:ln>
                <a:gradFill>
                  <a:gsLst>
                    <a:gs pos="53147">
                      <a:srgbClr val="FFFFFF"/>
                    </a:gs>
                    <a:gs pos="28000">
                      <a:srgbClr val="FFFFFF"/>
                    </a:gs>
                  </a:gsLst>
                  <a:path path="circle">
                    <a:fillToRect l="100000" b="100000"/>
                  </a:path>
                </a:gradFill>
                <a:latin typeface="+mj-lt"/>
                <a:cs typeface="Segoe UI" pitchFamily="34" charset="0"/>
              </a:rPr>
              <a:t>LLM</a:t>
            </a:r>
          </a:p>
        </p:txBody>
      </p:sp>
      <p:sp>
        <p:nvSpPr>
          <p:cNvPr id="34" name="Rectangle: Rounded Corners 27">
            <a:extLst>
              <a:ext uri="{FF2B5EF4-FFF2-40B4-BE49-F238E27FC236}">
                <a16:creationId xmlns:a16="http://schemas.microsoft.com/office/drawing/2014/main" id="{974B43D5-DFE2-B208-9209-194D46827A52}"/>
              </a:ext>
            </a:extLst>
          </p:cNvPr>
          <p:cNvSpPr/>
          <p:nvPr/>
        </p:nvSpPr>
        <p:spPr>
          <a:xfrm>
            <a:off x="997459" y="1943610"/>
            <a:ext cx="9749522" cy="734333"/>
          </a:xfrm>
          <a:prstGeom prst="roundRect">
            <a:avLst>
              <a:gd name="adj" fmla="val 20477"/>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9523" tIns="18652" rIns="139891" bIns="55956" numCol="1" spcCol="0" rtlCol="0" fromWordArt="0" anchor="ctr" anchorCtr="0" forceAA="0" compatLnSpc="1">
            <a:prstTxWarp prst="textNoShape">
              <a:avLst/>
            </a:prstTxWarp>
            <a:noAutofit/>
          </a:bodyPr>
          <a:lstStyle/>
          <a:p>
            <a:pPr algn="ctr" fontAlgn="base">
              <a:spcBef>
                <a:spcPct val="0"/>
              </a:spcBef>
              <a:spcAft>
                <a:spcPct val="0"/>
              </a:spcAft>
            </a:pPr>
            <a:r>
              <a:rPr lang="en-US" sz="1836" b="1">
                <a:ln w="3175">
                  <a:noFill/>
                </a:ln>
                <a:gradFill>
                  <a:gsLst>
                    <a:gs pos="53147">
                      <a:srgbClr val="FFFFFF"/>
                    </a:gs>
                    <a:gs pos="28000">
                      <a:srgbClr val="FFFFFF"/>
                    </a:gs>
                  </a:gsLst>
                  <a:path path="circle">
                    <a:fillToRect l="100000" b="100000"/>
                  </a:path>
                </a:gradFill>
                <a:latin typeface="+mj-lt"/>
                <a:cs typeface="Segoe UI" pitchFamily="34" charset="0"/>
              </a:rPr>
              <a:t>Copilot chat (Teams)</a:t>
            </a:r>
          </a:p>
        </p:txBody>
      </p:sp>
      <p:sp>
        <p:nvSpPr>
          <p:cNvPr id="49" name="Rectangle: Rounded Corners 5">
            <a:extLst>
              <a:ext uri="{FF2B5EF4-FFF2-40B4-BE49-F238E27FC236}">
                <a16:creationId xmlns:a16="http://schemas.microsoft.com/office/drawing/2014/main" id="{86D487B5-A277-9815-68EC-6FB98E57D78B}"/>
              </a:ext>
            </a:extLst>
          </p:cNvPr>
          <p:cNvSpPr/>
          <p:nvPr/>
        </p:nvSpPr>
        <p:spPr>
          <a:xfrm>
            <a:off x="7217819" y="3278191"/>
            <a:ext cx="2654749" cy="807767"/>
          </a:xfrm>
          <a:prstGeom prst="roundRect">
            <a:avLst>
              <a:gd name="adj" fmla="val 18235"/>
            </a:avLst>
          </a:prstGeom>
          <a:gradFill>
            <a:gsLst>
              <a:gs pos="0">
                <a:srgbClr val="37928A"/>
              </a:gs>
              <a:gs pos="80000">
                <a:srgbClr val="0078D4"/>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algn="ctr" defTabSz="932597">
              <a:defRPr/>
            </a:pPr>
            <a:r>
              <a:rPr lang="en-US" sz="1836">
                <a:solidFill>
                  <a:prstClr val="white"/>
                </a:solidFill>
              </a:rPr>
              <a:t>Microsoft 365</a:t>
            </a:r>
          </a:p>
        </p:txBody>
      </p:sp>
      <p:sp>
        <p:nvSpPr>
          <p:cNvPr id="50" name="TextBox 49">
            <a:extLst>
              <a:ext uri="{FF2B5EF4-FFF2-40B4-BE49-F238E27FC236}">
                <a16:creationId xmlns:a16="http://schemas.microsoft.com/office/drawing/2014/main" id="{4672DC4D-2A5C-E96F-C358-9233A3474889}"/>
              </a:ext>
            </a:extLst>
          </p:cNvPr>
          <p:cNvSpPr txBox="1"/>
          <p:nvPr/>
        </p:nvSpPr>
        <p:spPr>
          <a:xfrm>
            <a:off x="7217819" y="2819417"/>
            <a:ext cx="2400292" cy="306467"/>
          </a:xfrm>
          <a:prstGeom prst="roundRect">
            <a:avLst/>
          </a:prstGeom>
          <a:solidFill>
            <a:srgbClr val="000000"/>
          </a:solid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b="1" i="0" u="none" strike="noStrike" kern="1200" cap="none" spc="0" normalizeH="0" baseline="0" noProof="0">
                <a:ln w="3175">
                  <a:noFill/>
                </a:ln>
                <a:gradFill flip="none" rotWithShape="1">
                  <a:gsLst>
                    <a:gs pos="82000">
                      <a:schemeClr val="accent6"/>
                    </a:gs>
                    <a:gs pos="23000">
                      <a:schemeClr val="accent2"/>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Application code</a:t>
            </a:r>
          </a:p>
        </p:txBody>
      </p:sp>
    </p:spTree>
    <p:extLst>
      <p:ext uri="{BB962C8B-B14F-4D97-AF65-F5344CB8AC3E}">
        <p14:creationId xmlns:p14="http://schemas.microsoft.com/office/powerpoint/2010/main" val="141821687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99B0A-25DE-4BA6-4EDF-CDD60345DAFA}"/>
            </a:ext>
          </a:extLst>
        </p:cNvPr>
        <p:cNvGrpSpPr/>
        <p:nvPr/>
      </p:nvGrpSpPr>
      <p:grpSpPr>
        <a:xfrm>
          <a:off x="0" y="0"/>
          <a:ext cx="0" cy="0"/>
          <a:chOff x="0" y="0"/>
          <a:chExt cx="0" cy="0"/>
        </a:xfrm>
      </p:grpSpPr>
      <p:sp>
        <p:nvSpPr>
          <p:cNvPr id="44" name="Rectangle: Rounded Corners 6">
            <a:extLst>
              <a:ext uri="{FF2B5EF4-FFF2-40B4-BE49-F238E27FC236}">
                <a16:creationId xmlns:a16="http://schemas.microsoft.com/office/drawing/2014/main" id="{2086C5EB-CCCB-535B-34E9-B538543B836B}"/>
              </a:ext>
            </a:extLst>
          </p:cNvPr>
          <p:cNvSpPr/>
          <p:nvPr/>
        </p:nvSpPr>
        <p:spPr>
          <a:xfrm>
            <a:off x="4705044" y="3648547"/>
            <a:ext cx="6818811" cy="2632331"/>
          </a:xfrm>
          <a:prstGeom prst="roundRect">
            <a:avLst>
              <a:gd name="adj" fmla="val 13909"/>
            </a:avLst>
          </a:prstGeom>
          <a:gradFill flip="none" rotWithShape="1">
            <a:gsLst>
              <a:gs pos="80000">
                <a:srgbClr val="C03BC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9523" tIns="18652" rIns="139891" bIns="55956" numCol="1" spcCol="0" rtlCol="0" fromWordArt="0" anchor="ctr" anchorCtr="0" forceAA="0" compatLnSpc="1">
            <a:prstTxWarp prst="textNoShape">
              <a:avLst/>
            </a:prstTxWarp>
            <a:noAutofit/>
          </a:bodyPr>
          <a:lstStyle/>
          <a:p>
            <a:pPr algn="ctr" fontAlgn="base">
              <a:spcBef>
                <a:spcPct val="0"/>
              </a:spcBef>
              <a:spcAft>
                <a:spcPct val="0"/>
              </a:spcAft>
            </a:pPr>
            <a:endParaRPr lang="en-US" sz="1836">
              <a:ln w="3175">
                <a:noFill/>
              </a:ln>
              <a:gradFill>
                <a:gsLst>
                  <a:gs pos="53147">
                    <a:srgbClr val="FFFFFF"/>
                  </a:gs>
                  <a:gs pos="28000">
                    <a:srgbClr val="FFFFFF"/>
                  </a:gs>
                </a:gsLst>
                <a:path path="circle">
                  <a:fillToRect l="100000" b="100000"/>
                </a:path>
              </a:gradFill>
              <a:cs typeface="Segoe UI" pitchFamily="34" charset="0"/>
            </a:endParaRPr>
          </a:p>
        </p:txBody>
      </p:sp>
      <p:sp>
        <p:nvSpPr>
          <p:cNvPr id="6" name="Rounded Rectangle 5">
            <a:extLst>
              <a:ext uri="{FF2B5EF4-FFF2-40B4-BE49-F238E27FC236}">
                <a16:creationId xmlns:a16="http://schemas.microsoft.com/office/drawing/2014/main" id="{F147D34D-FD6C-E1B8-1EFA-4A08D2FBF89F}"/>
              </a:ext>
            </a:extLst>
          </p:cNvPr>
          <p:cNvSpPr/>
          <p:nvPr/>
        </p:nvSpPr>
        <p:spPr>
          <a:xfrm>
            <a:off x="8586552" y="4156865"/>
            <a:ext cx="2275702" cy="1643288"/>
          </a:xfrm>
          <a:prstGeom prst="roundRect">
            <a:avLst>
              <a:gd name="adj" fmla="val 7064"/>
            </a:avLst>
          </a:prstGeom>
          <a:noFill/>
          <a:ln w="19050">
            <a:solidFill>
              <a:schemeClr val="bg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endParaRPr lang="en-US" sz="1600" i="1">
              <a:solidFill>
                <a:schemeClr val="tx1"/>
              </a:solidFill>
            </a:endParaRPr>
          </a:p>
        </p:txBody>
      </p:sp>
      <p:sp>
        <p:nvSpPr>
          <p:cNvPr id="4" name="Title 3">
            <a:extLst>
              <a:ext uri="{FF2B5EF4-FFF2-40B4-BE49-F238E27FC236}">
                <a16:creationId xmlns:a16="http://schemas.microsoft.com/office/drawing/2014/main" id="{D4D3A6A6-7F1E-3564-8E97-3D6BD2225AAC}"/>
              </a:ext>
            </a:extLst>
          </p:cNvPr>
          <p:cNvSpPr>
            <a:spLocks noGrp="1"/>
          </p:cNvSpPr>
          <p:nvPr>
            <p:ph type="title" idx="4294967295"/>
          </p:nvPr>
        </p:nvSpPr>
        <p:spPr>
          <a:xfrm>
            <a:off x="447479" y="228600"/>
            <a:ext cx="10066534" cy="977900"/>
          </a:xfrm>
        </p:spPr>
        <p:txBody>
          <a:bodyPr>
            <a:normAutofit/>
          </a:bodyPr>
          <a:lstStyle/>
          <a:p>
            <a:r>
              <a:rPr lang="en-US" sz="3200" dirty="0"/>
              <a:t>Custom engine agent</a:t>
            </a:r>
          </a:p>
        </p:txBody>
      </p:sp>
      <p:sp>
        <p:nvSpPr>
          <p:cNvPr id="9" name="Rounded Rectangle 8">
            <a:extLst>
              <a:ext uri="{FF2B5EF4-FFF2-40B4-BE49-F238E27FC236}">
                <a16:creationId xmlns:a16="http://schemas.microsoft.com/office/drawing/2014/main" id="{1AD4C120-27AD-853E-EA44-305052FCD86A}"/>
              </a:ext>
            </a:extLst>
          </p:cNvPr>
          <p:cNvSpPr/>
          <p:nvPr/>
        </p:nvSpPr>
        <p:spPr>
          <a:xfrm>
            <a:off x="4968537" y="3717267"/>
            <a:ext cx="6150370" cy="2323267"/>
          </a:xfrm>
          <a:prstGeom prst="roundRect">
            <a:avLst>
              <a:gd name="adj" fmla="val 4242"/>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a:solidFill>
                  <a:srgbClr val="FFFFFF"/>
                </a:solidFill>
              </a:rPr>
              <a:t>Azure AI Services *</a:t>
            </a:r>
          </a:p>
        </p:txBody>
      </p:sp>
      <p:sp>
        <p:nvSpPr>
          <p:cNvPr id="11" name="Rounded Rectangle 10">
            <a:extLst>
              <a:ext uri="{FF2B5EF4-FFF2-40B4-BE49-F238E27FC236}">
                <a16:creationId xmlns:a16="http://schemas.microsoft.com/office/drawing/2014/main" id="{BDE643E8-5773-CC0A-3A12-BA6FD2EDDCE6}"/>
              </a:ext>
            </a:extLst>
          </p:cNvPr>
          <p:cNvSpPr/>
          <p:nvPr/>
        </p:nvSpPr>
        <p:spPr>
          <a:xfrm>
            <a:off x="5076861" y="4155587"/>
            <a:ext cx="1470046" cy="1644564"/>
          </a:xfrm>
          <a:prstGeom prst="roundRect">
            <a:avLst>
              <a:gd name="adj" fmla="val 4930"/>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600">
                <a:solidFill>
                  <a:schemeClr val="tx1"/>
                </a:solidFill>
              </a:rPr>
              <a:t>gpt-4o</a:t>
            </a:r>
          </a:p>
          <a:p>
            <a:pPr defTabSz="914367">
              <a:defRPr/>
            </a:pPr>
            <a:r>
              <a:rPr lang="en-US" sz="1600">
                <a:solidFill>
                  <a:schemeClr val="tx1"/>
                </a:solidFill>
              </a:rPr>
              <a:t>gpt-4</a:t>
            </a:r>
            <a:br>
              <a:rPr lang="en-US" sz="1600">
                <a:solidFill>
                  <a:schemeClr val="tx1"/>
                </a:solidFill>
              </a:rPr>
            </a:br>
            <a:r>
              <a:rPr lang="en-US" sz="1600">
                <a:solidFill>
                  <a:schemeClr val="tx1"/>
                </a:solidFill>
              </a:rPr>
              <a:t>gpt-35-turbo</a:t>
            </a:r>
          </a:p>
          <a:p>
            <a:pPr defTabSz="914367">
              <a:defRPr/>
            </a:pPr>
            <a:r>
              <a:rPr lang="en-US" sz="1600">
                <a:solidFill>
                  <a:schemeClr val="tx1"/>
                </a:solidFill>
              </a:rPr>
              <a:t>and more</a:t>
            </a:r>
          </a:p>
        </p:txBody>
      </p:sp>
      <p:sp>
        <p:nvSpPr>
          <p:cNvPr id="12" name="Rounded Rectangle 11">
            <a:extLst>
              <a:ext uri="{FF2B5EF4-FFF2-40B4-BE49-F238E27FC236}">
                <a16:creationId xmlns:a16="http://schemas.microsoft.com/office/drawing/2014/main" id="{2421F748-DDBD-EA03-7B0B-18CB03505FE6}"/>
              </a:ext>
            </a:extLst>
          </p:cNvPr>
          <p:cNvSpPr/>
          <p:nvPr/>
        </p:nvSpPr>
        <p:spPr>
          <a:xfrm>
            <a:off x="6668828" y="4162519"/>
            <a:ext cx="1795803" cy="1637633"/>
          </a:xfrm>
          <a:prstGeom prst="roundRect">
            <a:avLst>
              <a:gd name="adj" fmla="val 7064"/>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600">
                <a:solidFill>
                  <a:schemeClr val="tx1"/>
                </a:solidFill>
              </a:rPr>
              <a:t>text-embedding-ada-002</a:t>
            </a:r>
          </a:p>
          <a:p>
            <a:pPr defTabSz="914367">
              <a:defRPr/>
            </a:pPr>
            <a:br>
              <a:rPr lang="en-US" sz="1600" i="1">
                <a:solidFill>
                  <a:schemeClr val="tx1"/>
                </a:solidFill>
              </a:rPr>
            </a:br>
            <a:r>
              <a:rPr lang="en-US" sz="1600" i="1">
                <a:solidFill>
                  <a:schemeClr val="tx1"/>
                </a:solidFill>
              </a:rPr>
              <a:t>(required only for vector search)</a:t>
            </a:r>
          </a:p>
        </p:txBody>
      </p:sp>
      <p:sp>
        <p:nvSpPr>
          <p:cNvPr id="13" name="TextBox 12">
            <a:extLst>
              <a:ext uri="{FF2B5EF4-FFF2-40B4-BE49-F238E27FC236}">
                <a16:creationId xmlns:a16="http://schemas.microsoft.com/office/drawing/2014/main" id="{8B4BDA43-8DBC-0ABD-5060-10AB77ED800F}"/>
              </a:ext>
            </a:extLst>
          </p:cNvPr>
          <p:cNvSpPr txBox="1"/>
          <p:nvPr/>
        </p:nvSpPr>
        <p:spPr>
          <a:xfrm>
            <a:off x="4971521" y="5845865"/>
            <a:ext cx="1935618" cy="312029"/>
          </a:xfrm>
          <a:prstGeom prst="rect">
            <a:avLst/>
          </a:prstGeom>
          <a:noFill/>
        </p:spPr>
        <p:txBody>
          <a:bodyPr wrap="square" rtlCol="0">
            <a:spAutoFit/>
          </a:bodyPr>
          <a:lstStyle/>
          <a:p>
            <a:pPr defTabSz="914367">
              <a:defRPr/>
            </a:pPr>
            <a:r>
              <a:rPr lang="en-US" sz="1400" i="1">
                <a:solidFill>
                  <a:srgbClr val="FFFFFF"/>
                </a:solidFill>
              </a:rPr>
              <a:t>Completion model</a:t>
            </a:r>
          </a:p>
        </p:txBody>
      </p:sp>
      <p:sp>
        <p:nvSpPr>
          <p:cNvPr id="14" name="TextBox 13">
            <a:extLst>
              <a:ext uri="{FF2B5EF4-FFF2-40B4-BE49-F238E27FC236}">
                <a16:creationId xmlns:a16="http://schemas.microsoft.com/office/drawing/2014/main" id="{A6DEFC2F-1138-22D3-2B40-2D0DD23F0FDA}"/>
              </a:ext>
            </a:extLst>
          </p:cNvPr>
          <p:cNvSpPr txBox="1"/>
          <p:nvPr/>
        </p:nvSpPr>
        <p:spPr>
          <a:xfrm>
            <a:off x="6740893" y="5843802"/>
            <a:ext cx="1935618" cy="312029"/>
          </a:xfrm>
          <a:prstGeom prst="rect">
            <a:avLst/>
          </a:prstGeom>
          <a:noFill/>
        </p:spPr>
        <p:txBody>
          <a:bodyPr wrap="square" rtlCol="0">
            <a:spAutoFit/>
          </a:bodyPr>
          <a:lstStyle/>
          <a:p>
            <a:pPr defTabSz="914367">
              <a:defRPr/>
            </a:pPr>
            <a:r>
              <a:rPr lang="en-US" sz="1400" i="1">
                <a:solidFill>
                  <a:srgbClr val="FFFFFF"/>
                </a:solidFill>
              </a:rPr>
              <a:t>Embedding model</a:t>
            </a:r>
          </a:p>
        </p:txBody>
      </p:sp>
      <p:sp>
        <p:nvSpPr>
          <p:cNvPr id="15" name="Rounded Rectangle 14">
            <a:extLst>
              <a:ext uri="{FF2B5EF4-FFF2-40B4-BE49-F238E27FC236}">
                <a16:creationId xmlns:a16="http://schemas.microsoft.com/office/drawing/2014/main" id="{96FE5464-CDF0-DFA1-894D-6186E863D6E0}"/>
              </a:ext>
            </a:extLst>
          </p:cNvPr>
          <p:cNvSpPr/>
          <p:nvPr/>
        </p:nvSpPr>
        <p:spPr>
          <a:xfrm>
            <a:off x="8676512" y="4272162"/>
            <a:ext cx="2092113" cy="374575"/>
          </a:xfrm>
          <a:prstGeom prst="roundRect">
            <a:avLst>
              <a:gd name="adj" fmla="val 10243"/>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600">
                <a:solidFill>
                  <a:schemeClr val="tx1"/>
                </a:solidFill>
              </a:rPr>
              <a:t>Azure AI Search</a:t>
            </a:r>
          </a:p>
        </p:txBody>
      </p:sp>
      <p:sp>
        <p:nvSpPr>
          <p:cNvPr id="16" name="Rounded Rectangle 15">
            <a:extLst>
              <a:ext uri="{FF2B5EF4-FFF2-40B4-BE49-F238E27FC236}">
                <a16:creationId xmlns:a16="http://schemas.microsoft.com/office/drawing/2014/main" id="{1FFDB334-95C6-5325-627B-39DF100B67DD}"/>
              </a:ext>
            </a:extLst>
          </p:cNvPr>
          <p:cNvSpPr/>
          <p:nvPr/>
        </p:nvSpPr>
        <p:spPr>
          <a:xfrm>
            <a:off x="8676511" y="4737671"/>
            <a:ext cx="2092114" cy="964955"/>
          </a:xfrm>
          <a:prstGeom prst="roundRect">
            <a:avLst>
              <a:gd name="adj" fmla="val 6434"/>
            </a:avLst>
          </a:prstGeom>
          <a:no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200">
                <a:solidFill>
                  <a:schemeClr val="tx1"/>
                </a:solidFill>
              </a:rPr>
              <a:t>Data Sources </a:t>
            </a:r>
            <a:br>
              <a:rPr lang="en-US" sz="1200">
                <a:solidFill>
                  <a:schemeClr val="tx1"/>
                </a:solidFill>
              </a:rPr>
            </a:br>
            <a:r>
              <a:rPr lang="en-US" sz="1200">
                <a:solidFill>
                  <a:schemeClr val="tx1"/>
                </a:solidFill>
              </a:rPr>
              <a:t>(files, </a:t>
            </a:r>
            <a:br>
              <a:rPr lang="en-US" sz="1200">
                <a:solidFill>
                  <a:schemeClr val="tx1"/>
                </a:solidFill>
              </a:rPr>
            </a:br>
            <a:r>
              <a:rPr lang="en-US" sz="1200">
                <a:solidFill>
                  <a:schemeClr val="tx1"/>
                </a:solidFill>
              </a:rPr>
              <a:t>databases,</a:t>
            </a:r>
            <a:br>
              <a:rPr lang="en-US" sz="1200">
                <a:solidFill>
                  <a:schemeClr val="tx1"/>
                </a:solidFill>
              </a:rPr>
            </a:br>
            <a:r>
              <a:rPr lang="en-US" sz="1200">
                <a:solidFill>
                  <a:schemeClr val="tx1"/>
                </a:solidFill>
              </a:rPr>
              <a:t>etc.)</a:t>
            </a:r>
          </a:p>
        </p:txBody>
      </p:sp>
      <p:sp>
        <p:nvSpPr>
          <p:cNvPr id="100" name="TextBox 99">
            <a:extLst>
              <a:ext uri="{FF2B5EF4-FFF2-40B4-BE49-F238E27FC236}">
                <a16:creationId xmlns:a16="http://schemas.microsoft.com/office/drawing/2014/main" id="{976D4AA2-4189-7316-6C20-B889C6278788}"/>
              </a:ext>
            </a:extLst>
          </p:cNvPr>
          <p:cNvSpPr txBox="1"/>
          <p:nvPr/>
        </p:nvSpPr>
        <p:spPr>
          <a:xfrm>
            <a:off x="9082363" y="5839020"/>
            <a:ext cx="1314569" cy="307777"/>
          </a:xfrm>
          <a:prstGeom prst="rect">
            <a:avLst/>
          </a:prstGeom>
          <a:noFill/>
        </p:spPr>
        <p:txBody>
          <a:bodyPr wrap="square" rtlCol="0">
            <a:spAutoFit/>
          </a:bodyPr>
          <a:lstStyle/>
          <a:p>
            <a:pPr defTabSz="914367">
              <a:defRPr/>
            </a:pPr>
            <a:r>
              <a:rPr lang="en-US" sz="1400" i="1">
                <a:solidFill>
                  <a:srgbClr val="FFFFFF"/>
                </a:solidFill>
              </a:rPr>
              <a:t>Data sources</a:t>
            </a:r>
          </a:p>
        </p:txBody>
      </p:sp>
      <p:grpSp>
        <p:nvGrpSpPr>
          <p:cNvPr id="7" name="Group 6">
            <a:extLst>
              <a:ext uri="{FF2B5EF4-FFF2-40B4-BE49-F238E27FC236}">
                <a16:creationId xmlns:a16="http://schemas.microsoft.com/office/drawing/2014/main" id="{1F080C1A-50F0-C207-D827-8CFE8EA8D23B}"/>
              </a:ext>
            </a:extLst>
          </p:cNvPr>
          <p:cNvGrpSpPr/>
          <p:nvPr/>
        </p:nvGrpSpPr>
        <p:grpSpPr>
          <a:xfrm>
            <a:off x="9626330" y="5023965"/>
            <a:ext cx="1101643" cy="631865"/>
            <a:chOff x="6898618" y="5058878"/>
            <a:chExt cx="1101643" cy="631865"/>
          </a:xfrm>
        </p:grpSpPr>
        <p:sp>
          <p:nvSpPr>
            <p:cNvPr id="17" name="Rectangle: Folded Corner 16">
              <a:extLst>
                <a:ext uri="{FF2B5EF4-FFF2-40B4-BE49-F238E27FC236}">
                  <a16:creationId xmlns:a16="http://schemas.microsoft.com/office/drawing/2014/main" id="{8826147E-1BB0-3BB5-91F8-48B4297CEB9F}"/>
                </a:ext>
              </a:extLst>
            </p:cNvPr>
            <p:cNvSpPr/>
            <p:nvPr/>
          </p:nvSpPr>
          <p:spPr>
            <a:xfrm>
              <a:off x="7068394" y="5096587"/>
              <a:ext cx="370652" cy="389149"/>
            </a:xfrm>
            <a:prstGeom prst="foldedCorner">
              <a:avLst/>
            </a:prstGeom>
            <a:solidFill>
              <a:schemeClr val="bg1">
                <a:lumMod val="85000"/>
              </a:schemeClr>
            </a:solidFill>
            <a:ln>
              <a:solidFill>
                <a:schemeClr val="bg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19" name="Rectangle: Folded Corner 18">
              <a:extLst>
                <a:ext uri="{FF2B5EF4-FFF2-40B4-BE49-F238E27FC236}">
                  <a16:creationId xmlns:a16="http://schemas.microsoft.com/office/drawing/2014/main" id="{2C94AC8F-2F7C-D15C-3332-C67255ED30CC}"/>
                </a:ext>
              </a:extLst>
            </p:cNvPr>
            <p:cNvSpPr/>
            <p:nvPr/>
          </p:nvSpPr>
          <p:spPr>
            <a:xfrm>
              <a:off x="6988564" y="5181860"/>
              <a:ext cx="370652" cy="389149"/>
            </a:xfrm>
            <a:prstGeom prst="foldedCorner">
              <a:avLst/>
            </a:prstGeom>
            <a:solidFill>
              <a:schemeClr val="bg1">
                <a:lumMod val="85000"/>
              </a:schemeClr>
            </a:solidFill>
            <a:ln>
              <a:solidFill>
                <a:schemeClr val="bg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20" name="Rectangle: Folded Corner 19">
              <a:extLst>
                <a:ext uri="{FF2B5EF4-FFF2-40B4-BE49-F238E27FC236}">
                  <a16:creationId xmlns:a16="http://schemas.microsoft.com/office/drawing/2014/main" id="{842E7055-8DAC-4CF3-A9C9-E79A7AAF91C2}"/>
                </a:ext>
              </a:extLst>
            </p:cNvPr>
            <p:cNvSpPr/>
            <p:nvPr/>
          </p:nvSpPr>
          <p:spPr>
            <a:xfrm>
              <a:off x="6898618" y="5269409"/>
              <a:ext cx="370652" cy="389149"/>
            </a:xfrm>
            <a:prstGeom prst="foldedCorner">
              <a:avLst/>
            </a:prstGeom>
            <a:solidFill>
              <a:schemeClr val="bg1">
                <a:lumMod val="85000"/>
              </a:schemeClr>
            </a:solidFill>
            <a:ln>
              <a:solidFill>
                <a:schemeClr val="bg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2" name="Cylinder 1">
              <a:extLst>
                <a:ext uri="{FF2B5EF4-FFF2-40B4-BE49-F238E27FC236}">
                  <a16:creationId xmlns:a16="http://schemas.microsoft.com/office/drawing/2014/main" id="{010AEA19-05FF-0444-4A2E-C145C3B673B1}"/>
                </a:ext>
              </a:extLst>
            </p:cNvPr>
            <p:cNvSpPr/>
            <p:nvPr/>
          </p:nvSpPr>
          <p:spPr>
            <a:xfrm>
              <a:off x="7573605" y="5058878"/>
              <a:ext cx="426656" cy="359441"/>
            </a:xfrm>
            <a:prstGeom prst="can">
              <a:avLst/>
            </a:prstGeom>
            <a:solidFill>
              <a:schemeClr val="bg1">
                <a:lumMod val="85000"/>
              </a:schemeClr>
            </a:solidFill>
            <a:ln>
              <a:solidFill>
                <a:schemeClr val="bg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3" name="Cylinder 2">
              <a:extLst>
                <a:ext uri="{FF2B5EF4-FFF2-40B4-BE49-F238E27FC236}">
                  <a16:creationId xmlns:a16="http://schemas.microsoft.com/office/drawing/2014/main" id="{3B43ED1F-899D-F77D-443F-046FF78CD605}"/>
                </a:ext>
              </a:extLst>
            </p:cNvPr>
            <p:cNvSpPr/>
            <p:nvPr/>
          </p:nvSpPr>
          <p:spPr>
            <a:xfrm>
              <a:off x="7510896" y="5331302"/>
              <a:ext cx="426656" cy="359441"/>
            </a:xfrm>
            <a:prstGeom prst="can">
              <a:avLst/>
            </a:prstGeom>
            <a:solidFill>
              <a:schemeClr val="bg1">
                <a:lumMod val="85000"/>
              </a:schemeClr>
            </a:solidFill>
            <a:ln>
              <a:solidFill>
                <a:schemeClr val="bg1">
                  <a:lumMod val="50000"/>
                  <a:lumOff val="50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grpSp>
      <p:sp>
        <p:nvSpPr>
          <p:cNvPr id="5" name="Rectangle: Rounded Corners 27">
            <a:extLst>
              <a:ext uri="{FF2B5EF4-FFF2-40B4-BE49-F238E27FC236}">
                <a16:creationId xmlns:a16="http://schemas.microsoft.com/office/drawing/2014/main" id="{FE6F75C1-6BE1-EB24-CB21-F45AA1C0A214}"/>
              </a:ext>
            </a:extLst>
          </p:cNvPr>
          <p:cNvSpPr/>
          <p:nvPr/>
        </p:nvSpPr>
        <p:spPr>
          <a:xfrm>
            <a:off x="447479" y="1523171"/>
            <a:ext cx="1453700" cy="4757707"/>
          </a:xfrm>
          <a:prstGeom prst="roundRect">
            <a:avLst>
              <a:gd name="adj" fmla="val 20477"/>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9523" tIns="18652" rIns="139891" bIns="55956" numCol="1" spcCol="0" rtlCol="0" fromWordArt="0" anchor="ctr" anchorCtr="0" forceAA="0" compatLnSpc="1">
            <a:prstTxWarp prst="textNoShape">
              <a:avLst/>
            </a:prstTxWarp>
            <a:noAutofit/>
          </a:bodyPr>
          <a:lstStyle/>
          <a:p>
            <a:pPr algn="ctr" fontAlgn="base">
              <a:spcBef>
                <a:spcPct val="0"/>
              </a:spcBef>
              <a:spcAft>
                <a:spcPct val="0"/>
              </a:spcAft>
            </a:pPr>
            <a:r>
              <a:rPr lang="en-US" sz="1836">
                <a:ln w="3175">
                  <a:noFill/>
                </a:ln>
                <a:gradFill>
                  <a:gsLst>
                    <a:gs pos="53147">
                      <a:srgbClr val="FFFFFF"/>
                    </a:gs>
                    <a:gs pos="28000">
                      <a:srgbClr val="FFFFFF"/>
                    </a:gs>
                  </a:gsLst>
                  <a:path path="circle">
                    <a:fillToRect l="100000" b="100000"/>
                  </a:path>
                </a:gradFill>
                <a:cs typeface="Segoe UI" pitchFamily="34" charset="0"/>
              </a:rPr>
              <a:t>Copilot chat   (Teams)</a:t>
            </a:r>
          </a:p>
        </p:txBody>
      </p:sp>
      <p:grpSp>
        <p:nvGrpSpPr>
          <p:cNvPr id="45" name="Group 44">
            <a:extLst>
              <a:ext uri="{FF2B5EF4-FFF2-40B4-BE49-F238E27FC236}">
                <a16:creationId xmlns:a16="http://schemas.microsoft.com/office/drawing/2014/main" id="{D6845C17-B11B-ADE3-4DC5-A3D6496F1D0D}"/>
              </a:ext>
            </a:extLst>
          </p:cNvPr>
          <p:cNvGrpSpPr/>
          <p:nvPr/>
        </p:nvGrpSpPr>
        <p:grpSpPr>
          <a:xfrm>
            <a:off x="4727368" y="1338096"/>
            <a:ext cx="4682640" cy="1898714"/>
            <a:chOff x="2204038" y="1365551"/>
            <a:chExt cx="6246497" cy="1721334"/>
          </a:xfrm>
        </p:grpSpPr>
        <p:sp>
          <p:nvSpPr>
            <p:cNvPr id="30" name="Rectangle: Rounded Corners 2">
              <a:extLst>
                <a:ext uri="{FF2B5EF4-FFF2-40B4-BE49-F238E27FC236}">
                  <a16:creationId xmlns:a16="http://schemas.microsoft.com/office/drawing/2014/main" id="{01EB1973-FC43-B023-B020-607F406510B5}"/>
                </a:ext>
              </a:extLst>
            </p:cNvPr>
            <p:cNvSpPr/>
            <p:nvPr/>
          </p:nvSpPr>
          <p:spPr>
            <a:xfrm>
              <a:off x="5437074" y="1932563"/>
              <a:ext cx="2637149" cy="807767"/>
            </a:xfrm>
            <a:prstGeom prst="roundRect">
              <a:avLst>
                <a:gd name="adj" fmla="val 20156"/>
              </a:avLst>
            </a:prstGeom>
            <a:gradFill>
              <a:gsLst>
                <a:gs pos="0">
                  <a:srgbClr val="37928A"/>
                </a:gs>
                <a:gs pos="80000">
                  <a:srgbClr val="0078D4"/>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algn="ctr" defTabSz="932597">
                <a:defRPr/>
              </a:pPr>
              <a:r>
                <a:rPr lang="en-US" sz="1836">
                  <a:solidFill>
                    <a:prstClr val="white"/>
                  </a:solidFill>
                </a:rPr>
                <a:t>Teams AI Library</a:t>
              </a:r>
            </a:p>
          </p:txBody>
        </p:sp>
        <p:sp>
          <p:nvSpPr>
            <p:cNvPr id="34" name="Rectangle: Rounded Corners 5">
              <a:extLst>
                <a:ext uri="{FF2B5EF4-FFF2-40B4-BE49-F238E27FC236}">
                  <a16:creationId xmlns:a16="http://schemas.microsoft.com/office/drawing/2014/main" id="{C2EF8F6C-8D2F-E43A-5CB4-E91A3B8EEB46}"/>
                </a:ext>
              </a:extLst>
            </p:cNvPr>
            <p:cNvSpPr/>
            <p:nvPr/>
          </p:nvSpPr>
          <p:spPr>
            <a:xfrm>
              <a:off x="2411664" y="1932563"/>
              <a:ext cx="2637152" cy="807767"/>
            </a:xfrm>
            <a:prstGeom prst="roundRect">
              <a:avLst>
                <a:gd name="adj" fmla="val 18235"/>
              </a:avLst>
            </a:prstGeom>
            <a:gradFill>
              <a:gsLst>
                <a:gs pos="0">
                  <a:srgbClr val="37928A"/>
                </a:gs>
                <a:gs pos="80000">
                  <a:srgbClr val="0078D4"/>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algn="ctr" defTabSz="932597">
                <a:defRPr/>
              </a:pPr>
              <a:r>
                <a:rPr lang="en-US" sz="1836" dirty="0">
                  <a:solidFill>
                    <a:prstClr val="white"/>
                  </a:solidFill>
                </a:rPr>
                <a:t>Bot Framework SDK</a:t>
              </a:r>
            </a:p>
          </p:txBody>
        </p:sp>
        <p:sp>
          <p:nvSpPr>
            <p:cNvPr id="35" name="Rectangle: Rounded Corners 6">
              <a:extLst>
                <a:ext uri="{FF2B5EF4-FFF2-40B4-BE49-F238E27FC236}">
                  <a16:creationId xmlns:a16="http://schemas.microsoft.com/office/drawing/2014/main" id="{F26A975F-5933-72A1-2D1D-4D4F566E9982}"/>
                </a:ext>
              </a:extLst>
            </p:cNvPr>
            <p:cNvSpPr/>
            <p:nvPr/>
          </p:nvSpPr>
          <p:spPr>
            <a:xfrm>
              <a:off x="2204038" y="1726163"/>
              <a:ext cx="6246497" cy="1360722"/>
            </a:xfrm>
            <a:prstGeom prst="roundRect">
              <a:avLst>
                <a:gd name="adj" fmla="val 1390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solidFill>
                  <a:srgbClr val="FFFFFF"/>
                </a:solidFill>
                <a:cs typeface="Segoe UI" panose="020B0502040204020203" pitchFamily="34" charset="0"/>
              </a:endParaRPr>
            </a:p>
          </p:txBody>
        </p:sp>
        <p:pic>
          <p:nvPicPr>
            <p:cNvPr id="36" name="Graphic 35" descr="Add outline">
              <a:extLst>
                <a:ext uri="{FF2B5EF4-FFF2-40B4-BE49-F238E27FC236}">
                  <a16:creationId xmlns:a16="http://schemas.microsoft.com/office/drawing/2014/main" id="{19F87CA8-F9B9-4595-39BB-A76110ACC5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96023" y="2124604"/>
              <a:ext cx="269184" cy="175849"/>
            </a:xfrm>
            <a:prstGeom prst="rect">
              <a:avLst/>
            </a:prstGeom>
          </p:spPr>
        </p:pic>
        <p:sp>
          <p:nvSpPr>
            <p:cNvPr id="39" name="TextBox 38">
              <a:extLst>
                <a:ext uri="{FF2B5EF4-FFF2-40B4-BE49-F238E27FC236}">
                  <a16:creationId xmlns:a16="http://schemas.microsoft.com/office/drawing/2014/main" id="{45007F49-E5EF-7979-A410-834B62DD7275}"/>
                </a:ext>
              </a:extLst>
            </p:cNvPr>
            <p:cNvSpPr txBox="1"/>
            <p:nvPr/>
          </p:nvSpPr>
          <p:spPr>
            <a:xfrm>
              <a:off x="5965061" y="1365551"/>
              <a:ext cx="2400292" cy="277837"/>
            </a:xfrm>
            <a:prstGeom prst="roundRect">
              <a:avLst/>
            </a:prstGeom>
            <a:solidFill>
              <a:srgbClr val="000000"/>
            </a:solidFill>
          </p:spPr>
          <p:txBody>
            <a:bodyPr wrap="square" lIns="0" tIns="0" rIns="0" bIns="0">
              <a:spAutoFit/>
            </a:body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800" i="0" u="none" strike="noStrike" kern="1200" cap="none" spc="0" normalizeH="0" baseline="0" noProof="0" dirty="0">
                  <a:ln w="3175">
                    <a:noFill/>
                  </a:ln>
                  <a:gradFill flip="none" rotWithShape="1">
                    <a:gsLst>
                      <a:gs pos="82000">
                        <a:schemeClr val="accent6"/>
                      </a:gs>
                      <a:gs pos="23000">
                        <a:schemeClr val="accent2"/>
                      </a:gs>
                    </a:gsLst>
                    <a:path path="circle">
                      <a:fillToRect l="100000" t="100000"/>
                    </a:path>
                    <a:tileRect r="-100000" b="-100000"/>
                  </a:gradFill>
                  <a:effectLst/>
                  <a:uLnTx/>
                  <a:uFillTx/>
                  <a:ea typeface="+mn-ea"/>
                  <a:cs typeface="Segoe UI" panose="020B0502040204020203" pitchFamily="34" charset="0"/>
                </a:rPr>
                <a:t>Application code</a:t>
              </a:r>
            </a:p>
          </p:txBody>
        </p:sp>
      </p:grpSp>
      <p:sp>
        <p:nvSpPr>
          <p:cNvPr id="63" name="Right Arrow 62">
            <a:extLst>
              <a:ext uri="{FF2B5EF4-FFF2-40B4-BE49-F238E27FC236}">
                <a16:creationId xmlns:a16="http://schemas.microsoft.com/office/drawing/2014/main" id="{4BE6BEEA-B71A-31E0-60D7-05AB48F8A68B}"/>
              </a:ext>
            </a:extLst>
          </p:cNvPr>
          <p:cNvSpPr/>
          <p:nvPr/>
        </p:nvSpPr>
        <p:spPr bwMode="auto">
          <a:xfrm rot="5400000">
            <a:off x="7228579" y="3122964"/>
            <a:ext cx="1143988" cy="11848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64" name="Right Arrow 63">
            <a:extLst>
              <a:ext uri="{FF2B5EF4-FFF2-40B4-BE49-F238E27FC236}">
                <a16:creationId xmlns:a16="http://schemas.microsoft.com/office/drawing/2014/main" id="{C4D67B78-45EA-AAF3-3975-8ABCA8776F4F}"/>
              </a:ext>
            </a:extLst>
          </p:cNvPr>
          <p:cNvSpPr/>
          <p:nvPr/>
        </p:nvSpPr>
        <p:spPr bwMode="auto">
          <a:xfrm rot="16200000">
            <a:off x="7474700" y="3114446"/>
            <a:ext cx="1161016" cy="11848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67" name="Rounded Rectangle 66">
            <a:extLst>
              <a:ext uri="{FF2B5EF4-FFF2-40B4-BE49-F238E27FC236}">
                <a16:creationId xmlns:a16="http://schemas.microsoft.com/office/drawing/2014/main" id="{3EEBAA35-17BD-6CCB-03E6-06B65893C42B}"/>
              </a:ext>
            </a:extLst>
          </p:cNvPr>
          <p:cNvSpPr/>
          <p:nvPr/>
        </p:nvSpPr>
        <p:spPr>
          <a:xfrm>
            <a:off x="2938865" y="2157574"/>
            <a:ext cx="1453699" cy="1500942"/>
          </a:xfrm>
          <a:prstGeom prst="roundRect">
            <a:avLst>
              <a:gd name="adj" fmla="val 2525"/>
            </a:avLst>
          </a:prstGeom>
          <a:gradFill>
            <a:gsLst>
              <a:gs pos="91000">
                <a:srgbClr val="0078D4"/>
              </a:gs>
              <a:gs pos="9000">
                <a:srgbClr val="8DE971"/>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914367">
              <a:defRPr/>
            </a:pPr>
            <a:r>
              <a:rPr lang="en-US" sz="1400">
                <a:solidFill>
                  <a:schemeClr val="tx1"/>
                </a:solidFill>
              </a:rPr>
              <a:t>Bot Services Registration</a:t>
            </a:r>
          </a:p>
        </p:txBody>
      </p:sp>
      <p:grpSp>
        <p:nvGrpSpPr>
          <p:cNvPr id="74" name="Group 73">
            <a:extLst>
              <a:ext uri="{FF2B5EF4-FFF2-40B4-BE49-F238E27FC236}">
                <a16:creationId xmlns:a16="http://schemas.microsoft.com/office/drawing/2014/main" id="{D08482FB-85CF-CB3B-D954-E95C922212DD}"/>
              </a:ext>
            </a:extLst>
          </p:cNvPr>
          <p:cNvGrpSpPr/>
          <p:nvPr/>
        </p:nvGrpSpPr>
        <p:grpSpPr>
          <a:xfrm>
            <a:off x="2935834" y="976526"/>
            <a:ext cx="1453700" cy="1080902"/>
            <a:chOff x="3101409" y="1177882"/>
            <a:chExt cx="1453700" cy="1080902"/>
          </a:xfrm>
          <a:gradFill>
            <a:gsLst>
              <a:gs pos="91000">
                <a:srgbClr val="0078D4"/>
              </a:gs>
              <a:gs pos="9000">
                <a:srgbClr val="8DE971"/>
              </a:gs>
            </a:gsLst>
            <a:path path="circle">
              <a:fillToRect l="100000" t="100000"/>
            </a:path>
          </a:gradFill>
        </p:grpSpPr>
        <p:sp>
          <p:nvSpPr>
            <p:cNvPr id="68" name="Rectangle 67">
              <a:extLst>
                <a:ext uri="{FF2B5EF4-FFF2-40B4-BE49-F238E27FC236}">
                  <a16:creationId xmlns:a16="http://schemas.microsoft.com/office/drawing/2014/main" id="{80CE2FB3-0060-B245-B46B-0D2A6B0F3BFB}"/>
                </a:ext>
              </a:extLst>
            </p:cNvPr>
            <p:cNvSpPr/>
            <p:nvPr/>
          </p:nvSpPr>
          <p:spPr>
            <a:xfrm>
              <a:off x="3101409" y="1177882"/>
              <a:ext cx="1453700" cy="1080902"/>
            </a:xfrm>
            <a:prstGeom prst="roundRect">
              <a:avLst>
                <a:gd name="adj" fmla="val 5196"/>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400">
                  <a:solidFill>
                    <a:srgbClr val="FFFFFF"/>
                  </a:solidFill>
                </a:rPr>
                <a:t>Microsoft 365 App Installation</a:t>
              </a:r>
            </a:p>
          </p:txBody>
        </p:sp>
        <p:sp>
          <p:nvSpPr>
            <p:cNvPr id="69" name="Rectangle: Folded Corner 52">
              <a:extLst>
                <a:ext uri="{FF2B5EF4-FFF2-40B4-BE49-F238E27FC236}">
                  <a16:creationId xmlns:a16="http://schemas.microsoft.com/office/drawing/2014/main" id="{16BC43F2-4F2D-22F3-56CC-D58B5CDDAD2C}"/>
                </a:ext>
              </a:extLst>
            </p:cNvPr>
            <p:cNvSpPr/>
            <p:nvPr/>
          </p:nvSpPr>
          <p:spPr>
            <a:xfrm>
              <a:off x="3563793" y="1782684"/>
              <a:ext cx="837294" cy="389149"/>
            </a:xfrm>
            <a:prstGeom prst="roundRect">
              <a:avLst/>
            </a:prstGeom>
            <a:gradFill>
              <a:gsLst>
                <a:gs pos="37000">
                  <a:schemeClr val="accent5">
                    <a:lumMod val="75000"/>
                  </a:schemeClr>
                </a:gs>
                <a:gs pos="9000">
                  <a:srgbClr val="8DE971"/>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algn="ctr" defTabSz="932597"/>
              <a:r>
                <a:rPr lang="en-US" sz="1836">
                  <a:solidFill>
                    <a:prstClr val="white"/>
                  </a:solidFill>
                </a:rPr>
                <a:t>pkg</a:t>
              </a:r>
            </a:p>
          </p:txBody>
        </p:sp>
      </p:grpSp>
      <p:sp>
        <p:nvSpPr>
          <p:cNvPr id="71" name="Rounded Rectangle 70">
            <a:extLst>
              <a:ext uri="{FF2B5EF4-FFF2-40B4-BE49-F238E27FC236}">
                <a16:creationId xmlns:a16="http://schemas.microsoft.com/office/drawing/2014/main" id="{9F0E9CE0-9983-B153-819F-54DC10834434}"/>
              </a:ext>
            </a:extLst>
          </p:cNvPr>
          <p:cNvSpPr/>
          <p:nvPr/>
        </p:nvSpPr>
        <p:spPr>
          <a:xfrm>
            <a:off x="3245199" y="2812250"/>
            <a:ext cx="842006" cy="316776"/>
          </a:xfrm>
          <a:prstGeom prst="roundRect">
            <a:avLst/>
          </a:prstGeom>
          <a:gradFill>
            <a:gsLst>
              <a:gs pos="37000">
                <a:schemeClr val="accent5">
                  <a:lumMod val="75000"/>
                </a:schemeClr>
              </a:gs>
              <a:gs pos="9000">
                <a:srgbClr val="8DE971"/>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r>
              <a:rPr lang="en-US" sz="1100">
                <a:solidFill>
                  <a:schemeClr val="tx1"/>
                </a:solidFill>
              </a:rPr>
              <a:t>Channel</a:t>
            </a:r>
          </a:p>
        </p:txBody>
      </p:sp>
      <p:sp>
        <p:nvSpPr>
          <p:cNvPr id="73" name="Rounded Rectangle 72">
            <a:extLst>
              <a:ext uri="{FF2B5EF4-FFF2-40B4-BE49-F238E27FC236}">
                <a16:creationId xmlns:a16="http://schemas.microsoft.com/office/drawing/2014/main" id="{E1A0D4ED-D8AE-8645-9B8C-FFEF08C0200E}"/>
              </a:ext>
            </a:extLst>
          </p:cNvPr>
          <p:cNvSpPr/>
          <p:nvPr/>
        </p:nvSpPr>
        <p:spPr>
          <a:xfrm>
            <a:off x="3244712" y="3206724"/>
            <a:ext cx="842006" cy="316776"/>
          </a:xfrm>
          <a:prstGeom prst="roundRect">
            <a:avLst/>
          </a:prstGeom>
          <a:gradFill>
            <a:gsLst>
              <a:gs pos="37000">
                <a:schemeClr val="accent5">
                  <a:lumMod val="75000"/>
                </a:schemeClr>
              </a:gs>
              <a:gs pos="9000">
                <a:srgbClr val="8DE971"/>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r>
              <a:rPr lang="en-US" sz="1100">
                <a:solidFill>
                  <a:schemeClr val="tx1"/>
                </a:solidFill>
              </a:rPr>
              <a:t>Channel</a:t>
            </a:r>
          </a:p>
        </p:txBody>
      </p:sp>
      <p:sp>
        <p:nvSpPr>
          <p:cNvPr id="76" name="Right Arrow 75">
            <a:extLst>
              <a:ext uri="{FF2B5EF4-FFF2-40B4-BE49-F238E27FC236}">
                <a16:creationId xmlns:a16="http://schemas.microsoft.com/office/drawing/2014/main" id="{1A2D21C7-905C-B0CC-2BC9-A56B5FCD32F1}"/>
              </a:ext>
            </a:extLst>
          </p:cNvPr>
          <p:cNvSpPr/>
          <p:nvPr/>
        </p:nvSpPr>
        <p:spPr bwMode="auto">
          <a:xfrm rot="10800000" flipV="1">
            <a:off x="4203107" y="2300587"/>
            <a:ext cx="834365" cy="13962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79" name="Right Arrow 78">
            <a:extLst>
              <a:ext uri="{FF2B5EF4-FFF2-40B4-BE49-F238E27FC236}">
                <a16:creationId xmlns:a16="http://schemas.microsoft.com/office/drawing/2014/main" id="{C817E0D2-9FC7-FB46-06C2-BABD8FCC5403}"/>
              </a:ext>
            </a:extLst>
          </p:cNvPr>
          <p:cNvSpPr/>
          <p:nvPr/>
        </p:nvSpPr>
        <p:spPr bwMode="auto">
          <a:xfrm flipV="1">
            <a:off x="4244233" y="2492305"/>
            <a:ext cx="834365" cy="13962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62" name="Right Arrow 61">
            <a:extLst>
              <a:ext uri="{FF2B5EF4-FFF2-40B4-BE49-F238E27FC236}">
                <a16:creationId xmlns:a16="http://schemas.microsoft.com/office/drawing/2014/main" id="{2A230385-F288-ABED-40BB-DC76C5F01C62}"/>
              </a:ext>
            </a:extLst>
          </p:cNvPr>
          <p:cNvSpPr/>
          <p:nvPr/>
        </p:nvSpPr>
        <p:spPr bwMode="auto">
          <a:xfrm rot="10800000">
            <a:off x="1830363" y="2280433"/>
            <a:ext cx="1235934" cy="15460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57" name="Right Arrow 56">
            <a:extLst>
              <a:ext uri="{FF2B5EF4-FFF2-40B4-BE49-F238E27FC236}">
                <a16:creationId xmlns:a16="http://schemas.microsoft.com/office/drawing/2014/main" id="{392A3C97-572B-4F98-6F4A-ABAA80A9C60B}"/>
              </a:ext>
            </a:extLst>
          </p:cNvPr>
          <p:cNvSpPr/>
          <p:nvPr/>
        </p:nvSpPr>
        <p:spPr bwMode="auto">
          <a:xfrm>
            <a:off x="1844289" y="2492306"/>
            <a:ext cx="1237215" cy="139624"/>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8" name="Rounded Rectangle 83">
            <a:extLst>
              <a:ext uri="{FF2B5EF4-FFF2-40B4-BE49-F238E27FC236}">
                <a16:creationId xmlns:a16="http://schemas.microsoft.com/office/drawing/2014/main" id="{69745F93-776E-EAC1-EFEC-B3D11DC68B7D}"/>
              </a:ext>
            </a:extLst>
          </p:cNvPr>
          <p:cNvSpPr/>
          <p:nvPr/>
        </p:nvSpPr>
        <p:spPr>
          <a:xfrm>
            <a:off x="2935834" y="3781375"/>
            <a:ext cx="1453700" cy="1367913"/>
          </a:xfrm>
          <a:prstGeom prst="roundRect">
            <a:avLst>
              <a:gd name="adj" fmla="val 3199"/>
            </a:avLst>
          </a:prstGeom>
          <a:gradFill>
            <a:gsLst>
              <a:gs pos="91000">
                <a:srgbClr val="0078D4"/>
              </a:gs>
              <a:gs pos="9000">
                <a:srgbClr val="8DE971"/>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914367">
              <a:defRPr/>
            </a:pPr>
            <a:r>
              <a:rPr lang="en-US" dirty="0">
                <a:solidFill>
                  <a:schemeClr val="tx1"/>
                </a:solidFill>
              </a:rPr>
              <a:t>Entra ID</a:t>
            </a:r>
          </a:p>
        </p:txBody>
      </p:sp>
      <p:sp>
        <p:nvSpPr>
          <p:cNvPr id="10" name="Rounded Rectangle 85">
            <a:extLst>
              <a:ext uri="{FF2B5EF4-FFF2-40B4-BE49-F238E27FC236}">
                <a16:creationId xmlns:a16="http://schemas.microsoft.com/office/drawing/2014/main" id="{7987814A-9E1B-4EC0-3D5A-52386BEE26F3}"/>
              </a:ext>
            </a:extLst>
          </p:cNvPr>
          <p:cNvSpPr/>
          <p:nvPr/>
        </p:nvSpPr>
        <p:spPr>
          <a:xfrm>
            <a:off x="3116681" y="4153682"/>
            <a:ext cx="970899" cy="397186"/>
          </a:xfrm>
          <a:prstGeom prst="roundRect">
            <a:avLst/>
          </a:prstGeom>
          <a:gradFill>
            <a:gsLst>
              <a:gs pos="37000">
                <a:schemeClr val="accent5">
                  <a:lumMod val="75000"/>
                </a:schemeClr>
              </a:gs>
              <a:gs pos="9000">
                <a:srgbClr val="8DE971"/>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r>
              <a:rPr lang="en-US" sz="1000">
                <a:solidFill>
                  <a:schemeClr val="tx1"/>
                </a:solidFill>
              </a:rPr>
              <a:t>Bot  Identity</a:t>
            </a:r>
          </a:p>
        </p:txBody>
      </p:sp>
      <p:sp>
        <p:nvSpPr>
          <p:cNvPr id="18" name="Rounded Rectangle 86">
            <a:extLst>
              <a:ext uri="{FF2B5EF4-FFF2-40B4-BE49-F238E27FC236}">
                <a16:creationId xmlns:a16="http://schemas.microsoft.com/office/drawing/2014/main" id="{197963BC-1F5A-2731-C684-FA3C38C320EA}"/>
              </a:ext>
            </a:extLst>
          </p:cNvPr>
          <p:cNvSpPr/>
          <p:nvPr/>
        </p:nvSpPr>
        <p:spPr>
          <a:xfrm>
            <a:off x="3115817" y="4593400"/>
            <a:ext cx="970899" cy="397186"/>
          </a:xfrm>
          <a:prstGeom prst="roundRect">
            <a:avLst/>
          </a:prstGeom>
          <a:gradFill>
            <a:gsLst>
              <a:gs pos="37000">
                <a:schemeClr val="accent5">
                  <a:lumMod val="75000"/>
                </a:schemeClr>
              </a:gs>
              <a:gs pos="9000">
                <a:srgbClr val="8DE971"/>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r>
              <a:rPr lang="en-US" sz="1000">
                <a:solidFill>
                  <a:schemeClr val="tx1"/>
                </a:solidFill>
              </a:rPr>
              <a:t>App Identity</a:t>
            </a:r>
          </a:p>
        </p:txBody>
      </p:sp>
    </p:spTree>
    <p:extLst>
      <p:ext uri="{BB962C8B-B14F-4D97-AF65-F5344CB8AC3E}">
        <p14:creationId xmlns:p14="http://schemas.microsoft.com/office/powerpoint/2010/main" val="155605174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53456-C51C-B571-50A0-21DDFB07F39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CF962BC-29A3-8820-56D3-45B3F73752B6}"/>
              </a:ext>
            </a:extLst>
          </p:cNvPr>
          <p:cNvSpPr>
            <a:spLocks noGrp="1"/>
          </p:cNvSpPr>
          <p:nvPr>
            <p:ph type="title"/>
          </p:nvPr>
        </p:nvSpPr>
        <p:spPr>
          <a:xfrm>
            <a:off x="255369" y="229393"/>
            <a:ext cx="10514108" cy="977153"/>
          </a:xfrm>
        </p:spPr>
        <p:txBody>
          <a:bodyPr>
            <a:normAutofit/>
          </a:bodyPr>
          <a:lstStyle/>
          <a:p>
            <a:r>
              <a:rPr lang="en-US" sz="3200"/>
              <a:t>Declarative agent</a:t>
            </a:r>
          </a:p>
        </p:txBody>
      </p:sp>
      <p:sp>
        <p:nvSpPr>
          <p:cNvPr id="5" name="Rectangle 4">
            <a:extLst>
              <a:ext uri="{FF2B5EF4-FFF2-40B4-BE49-F238E27FC236}">
                <a16:creationId xmlns:a16="http://schemas.microsoft.com/office/drawing/2014/main" id="{EFEB2ADD-C2F4-64FA-9832-C16D699DE42B}"/>
              </a:ext>
            </a:extLst>
          </p:cNvPr>
          <p:cNvSpPr/>
          <p:nvPr/>
        </p:nvSpPr>
        <p:spPr>
          <a:xfrm>
            <a:off x="255369" y="1206547"/>
            <a:ext cx="11681263" cy="5252190"/>
          </a:xfrm>
          <a:prstGeom prst="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6" name="Rounded Rectangle 5">
            <a:extLst>
              <a:ext uri="{FF2B5EF4-FFF2-40B4-BE49-F238E27FC236}">
                <a16:creationId xmlns:a16="http://schemas.microsoft.com/office/drawing/2014/main" id="{03341BE4-B996-E8EF-A346-7FBCD1E992D5}"/>
              </a:ext>
            </a:extLst>
          </p:cNvPr>
          <p:cNvSpPr/>
          <p:nvPr/>
        </p:nvSpPr>
        <p:spPr>
          <a:xfrm>
            <a:off x="392187" y="1376011"/>
            <a:ext cx="11345933" cy="4834925"/>
          </a:xfrm>
          <a:prstGeom prst="roundRect">
            <a:avLst>
              <a:gd name="adj" fmla="val 303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endParaRPr lang="en-US">
              <a:solidFill>
                <a:srgbClr val="353535"/>
              </a:solidFill>
            </a:endParaRPr>
          </a:p>
        </p:txBody>
      </p:sp>
      <p:sp>
        <p:nvSpPr>
          <p:cNvPr id="30" name="TextBox 29">
            <a:extLst>
              <a:ext uri="{FF2B5EF4-FFF2-40B4-BE49-F238E27FC236}">
                <a16:creationId xmlns:a16="http://schemas.microsoft.com/office/drawing/2014/main" id="{85856A6D-7393-901E-C116-B61A96DA6FFE}"/>
              </a:ext>
            </a:extLst>
          </p:cNvPr>
          <p:cNvSpPr txBox="1"/>
          <p:nvPr/>
        </p:nvSpPr>
        <p:spPr>
          <a:xfrm>
            <a:off x="8970800" y="6449285"/>
            <a:ext cx="2948932" cy="615388"/>
          </a:xfrm>
          <a:prstGeom prst="rect">
            <a:avLst/>
          </a:prstGeom>
          <a:noFill/>
        </p:spPr>
        <p:txBody>
          <a:bodyPr wrap="square" lIns="179285" tIns="143428" rIns="179285" bIns="143428" rtlCol="0">
            <a:spAutoFit/>
          </a:bodyPr>
          <a:lstStyle/>
          <a:p>
            <a:pPr defTabSz="914367">
              <a:lnSpc>
                <a:spcPct val="90000"/>
              </a:lnSpc>
              <a:spcAft>
                <a:spcPts val="588"/>
              </a:spcAft>
              <a:defRPr/>
            </a:pPr>
            <a:r>
              <a:rPr lang="en-US" sz="1176">
                <a:gradFill>
                  <a:gsLst>
                    <a:gs pos="2917">
                      <a:srgbClr val="353535"/>
                    </a:gs>
                    <a:gs pos="30000">
                      <a:srgbClr val="353535"/>
                    </a:gs>
                  </a:gsLst>
                  <a:lin ang="5400000" scaled="0"/>
                </a:gradFill>
              </a:rPr>
              <a:t>* Recommended but others can be used</a:t>
            </a:r>
          </a:p>
        </p:txBody>
      </p:sp>
      <p:sp>
        <p:nvSpPr>
          <p:cNvPr id="33" name="Rounded Rectangle 32">
            <a:extLst>
              <a:ext uri="{FF2B5EF4-FFF2-40B4-BE49-F238E27FC236}">
                <a16:creationId xmlns:a16="http://schemas.microsoft.com/office/drawing/2014/main" id="{B1880325-73E9-0334-0758-48D5A8678E22}"/>
              </a:ext>
            </a:extLst>
          </p:cNvPr>
          <p:cNvSpPr/>
          <p:nvPr/>
        </p:nvSpPr>
        <p:spPr>
          <a:xfrm>
            <a:off x="1755185" y="1769267"/>
            <a:ext cx="2778898" cy="4149322"/>
          </a:xfrm>
          <a:prstGeom prst="roundRect">
            <a:avLst>
              <a:gd name="adj" fmla="val 4552"/>
            </a:avLst>
          </a:prstGeom>
          <a:gradFill flip="none" rotWithShape="1">
            <a:gsLst>
              <a:gs pos="86000">
                <a:srgbClr val="0078D4"/>
              </a:gs>
              <a:gs pos="21000">
                <a:schemeClr val="accent2"/>
              </a:gs>
            </a:gsLst>
            <a:path path="circle">
              <a:fillToRect l="100000" t="100000"/>
            </a:path>
            <a:tileRect r="-100000" b="-100000"/>
          </a:gra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a:solidFill>
                  <a:srgbClr val="FFFFFF"/>
                </a:solidFill>
              </a:rPr>
              <a:t>Microsoft 365</a:t>
            </a:r>
            <a:br>
              <a:rPr lang="en-US">
                <a:solidFill>
                  <a:srgbClr val="FFFFFF"/>
                </a:solidFill>
              </a:rPr>
            </a:br>
            <a:r>
              <a:rPr lang="en-US" err="1">
                <a:solidFill>
                  <a:srgbClr val="FFFFFF"/>
                </a:solidFill>
              </a:rPr>
              <a:t>BizChat</a:t>
            </a:r>
            <a:br>
              <a:rPr lang="en-US">
                <a:solidFill>
                  <a:srgbClr val="FFFFFF"/>
                </a:solidFill>
              </a:rPr>
            </a:br>
            <a:r>
              <a:rPr lang="en-US">
                <a:solidFill>
                  <a:srgbClr val="FFFFFF"/>
                </a:solidFill>
              </a:rPr>
              <a:t>(Copilot chat UI)</a:t>
            </a:r>
          </a:p>
        </p:txBody>
      </p:sp>
      <p:sp>
        <p:nvSpPr>
          <p:cNvPr id="51" name="Rounded Rectangle 50">
            <a:extLst>
              <a:ext uri="{FF2B5EF4-FFF2-40B4-BE49-F238E27FC236}">
                <a16:creationId xmlns:a16="http://schemas.microsoft.com/office/drawing/2014/main" id="{02EAA991-F9C6-EBD8-2B49-20A9B184ABA8}"/>
              </a:ext>
            </a:extLst>
          </p:cNvPr>
          <p:cNvSpPr/>
          <p:nvPr/>
        </p:nvSpPr>
        <p:spPr>
          <a:xfrm>
            <a:off x="4602492" y="1769267"/>
            <a:ext cx="2017183" cy="1849056"/>
          </a:xfrm>
          <a:prstGeom prst="roundRect">
            <a:avLst>
              <a:gd name="adj" fmla="val 4990"/>
            </a:avLst>
          </a:prstGeom>
          <a:gradFill flip="none" rotWithShape="1">
            <a:gsLst>
              <a:gs pos="86000">
                <a:srgbClr val="0078D4"/>
              </a:gs>
              <a:gs pos="21000">
                <a:schemeClr val="accent2"/>
              </a:gs>
            </a:gsLst>
            <a:path path="circle">
              <a:fillToRect l="100000" t="100000"/>
            </a:path>
            <a:tileRect r="-100000" b="-100000"/>
          </a:gra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a:solidFill>
                  <a:srgbClr val="FFFFFF"/>
                </a:solidFill>
              </a:rPr>
              <a:t>Microsoft 365 App Installation</a:t>
            </a:r>
          </a:p>
        </p:txBody>
      </p:sp>
      <p:sp>
        <p:nvSpPr>
          <p:cNvPr id="53" name="Rectangle: Folded Corner 52">
            <a:extLst>
              <a:ext uri="{FF2B5EF4-FFF2-40B4-BE49-F238E27FC236}">
                <a16:creationId xmlns:a16="http://schemas.microsoft.com/office/drawing/2014/main" id="{C10E9E46-186E-2263-3BD5-E25EC57F219D}"/>
              </a:ext>
            </a:extLst>
          </p:cNvPr>
          <p:cNvSpPr/>
          <p:nvPr/>
        </p:nvSpPr>
        <p:spPr>
          <a:xfrm>
            <a:off x="5260793" y="2769623"/>
            <a:ext cx="1033271" cy="629843"/>
          </a:xfrm>
          <a:prstGeom prst="roundRect">
            <a:avLst/>
          </a:prstGeom>
          <a:gradFill>
            <a:gsLst>
              <a:gs pos="87000">
                <a:schemeClr val="accent5">
                  <a:lumMod val="75000"/>
                </a:schemeClr>
              </a:gs>
              <a:gs pos="21000">
                <a:schemeClr val="accent5"/>
              </a:gs>
            </a:gsLst>
            <a:path path="circle">
              <a:fillToRect l="100000" t="100000"/>
            </a:path>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r>
              <a:rPr lang="en-US" sz="1600">
                <a:solidFill>
                  <a:srgbClr val="FFFFFF"/>
                </a:solidFill>
              </a:rPr>
              <a:t>App Package</a:t>
            </a:r>
          </a:p>
        </p:txBody>
      </p:sp>
      <p:sp>
        <p:nvSpPr>
          <p:cNvPr id="10" name="Rounded Rectangle 9">
            <a:extLst>
              <a:ext uri="{FF2B5EF4-FFF2-40B4-BE49-F238E27FC236}">
                <a16:creationId xmlns:a16="http://schemas.microsoft.com/office/drawing/2014/main" id="{02072C25-5DCE-9C9E-B255-EC60E4E423BB}"/>
              </a:ext>
            </a:extLst>
          </p:cNvPr>
          <p:cNvSpPr/>
          <p:nvPr/>
        </p:nvSpPr>
        <p:spPr>
          <a:xfrm>
            <a:off x="4602492" y="3707031"/>
            <a:ext cx="5145920" cy="1202703"/>
          </a:xfrm>
          <a:prstGeom prst="roundRect">
            <a:avLst>
              <a:gd name="adj" fmla="val 6058"/>
            </a:avLst>
          </a:prstGeom>
          <a:gradFill flip="none" rotWithShape="1">
            <a:gsLst>
              <a:gs pos="86000">
                <a:srgbClr val="0078D4"/>
              </a:gs>
              <a:gs pos="21000">
                <a:schemeClr val="accent2"/>
              </a:gs>
            </a:gsLst>
            <a:path path="circle">
              <a:fillToRect l="100000" t="100000"/>
            </a:path>
            <a:tileRect r="-100000" b="-100000"/>
          </a:gra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a:solidFill>
                  <a:srgbClr val="FFFFFF"/>
                </a:solidFill>
              </a:rPr>
              <a:t>Microsoft 365 Copilot Orchestration and LLM</a:t>
            </a:r>
          </a:p>
        </p:txBody>
      </p:sp>
      <p:pic>
        <p:nvPicPr>
          <p:cNvPr id="34" name="Picture 33" descr="A rainbow colored logo on a black background&#10;&#10;Description automatically generated">
            <a:extLst>
              <a:ext uri="{FF2B5EF4-FFF2-40B4-BE49-F238E27FC236}">
                <a16:creationId xmlns:a16="http://schemas.microsoft.com/office/drawing/2014/main" id="{C676D599-81FB-64DB-6CE8-6D3F71730135}"/>
              </a:ext>
            </a:extLst>
          </p:cNvPr>
          <p:cNvPicPr>
            <a:picLocks noChangeAspect="1"/>
          </p:cNvPicPr>
          <p:nvPr/>
        </p:nvPicPr>
        <p:blipFill>
          <a:blip r:embed="rId3"/>
          <a:stretch>
            <a:fillRect/>
          </a:stretch>
        </p:blipFill>
        <p:spPr>
          <a:xfrm>
            <a:off x="5185283" y="4136565"/>
            <a:ext cx="684461" cy="684461"/>
          </a:xfrm>
          <a:prstGeom prst="rect">
            <a:avLst/>
          </a:prstGeom>
        </p:spPr>
      </p:pic>
      <p:sp>
        <p:nvSpPr>
          <p:cNvPr id="57" name="TextBox 56">
            <a:extLst>
              <a:ext uri="{FF2B5EF4-FFF2-40B4-BE49-F238E27FC236}">
                <a16:creationId xmlns:a16="http://schemas.microsoft.com/office/drawing/2014/main" id="{A4F6DD11-B571-01C8-484C-570D3FAA4402}"/>
              </a:ext>
            </a:extLst>
          </p:cNvPr>
          <p:cNvSpPr txBox="1"/>
          <p:nvPr/>
        </p:nvSpPr>
        <p:spPr>
          <a:xfrm>
            <a:off x="6756493" y="1795125"/>
            <a:ext cx="2317517" cy="1840851"/>
          </a:xfrm>
          <a:prstGeom prst="rect">
            <a:avLst/>
          </a:prstGeom>
          <a:noFill/>
        </p:spPr>
        <p:txBody>
          <a:bodyPr wrap="square" lIns="179285" tIns="143428" rIns="179285" bIns="143428" rtlCol="0">
            <a:spAutoFit/>
          </a:bodyPr>
          <a:lstStyle/>
          <a:p>
            <a:pPr marL="336145" indent="-336145" defTabSz="914367">
              <a:lnSpc>
                <a:spcPct val="90000"/>
              </a:lnSpc>
              <a:buFont typeface="Arial" panose="020B0604020202020204" pitchFamily="34" charset="0"/>
              <a:buChar char="•"/>
              <a:defRPr/>
            </a:pPr>
            <a:r>
              <a:rPr lang="en-US" sz="1600"/>
              <a:t>Instructions</a:t>
            </a:r>
          </a:p>
          <a:p>
            <a:pPr marL="336145" indent="-336145" defTabSz="914367">
              <a:lnSpc>
                <a:spcPct val="90000"/>
              </a:lnSpc>
              <a:buFont typeface="Arial" panose="020B0604020202020204" pitchFamily="34" charset="0"/>
              <a:buChar char="•"/>
              <a:defRPr/>
            </a:pPr>
            <a:r>
              <a:rPr lang="en-US" sz="1600"/>
              <a:t>Capabilities</a:t>
            </a:r>
          </a:p>
          <a:p>
            <a:pPr marL="793328" lvl="1" indent="-336145" defTabSz="914367">
              <a:lnSpc>
                <a:spcPct val="90000"/>
              </a:lnSpc>
              <a:buFont typeface="Arial" panose="020B0604020202020204" pitchFamily="34" charset="0"/>
              <a:buChar char="•"/>
              <a:defRPr/>
            </a:pPr>
            <a:r>
              <a:rPr lang="en-US" sz="1600"/>
              <a:t>SharePoint</a:t>
            </a:r>
          </a:p>
          <a:p>
            <a:pPr marL="793328" lvl="1" indent="-336145" defTabSz="914367">
              <a:lnSpc>
                <a:spcPct val="90000"/>
              </a:lnSpc>
              <a:buFont typeface="Arial" panose="020B0604020202020204" pitchFamily="34" charset="0"/>
              <a:buChar char="•"/>
              <a:defRPr/>
            </a:pPr>
            <a:r>
              <a:rPr lang="en-US" sz="1600"/>
              <a:t>OneDrive</a:t>
            </a:r>
          </a:p>
          <a:p>
            <a:pPr marL="793328" lvl="1" indent="-336145" defTabSz="914367">
              <a:lnSpc>
                <a:spcPct val="90000"/>
              </a:lnSpc>
              <a:buFont typeface="Arial" panose="020B0604020202020204" pitchFamily="34" charset="0"/>
              <a:buChar char="•"/>
              <a:defRPr/>
            </a:pPr>
            <a:r>
              <a:rPr lang="en-US" sz="1600"/>
              <a:t>Graph Connectors</a:t>
            </a:r>
          </a:p>
          <a:p>
            <a:pPr marL="793328" lvl="1" indent="-336145" defTabSz="914367">
              <a:lnSpc>
                <a:spcPct val="90000"/>
              </a:lnSpc>
              <a:buFont typeface="Arial" panose="020B0604020202020204" pitchFamily="34" charset="0"/>
              <a:buChar char="•"/>
              <a:defRPr/>
            </a:pPr>
            <a:r>
              <a:rPr lang="en-US" sz="1600"/>
              <a:t>Web content</a:t>
            </a:r>
          </a:p>
        </p:txBody>
      </p:sp>
      <p:sp>
        <p:nvSpPr>
          <p:cNvPr id="3" name="Rounded Rectangle 2">
            <a:extLst>
              <a:ext uri="{FF2B5EF4-FFF2-40B4-BE49-F238E27FC236}">
                <a16:creationId xmlns:a16="http://schemas.microsoft.com/office/drawing/2014/main" id="{415A2C2E-5100-6B49-C30F-436463B34992}"/>
              </a:ext>
            </a:extLst>
          </p:cNvPr>
          <p:cNvSpPr/>
          <p:nvPr/>
        </p:nvSpPr>
        <p:spPr>
          <a:xfrm>
            <a:off x="6688085" y="1769267"/>
            <a:ext cx="3060328" cy="1840851"/>
          </a:xfrm>
          <a:prstGeom prst="roundRect">
            <a:avLst>
              <a:gd name="adj" fmla="val 7064"/>
            </a:avLst>
          </a:prstGeom>
          <a:noFill/>
          <a:ln w="19050">
            <a:solidFill>
              <a:schemeClr val="tx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endParaRPr lang="en-US" sz="1600" i="1">
              <a:solidFill>
                <a:schemeClr val="tx1"/>
              </a:solidFill>
            </a:endParaRPr>
          </a:p>
        </p:txBody>
      </p:sp>
      <p:sp>
        <p:nvSpPr>
          <p:cNvPr id="12" name="Right Arrow 11">
            <a:extLst>
              <a:ext uri="{FF2B5EF4-FFF2-40B4-BE49-F238E27FC236}">
                <a16:creationId xmlns:a16="http://schemas.microsoft.com/office/drawing/2014/main" id="{2E2EC74B-FA30-FFC4-BF75-4ACC7EFAC494}"/>
              </a:ext>
            </a:extLst>
          </p:cNvPr>
          <p:cNvSpPr/>
          <p:nvPr/>
        </p:nvSpPr>
        <p:spPr bwMode="auto">
          <a:xfrm rot="5400000">
            <a:off x="5381393" y="3528935"/>
            <a:ext cx="446775" cy="75329"/>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3" name="Right Arrow 12">
            <a:extLst>
              <a:ext uri="{FF2B5EF4-FFF2-40B4-BE49-F238E27FC236}">
                <a16:creationId xmlns:a16="http://schemas.microsoft.com/office/drawing/2014/main" id="{DDF7F51D-24BD-8379-ED72-BABBBCF41419}"/>
              </a:ext>
            </a:extLst>
          </p:cNvPr>
          <p:cNvSpPr/>
          <p:nvPr/>
        </p:nvSpPr>
        <p:spPr bwMode="auto">
          <a:xfrm rot="16200000">
            <a:off x="5632703" y="3523408"/>
            <a:ext cx="453425" cy="7533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54703710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76F91-7334-0571-BDB3-B99F3AED3E98}"/>
            </a:ext>
          </a:extLst>
        </p:cNvPr>
        <p:cNvGrpSpPr/>
        <p:nvPr/>
      </p:nvGrpSpPr>
      <p:grpSpPr>
        <a:xfrm>
          <a:off x="0" y="0"/>
          <a:ext cx="0" cy="0"/>
          <a:chOff x="0" y="0"/>
          <a:chExt cx="0" cy="0"/>
        </a:xfrm>
      </p:grpSpPr>
      <p:sp>
        <p:nvSpPr>
          <p:cNvPr id="25" name="Rounded Rectangle 24">
            <a:extLst>
              <a:ext uri="{FF2B5EF4-FFF2-40B4-BE49-F238E27FC236}">
                <a16:creationId xmlns:a16="http://schemas.microsoft.com/office/drawing/2014/main" id="{CEB708D5-ACE2-2C1E-5DA7-0998D2B1F302}"/>
              </a:ext>
            </a:extLst>
          </p:cNvPr>
          <p:cNvSpPr/>
          <p:nvPr/>
        </p:nvSpPr>
        <p:spPr>
          <a:xfrm>
            <a:off x="8802553" y="3261421"/>
            <a:ext cx="1803691" cy="848681"/>
          </a:xfrm>
          <a:prstGeom prst="roundRect">
            <a:avLst>
              <a:gd name="adj" fmla="val 9186"/>
            </a:avLst>
          </a:prstGeom>
          <a:gradFill>
            <a:gsLst>
              <a:gs pos="86000">
                <a:srgbClr val="0078D4"/>
              </a:gs>
              <a:gs pos="21000">
                <a:schemeClr val="accent5"/>
              </a:gs>
            </a:gsLst>
            <a:path path="circle">
              <a:fillToRect l="100000" t="100000"/>
            </a:path>
          </a:gra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400">
                <a:solidFill>
                  <a:srgbClr val="FFFFFF"/>
                </a:solidFill>
              </a:rPr>
              <a:t>Microsoft </a:t>
            </a:r>
          </a:p>
          <a:p>
            <a:pPr defTabSz="914367">
              <a:defRPr/>
            </a:pPr>
            <a:r>
              <a:rPr lang="en-US" sz="1400">
                <a:solidFill>
                  <a:srgbClr val="FFFFFF"/>
                </a:solidFill>
              </a:rPr>
              <a:t>Graph</a:t>
            </a:r>
            <a:br>
              <a:rPr lang="en-US" sz="1400">
                <a:solidFill>
                  <a:srgbClr val="FFFFFF"/>
                </a:solidFill>
              </a:rPr>
            </a:br>
            <a:r>
              <a:rPr lang="en-US" sz="1400">
                <a:solidFill>
                  <a:srgbClr val="FFFFFF"/>
                </a:solidFill>
              </a:rPr>
              <a:t>API</a:t>
            </a:r>
          </a:p>
        </p:txBody>
      </p:sp>
      <p:sp>
        <p:nvSpPr>
          <p:cNvPr id="4" name="Title 3">
            <a:extLst>
              <a:ext uri="{FF2B5EF4-FFF2-40B4-BE49-F238E27FC236}">
                <a16:creationId xmlns:a16="http://schemas.microsoft.com/office/drawing/2014/main" id="{32295AA5-439D-981B-B14E-E7E1BD44C9FD}"/>
              </a:ext>
            </a:extLst>
          </p:cNvPr>
          <p:cNvSpPr>
            <a:spLocks noGrp="1"/>
          </p:cNvSpPr>
          <p:nvPr>
            <p:ph type="title"/>
          </p:nvPr>
        </p:nvSpPr>
        <p:spPr>
          <a:xfrm>
            <a:off x="255369" y="229393"/>
            <a:ext cx="10514108" cy="977153"/>
          </a:xfrm>
        </p:spPr>
        <p:txBody>
          <a:bodyPr>
            <a:normAutofit/>
          </a:bodyPr>
          <a:lstStyle/>
          <a:p>
            <a:r>
              <a:rPr lang="en-US" sz="3200">
                <a:latin typeface="+mn-lt"/>
              </a:rPr>
              <a:t>Declarative agent with API plugin</a:t>
            </a:r>
          </a:p>
        </p:txBody>
      </p:sp>
      <p:sp>
        <p:nvSpPr>
          <p:cNvPr id="5" name="Rounded Rectangle 4">
            <a:extLst>
              <a:ext uri="{FF2B5EF4-FFF2-40B4-BE49-F238E27FC236}">
                <a16:creationId xmlns:a16="http://schemas.microsoft.com/office/drawing/2014/main" id="{13389E1B-C273-CFC0-2CFC-86460E827C2A}"/>
              </a:ext>
            </a:extLst>
          </p:cNvPr>
          <p:cNvSpPr/>
          <p:nvPr/>
        </p:nvSpPr>
        <p:spPr>
          <a:xfrm>
            <a:off x="255369" y="1206547"/>
            <a:ext cx="11681263" cy="5252190"/>
          </a:xfrm>
          <a:prstGeom prst="roundRect">
            <a:avLst/>
          </a:prstGeom>
          <a:no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6" name="Rounded Rectangle 5">
            <a:extLst>
              <a:ext uri="{FF2B5EF4-FFF2-40B4-BE49-F238E27FC236}">
                <a16:creationId xmlns:a16="http://schemas.microsoft.com/office/drawing/2014/main" id="{4E684445-8071-66F1-873C-463388ECD36B}"/>
              </a:ext>
            </a:extLst>
          </p:cNvPr>
          <p:cNvSpPr/>
          <p:nvPr/>
        </p:nvSpPr>
        <p:spPr>
          <a:xfrm>
            <a:off x="392187" y="1376011"/>
            <a:ext cx="11345933" cy="4834925"/>
          </a:xfrm>
          <a:prstGeom prst="roundRect">
            <a:avLst>
              <a:gd name="adj" fmla="val 523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endParaRPr lang="en-US">
              <a:solidFill>
                <a:srgbClr val="353535"/>
              </a:solidFill>
            </a:endParaRPr>
          </a:p>
        </p:txBody>
      </p:sp>
      <p:sp>
        <p:nvSpPr>
          <p:cNvPr id="7" name="Rounded Rectangle 6">
            <a:extLst>
              <a:ext uri="{FF2B5EF4-FFF2-40B4-BE49-F238E27FC236}">
                <a16:creationId xmlns:a16="http://schemas.microsoft.com/office/drawing/2014/main" id="{EDEDE364-C5D3-CCC0-CA72-A474D14FAE3A}"/>
              </a:ext>
            </a:extLst>
          </p:cNvPr>
          <p:cNvSpPr/>
          <p:nvPr/>
        </p:nvSpPr>
        <p:spPr>
          <a:xfrm>
            <a:off x="4599430" y="2594254"/>
            <a:ext cx="4045808" cy="2029068"/>
          </a:xfrm>
          <a:prstGeom prst="roundRect">
            <a:avLst>
              <a:gd name="adj" fmla="val 6187"/>
            </a:avLst>
          </a:prstGeom>
          <a:gradFill>
            <a:gsLst>
              <a:gs pos="82000">
                <a:srgbClr val="C03BC4"/>
              </a:gs>
              <a:gs pos="16000">
                <a:srgbClr val="FF5C39"/>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2400">
                <a:solidFill>
                  <a:schemeClr val="tx1"/>
                </a:solidFill>
              </a:rPr>
              <a:t>REST API</a:t>
            </a:r>
          </a:p>
        </p:txBody>
      </p:sp>
      <p:sp>
        <p:nvSpPr>
          <p:cNvPr id="24" name="Rounded Rectangle 23">
            <a:extLst>
              <a:ext uri="{FF2B5EF4-FFF2-40B4-BE49-F238E27FC236}">
                <a16:creationId xmlns:a16="http://schemas.microsoft.com/office/drawing/2014/main" id="{AFD3A7F0-A2EC-2D47-E390-297A7BFF185D}"/>
              </a:ext>
            </a:extLst>
          </p:cNvPr>
          <p:cNvSpPr/>
          <p:nvPr/>
        </p:nvSpPr>
        <p:spPr>
          <a:xfrm>
            <a:off x="4856370" y="3215718"/>
            <a:ext cx="1839141" cy="487719"/>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400">
                <a:solidFill>
                  <a:schemeClr val="tx1"/>
                </a:solidFill>
              </a:rPr>
              <a:t>Application code</a:t>
            </a:r>
          </a:p>
        </p:txBody>
      </p:sp>
      <p:pic>
        <p:nvPicPr>
          <p:cNvPr id="26" name="Picture 25" descr="A blue hexagon shaped object&#10;&#10;Description automatically generated">
            <a:extLst>
              <a:ext uri="{FF2B5EF4-FFF2-40B4-BE49-F238E27FC236}">
                <a16:creationId xmlns:a16="http://schemas.microsoft.com/office/drawing/2014/main" id="{ECD4BBA7-2953-BF3B-66F2-CFF7D372D73F}"/>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1" b="3717"/>
          <a:stretch/>
        </p:blipFill>
        <p:spPr>
          <a:xfrm>
            <a:off x="9848712" y="3405415"/>
            <a:ext cx="568517" cy="514273"/>
          </a:xfrm>
          <a:prstGeom prst="roundRect">
            <a:avLst/>
          </a:prstGeom>
        </p:spPr>
      </p:pic>
      <p:sp>
        <p:nvSpPr>
          <p:cNvPr id="28" name="Rounded Rectangle 27">
            <a:extLst>
              <a:ext uri="{FF2B5EF4-FFF2-40B4-BE49-F238E27FC236}">
                <a16:creationId xmlns:a16="http://schemas.microsoft.com/office/drawing/2014/main" id="{8913D3A4-504E-50CC-7D83-67C7484DB2D2}"/>
              </a:ext>
            </a:extLst>
          </p:cNvPr>
          <p:cNvSpPr/>
          <p:nvPr/>
        </p:nvSpPr>
        <p:spPr>
          <a:xfrm>
            <a:off x="7001100" y="3615070"/>
            <a:ext cx="1203474" cy="680165"/>
          </a:xfrm>
          <a:prstGeom prst="round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400">
                <a:solidFill>
                  <a:srgbClr val="FFFFFF"/>
                </a:solidFill>
              </a:rPr>
              <a:t>Microsoft Graph SDK</a:t>
            </a:r>
          </a:p>
        </p:txBody>
      </p:sp>
      <p:grpSp>
        <p:nvGrpSpPr>
          <p:cNvPr id="14" name="Group 13">
            <a:extLst>
              <a:ext uri="{FF2B5EF4-FFF2-40B4-BE49-F238E27FC236}">
                <a16:creationId xmlns:a16="http://schemas.microsoft.com/office/drawing/2014/main" id="{24C75BC4-1EBE-8AE5-21FC-F1ADC06D531A}"/>
              </a:ext>
            </a:extLst>
          </p:cNvPr>
          <p:cNvGrpSpPr/>
          <p:nvPr/>
        </p:nvGrpSpPr>
        <p:grpSpPr>
          <a:xfrm>
            <a:off x="2453210" y="4191562"/>
            <a:ext cx="1315113" cy="1749423"/>
            <a:chOff x="1994140" y="3880430"/>
            <a:chExt cx="1315113" cy="1749423"/>
          </a:xfrm>
        </p:grpSpPr>
        <p:sp>
          <p:nvSpPr>
            <p:cNvPr id="18" name="Rounded Rectangle 17">
              <a:extLst>
                <a:ext uri="{FF2B5EF4-FFF2-40B4-BE49-F238E27FC236}">
                  <a16:creationId xmlns:a16="http://schemas.microsoft.com/office/drawing/2014/main" id="{AFFF0A41-0B21-7909-412B-0B07E7FC6227}"/>
                </a:ext>
              </a:extLst>
            </p:cNvPr>
            <p:cNvSpPr/>
            <p:nvPr/>
          </p:nvSpPr>
          <p:spPr>
            <a:xfrm>
              <a:off x="1994140" y="3880430"/>
              <a:ext cx="1315113" cy="1749423"/>
            </a:xfrm>
            <a:prstGeom prst="roundRect">
              <a:avLst>
                <a:gd name="adj" fmla="val 5827"/>
              </a:avLst>
            </a:prstGeom>
            <a:gradFill>
              <a:gsLst>
                <a:gs pos="86000">
                  <a:srgbClr val="0078D4"/>
                </a:gs>
                <a:gs pos="21000">
                  <a:schemeClr val="accent5"/>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a:solidFill>
                    <a:schemeClr val="tx1"/>
                  </a:solidFill>
                </a:rPr>
                <a:t>Entra ID</a:t>
              </a:r>
            </a:p>
          </p:txBody>
        </p:sp>
        <p:sp>
          <p:nvSpPr>
            <p:cNvPr id="40" name="Rounded Rectangle 39">
              <a:extLst>
                <a:ext uri="{FF2B5EF4-FFF2-40B4-BE49-F238E27FC236}">
                  <a16:creationId xmlns:a16="http://schemas.microsoft.com/office/drawing/2014/main" id="{9A17C781-DD81-EEFC-DA28-0EF4EF39D014}"/>
                </a:ext>
              </a:extLst>
            </p:cNvPr>
            <p:cNvSpPr/>
            <p:nvPr/>
          </p:nvSpPr>
          <p:spPr>
            <a:xfrm>
              <a:off x="2180859" y="4357818"/>
              <a:ext cx="941674" cy="513833"/>
            </a:xfrm>
            <a:prstGeom prst="roundRect">
              <a:avLst/>
            </a:prstGeom>
            <a:gradFill>
              <a:gsLst>
                <a:gs pos="86000">
                  <a:schemeClr val="accent5">
                    <a:lumMod val="75000"/>
                  </a:schemeClr>
                </a:gs>
                <a:gs pos="21000">
                  <a:schemeClr val="accent5"/>
                </a:gs>
              </a:gsLst>
              <a:path path="circle">
                <a:fillToRect l="100000" t="100000"/>
              </a:path>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r>
                <a:rPr lang="en-US" sz="1400">
                  <a:solidFill>
                    <a:schemeClr val="tx1"/>
                  </a:solidFill>
                </a:rPr>
                <a:t>Plugin  Identity</a:t>
              </a:r>
            </a:p>
          </p:txBody>
        </p:sp>
        <p:sp>
          <p:nvSpPr>
            <p:cNvPr id="41" name="Rounded Rectangle 40">
              <a:extLst>
                <a:ext uri="{FF2B5EF4-FFF2-40B4-BE49-F238E27FC236}">
                  <a16:creationId xmlns:a16="http://schemas.microsoft.com/office/drawing/2014/main" id="{E1084CEF-42C2-59D6-0AE7-E55537E0A94C}"/>
                </a:ext>
              </a:extLst>
            </p:cNvPr>
            <p:cNvSpPr/>
            <p:nvPr/>
          </p:nvSpPr>
          <p:spPr>
            <a:xfrm>
              <a:off x="2180859" y="5000713"/>
              <a:ext cx="941674" cy="513833"/>
            </a:xfrm>
            <a:prstGeom prst="roundRect">
              <a:avLst/>
            </a:prstGeom>
            <a:gradFill>
              <a:gsLst>
                <a:gs pos="86000">
                  <a:schemeClr val="accent5">
                    <a:lumMod val="75000"/>
                  </a:schemeClr>
                </a:gs>
                <a:gs pos="21000">
                  <a:schemeClr val="accent5"/>
                </a:gs>
              </a:gsLst>
              <a:path path="circle">
                <a:fillToRect l="100000" t="100000"/>
              </a:path>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r>
                <a:rPr lang="en-US" sz="1400">
                  <a:solidFill>
                    <a:schemeClr val="tx1"/>
                  </a:solidFill>
                </a:rPr>
                <a:t>App Identity</a:t>
              </a:r>
            </a:p>
          </p:txBody>
        </p:sp>
      </p:grpSp>
      <p:sp>
        <p:nvSpPr>
          <p:cNvPr id="33" name="Rounded Rectangle 32">
            <a:extLst>
              <a:ext uri="{FF2B5EF4-FFF2-40B4-BE49-F238E27FC236}">
                <a16:creationId xmlns:a16="http://schemas.microsoft.com/office/drawing/2014/main" id="{EA5B695B-066C-60A3-290D-C7450A1C0B63}"/>
              </a:ext>
            </a:extLst>
          </p:cNvPr>
          <p:cNvSpPr/>
          <p:nvPr/>
        </p:nvSpPr>
        <p:spPr>
          <a:xfrm>
            <a:off x="1058598" y="1520782"/>
            <a:ext cx="1315113" cy="4494632"/>
          </a:xfrm>
          <a:prstGeom prst="roundRect">
            <a:avLst>
              <a:gd name="adj" fmla="val 7774"/>
            </a:avLst>
          </a:prstGeom>
          <a:gradFill>
            <a:gsLst>
              <a:gs pos="86000">
                <a:srgbClr val="0078D4"/>
              </a:gs>
              <a:gs pos="21000">
                <a:schemeClr val="accent2"/>
              </a:gs>
            </a:gsLst>
            <a:path path="circle">
              <a:fillToRect l="100000" t="100000"/>
            </a:path>
          </a:gra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a:solidFill>
                  <a:srgbClr val="FFFFFF"/>
                </a:solidFill>
              </a:rPr>
              <a:t>Microsoft 365</a:t>
            </a:r>
            <a:br>
              <a:rPr lang="en-US">
                <a:solidFill>
                  <a:srgbClr val="FFFFFF"/>
                </a:solidFill>
              </a:rPr>
            </a:br>
            <a:r>
              <a:rPr lang="en-US" err="1">
                <a:solidFill>
                  <a:srgbClr val="FFFFFF"/>
                </a:solidFill>
              </a:rPr>
              <a:t>BizChat</a:t>
            </a:r>
            <a:br>
              <a:rPr lang="en-US">
                <a:solidFill>
                  <a:srgbClr val="FFFFFF"/>
                </a:solidFill>
              </a:rPr>
            </a:br>
            <a:r>
              <a:rPr lang="en-US">
                <a:solidFill>
                  <a:srgbClr val="FFFFFF"/>
                </a:solidFill>
              </a:rPr>
              <a:t>(Copilot chat UI)</a:t>
            </a:r>
          </a:p>
        </p:txBody>
      </p:sp>
      <p:sp>
        <p:nvSpPr>
          <p:cNvPr id="51" name="Rounded Rectangle 50">
            <a:extLst>
              <a:ext uri="{FF2B5EF4-FFF2-40B4-BE49-F238E27FC236}">
                <a16:creationId xmlns:a16="http://schemas.microsoft.com/office/drawing/2014/main" id="{7B1B88D6-03FF-D8F3-BC09-3FD8F7CD339D}"/>
              </a:ext>
            </a:extLst>
          </p:cNvPr>
          <p:cNvSpPr/>
          <p:nvPr/>
        </p:nvSpPr>
        <p:spPr>
          <a:xfrm>
            <a:off x="2453210" y="1520783"/>
            <a:ext cx="1833507" cy="1300602"/>
          </a:xfrm>
          <a:prstGeom prst="roundRect">
            <a:avLst>
              <a:gd name="adj" fmla="val 7491"/>
            </a:avLst>
          </a:prstGeom>
          <a:gradFill>
            <a:gsLst>
              <a:gs pos="86000">
                <a:srgbClr val="0078D4"/>
              </a:gs>
              <a:gs pos="21000">
                <a:schemeClr val="accent2"/>
              </a:gs>
            </a:gsLst>
            <a:path path="circle">
              <a:fillToRect l="100000" t="100000"/>
            </a:path>
          </a:gra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600">
                <a:solidFill>
                  <a:srgbClr val="FFFFFF"/>
                </a:solidFill>
              </a:rPr>
              <a:t>Microsoft 365 App Installation</a:t>
            </a:r>
          </a:p>
        </p:txBody>
      </p:sp>
      <p:sp>
        <p:nvSpPr>
          <p:cNvPr id="53" name="Rectangle: Folded Corner 52">
            <a:extLst>
              <a:ext uri="{FF2B5EF4-FFF2-40B4-BE49-F238E27FC236}">
                <a16:creationId xmlns:a16="http://schemas.microsoft.com/office/drawing/2014/main" id="{C13646C6-ACEA-863D-B10C-55AFF0737108}"/>
              </a:ext>
            </a:extLst>
          </p:cNvPr>
          <p:cNvSpPr/>
          <p:nvPr/>
        </p:nvSpPr>
        <p:spPr>
          <a:xfrm>
            <a:off x="3256264" y="2211462"/>
            <a:ext cx="635252" cy="479056"/>
          </a:xfrm>
          <a:prstGeom prst="roundRect">
            <a:avLst/>
          </a:prstGeom>
          <a:gradFill>
            <a:gsLst>
              <a:gs pos="82000">
                <a:schemeClr val="accent5">
                  <a:lumMod val="75000"/>
                </a:schemeClr>
              </a:gs>
              <a:gs pos="15000">
                <a:schemeClr val="accent5"/>
              </a:gs>
            </a:gsLst>
            <a:path path="circle">
              <a:fillToRect l="100000" t="100000"/>
            </a:path>
          </a:gra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r>
              <a:rPr lang="en-US" sz="1600">
                <a:solidFill>
                  <a:srgbClr val="FFFFFF"/>
                </a:solidFill>
              </a:rPr>
              <a:t>pkg</a:t>
            </a:r>
          </a:p>
        </p:txBody>
      </p:sp>
      <p:sp>
        <p:nvSpPr>
          <p:cNvPr id="10" name="Rounded Rectangle 9">
            <a:extLst>
              <a:ext uri="{FF2B5EF4-FFF2-40B4-BE49-F238E27FC236}">
                <a16:creationId xmlns:a16="http://schemas.microsoft.com/office/drawing/2014/main" id="{DA60AD20-84C1-98CD-ADEB-E715DC834D00}"/>
              </a:ext>
            </a:extLst>
          </p:cNvPr>
          <p:cNvSpPr/>
          <p:nvPr/>
        </p:nvSpPr>
        <p:spPr>
          <a:xfrm>
            <a:off x="2453210" y="2907399"/>
            <a:ext cx="1833507" cy="1202703"/>
          </a:xfrm>
          <a:prstGeom prst="roundRect">
            <a:avLst>
              <a:gd name="adj" fmla="val 6942"/>
            </a:avLst>
          </a:prstGeom>
          <a:gradFill>
            <a:gsLst>
              <a:gs pos="86000">
                <a:srgbClr val="0078D4"/>
              </a:gs>
              <a:gs pos="21000">
                <a:schemeClr val="accent2"/>
              </a:gs>
            </a:gsLst>
            <a:path path="circle">
              <a:fillToRect l="100000" t="100000"/>
            </a:path>
          </a:gra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r>
              <a:rPr lang="en-US" sz="1600">
                <a:solidFill>
                  <a:srgbClr val="FFFFFF"/>
                </a:solidFill>
              </a:rPr>
              <a:t>Microsoft 365 Copilot Orchestration </a:t>
            </a:r>
          </a:p>
          <a:p>
            <a:pPr defTabSz="914367">
              <a:defRPr/>
            </a:pPr>
            <a:r>
              <a:rPr lang="en-US" sz="1600">
                <a:solidFill>
                  <a:srgbClr val="FFFFFF"/>
                </a:solidFill>
              </a:rPr>
              <a:t>and LLM</a:t>
            </a:r>
          </a:p>
        </p:txBody>
      </p:sp>
      <p:pic>
        <p:nvPicPr>
          <p:cNvPr id="34" name="Picture 33" descr="A rainbow colored logo on a black background&#10;&#10;Description automatically generated">
            <a:extLst>
              <a:ext uri="{FF2B5EF4-FFF2-40B4-BE49-F238E27FC236}">
                <a16:creationId xmlns:a16="http://schemas.microsoft.com/office/drawing/2014/main" id="{B955B20E-E305-B085-AE00-D09B2DDFC1D7}"/>
              </a:ext>
            </a:extLst>
          </p:cNvPr>
          <p:cNvPicPr>
            <a:picLocks noChangeAspect="1"/>
          </p:cNvPicPr>
          <p:nvPr/>
        </p:nvPicPr>
        <p:blipFill>
          <a:blip r:embed="rId4"/>
          <a:stretch>
            <a:fillRect/>
          </a:stretch>
        </p:blipFill>
        <p:spPr>
          <a:xfrm>
            <a:off x="3909716" y="3747122"/>
            <a:ext cx="499730" cy="499730"/>
          </a:xfrm>
          <a:prstGeom prst="roundRect">
            <a:avLst/>
          </a:prstGeom>
        </p:spPr>
      </p:pic>
      <p:cxnSp>
        <p:nvCxnSpPr>
          <p:cNvPr id="48" name="Connector: Curved 47">
            <a:extLst>
              <a:ext uri="{FF2B5EF4-FFF2-40B4-BE49-F238E27FC236}">
                <a16:creationId xmlns:a16="http://schemas.microsoft.com/office/drawing/2014/main" id="{E6B95D46-35E0-80B3-AF3B-C6E470609494}"/>
              </a:ext>
            </a:extLst>
          </p:cNvPr>
          <p:cNvCxnSpPr>
            <a:cxnSpLocks/>
          </p:cNvCxnSpPr>
          <p:nvPr/>
        </p:nvCxnSpPr>
        <p:spPr>
          <a:xfrm flipH="1">
            <a:off x="3784206" y="2560403"/>
            <a:ext cx="107310" cy="391097"/>
          </a:xfrm>
          <a:prstGeom prst="curvedConnector4">
            <a:avLst>
              <a:gd name="adj1" fmla="val -208840"/>
              <a:gd name="adj2" fmla="val 74875"/>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06FDD97F-360E-5A82-BC2A-B9610D8B46E1}"/>
              </a:ext>
            </a:extLst>
          </p:cNvPr>
          <p:cNvSpPr txBox="1"/>
          <p:nvPr/>
        </p:nvSpPr>
        <p:spPr>
          <a:xfrm>
            <a:off x="4552515" y="1510745"/>
            <a:ext cx="2837135" cy="951283"/>
          </a:xfrm>
          <a:prstGeom prst="roundRect">
            <a:avLst/>
          </a:prstGeom>
          <a:noFill/>
        </p:spPr>
        <p:txBody>
          <a:bodyPr wrap="square" lIns="179285" tIns="143428" rIns="179285" bIns="143428" rtlCol="0">
            <a:spAutoFit/>
          </a:bodyPr>
          <a:lstStyle/>
          <a:p>
            <a:pPr marL="336145" indent="-336145" defTabSz="914367">
              <a:lnSpc>
                <a:spcPct val="90000"/>
              </a:lnSpc>
              <a:buFont typeface="Arial" panose="020B0604020202020204" pitchFamily="34" charset="0"/>
              <a:buChar char="•"/>
              <a:defRPr/>
            </a:pPr>
            <a:r>
              <a:rPr lang="en-US" sz="1372"/>
              <a:t>Instructions</a:t>
            </a:r>
          </a:p>
          <a:p>
            <a:pPr marL="336145" indent="-336145" defTabSz="914367">
              <a:lnSpc>
                <a:spcPct val="90000"/>
              </a:lnSpc>
              <a:buFont typeface="Arial" panose="020B0604020202020204" pitchFamily="34" charset="0"/>
              <a:buChar char="•"/>
              <a:defRPr/>
            </a:pPr>
            <a:r>
              <a:rPr lang="en-US" sz="1372"/>
              <a:t>Capabilities</a:t>
            </a:r>
          </a:p>
          <a:p>
            <a:pPr marL="336145" indent="-336145" defTabSz="914367">
              <a:lnSpc>
                <a:spcPct val="90000"/>
              </a:lnSpc>
              <a:buFont typeface="Arial" panose="020B0604020202020204" pitchFamily="34" charset="0"/>
              <a:buChar char="•"/>
              <a:defRPr/>
            </a:pPr>
            <a:r>
              <a:rPr lang="en-US" sz="1372"/>
              <a:t>Actions (API definitions)</a:t>
            </a:r>
          </a:p>
        </p:txBody>
      </p:sp>
      <p:sp>
        <p:nvSpPr>
          <p:cNvPr id="3" name="Rectangle: Folded Corner 2">
            <a:extLst>
              <a:ext uri="{FF2B5EF4-FFF2-40B4-BE49-F238E27FC236}">
                <a16:creationId xmlns:a16="http://schemas.microsoft.com/office/drawing/2014/main" id="{3190ADBA-4E10-47A3-71F3-46FCE0294046}"/>
              </a:ext>
            </a:extLst>
          </p:cNvPr>
          <p:cNvSpPr/>
          <p:nvPr/>
        </p:nvSpPr>
        <p:spPr>
          <a:xfrm>
            <a:off x="5094434" y="3849178"/>
            <a:ext cx="370652" cy="389149"/>
          </a:xfrm>
          <a:prstGeom prst="roundRect">
            <a:avLst/>
          </a:prstGeom>
          <a:solidFill>
            <a:schemeClr val="bg1"/>
          </a:solidFill>
          <a:ln>
            <a:solidFill>
              <a:schemeClr val="bg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9" name="Rectangle: Folded Corner 8">
            <a:extLst>
              <a:ext uri="{FF2B5EF4-FFF2-40B4-BE49-F238E27FC236}">
                <a16:creationId xmlns:a16="http://schemas.microsoft.com/office/drawing/2014/main" id="{06E9B247-0930-86EE-550C-DF80B33832FA}"/>
              </a:ext>
            </a:extLst>
          </p:cNvPr>
          <p:cNvSpPr/>
          <p:nvPr/>
        </p:nvSpPr>
        <p:spPr>
          <a:xfrm>
            <a:off x="5147976" y="3924106"/>
            <a:ext cx="370652" cy="389149"/>
          </a:xfrm>
          <a:prstGeom prst="roundRect">
            <a:avLst/>
          </a:prstGeom>
          <a:solidFill>
            <a:schemeClr val="bg1"/>
          </a:solidFill>
          <a:ln>
            <a:solidFill>
              <a:schemeClr val="bg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11" name="Rectangle: Folded Corner 10">
            <a:extLst>
              <a:ext uri="{FF2B5EF4-FFF2-40B4-BE49-F238E27FC236}">
                <a16:creationId xmlns:a16="http://schemas.microsoft.com/office/drawing/2014/main" id="{B778B15E-3E09-EB65-6B22-7EC7D4639477}"/>
              </a:ext>
            </a:extLst>
          </p:cNvPr>
          <p:cNvSpPr/>
          <p:nvPr/>
        </p:nvSpPr>
        <p:spPr>
          <a:xfrm>
            <a:off x="5201519" y="3999032"/>
            <a:ext cx="370652" cy="389149"/>
          </a:xfrm>
          <a:prstGeom prst="roundRect">
            <a:avLst/>
          </a:prstGeom>
          <a:solidFill>
            <a:schemeClr val="bg1"/>
          </a:solidFill>
          <a:ln>
            <a:solidFill>
              <a:schemeClr val="bg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12" name="Cylinder 11">
            <a:extLst>
              <a:ext uri="{FF2B5EF4-FFF2-40B4-BE49-F238E27FC236}">
                <a16:creationId xmlns:a16="http://schemas.microsoft.com/office/drawing/2014/main" id="{9B5440C0-8BD8-082C-C1F4-50533581F465}"/>
              </a:ext>
            </a:extLst>
          </p:cNvPr>
          <p:cNvSpPr/>
          <p:nvPr/>
        </p:nvSpPr>
        <p:spPr>
          <a:xfrm>
            <a:off x="5675944" y="3822935"/>
            <a:ext cx="426656" cy="359441"/>
          </a:xfrm>
          <a:prstGeom prst="roundRect">
            <a:avLst/>
          </a:prstGeom>
          <a:solidFill>
            <a:schemeClr val="bg1"/>
          </a:solidFill>
          <a:ln>
            <a:solidFill>
              <a:schemeClr val="bg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13" name="Cylinder 12">
            <a:extLst>
              <a:ext uri="{FF2B5EF4-FFF2-40B4-BE49-F238E27FC236}">
                <a16:creationId xmlns:a16="http://schemas.microsoft.com/office/drawing/2014/main" id="{A6F03CE5-2CF9-3AD7-46B8-75E66B7620E5}"/>
              </a:ext>
            </a:extLst>
          </p:cNvPr>
          <p:cNvSpPr/>
          <p:nvPr/>
        </p:nvSpPr>
        <p:spPr>
          <a:xfrm>
            <a:off x="5762986" y="3919688"/>
            <a:ext cx="426656" cy="359441"/>
          </a:xfrm>
          <a:prstGeom prst="roundRect">
            <a:avLst/>
          </a:prstGeom>
          <a:solidFill>
            <a:schemeClr val="bg1"/>
          </a:solidFill>
          <a:ln>
            <a:solidFill>
              <a:schemeClr val="bg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defRPr/>
            </a:pPr>
            <a:endParaRPr lang="en-US">
              <a:solidFill>
                <a:srgbClr val="FFFFFF"/>
              </a:solidFill>
            </a:endParaRPr>
          </a:p>
        </p:txBody>
      </p:sp>
      <p:sp>
        <p:nvSpPr>
          <p:cNvPr id="15" name="Right Arrow 14">
            <a:extLst>
              <a:ext uri="{FF2B5EF4-FFF2-40B4-BE49-F238E27FC236}">
                <a16:creationId xmlns:a16="http://schemas.microsoft.com/office/drawing/2014/main" id="{3214E003-1027-88D2-018B-7720FCCB5BB7}"/>
              </a:ext>
            </a:extLst>
          </p:cNvPr>
          <p:cNvSpPr/>
          <p:nvPr/>
        </p:nvSpPr>
        <p:spPr bwMode="auto">
          <a:xfrm rot="10800000">
            <a:off x="4137930" y="3236152"/>
            <a:ext cx="540149" cy="19984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6" name="Right Arrow 15">
            <a:extLst>
              <a:ext uri="{FF2B5EF4-FFF2-40B4-BE49-F238E27FC236}">
                <a16:creationId xmlns:a16="http://schemas.microsoft.com/office/drawing/2014/main" id="{00F1D1A6-C3F9-A78F-94DE-CC8709BB5A2A}"/>
              </a:ext>
            </a:extLst>
          </p:cNvPr>
          <p:cNvSpPr/>
          <p:nvPr/>
        </p:nvSpPr>
        <p:spPr bwMode="auto">
          <a:xfrm>
            <a:off x="4152179" y="3448745"/>
            <a:ext cx="540709" cy="180478"/>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cxnSp>
        <p:nvCxnSpPr>
          <p:cNvPr id="17" name="Connector: Curved 47">
            <a:extLst>
              <a:ext uri="{FF2B5EF4-FFF2-40B4-BE49-F238E27FC236}">
                <a16:creationId xmlns:a16="http://schemas.microsoft.com/office/drawing/2014/main" id="{90759ED8-0725-8468-5F80-39CAF2DC2FF5}"/>
              </a:ext>
            </a:extLst>
          </p:cNvPr>
          <p:cNvCxnSpPr>
            <a:cxnSpLocks/>
          </p:cNvCxnSpPr>
          <p:nvPr/>
        </p:nvCxnSpPr>
        <p:spPr>
          <a:xfrm>
            <a:off x="6685438" y="3372089"/>
            <a:ext cx="350674" cy="313450"/>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Connector: Curved 47">
            <a:extLst>
              <a:ext uri="{FF2B5EF4-FFF2-40B4-BE49-F238E27FC236}">
                <a16:creationId xmlns:a16="http://schemas.microsoft.com/office/drawing/2014/main" id="{149231D7-91FE-1D71-36A0-3654B0B88416}"/>
              </a:ext>
            </a:extLst>
          </p:cNvPr>
          <p:cNvCxnSpPr>
            <a:cxnSpLocks/>
            <a:endCxn id="25" idx="1"/>
          </p:cNvCxnSpPr>
          <p:nvPr/>
        </p:nvCxnSpPr>
        <p:spPr>
          <a:xfrm flipV="1">
            <a:off x="8204574" y="3685762"/>
            <a:ext cx="597979" cy="276402"/>
          </a:xfrm>
          <a:prstGeom prst="curvedConnector3">
            <a:avLst>
              <a:gd name="adj1" fmla="val 50000"/>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a:extLst>
              <a:ext uri="{FF2B5EF4-FFF2-40B4-BE49-F238E27FC236}">
                <a16:creationId xmlns:a16="http://schemas.microsoft.com/office/drawing/2014/main" id="{75F33B2B-D9A5-32AC-913D-75846ED3481B}"/>
              </a:ext>
            </a:extLst>
          </p:cNvPr>
          <p:cNvSpPr/>
          <p:nvPr/>
        </p:nvSpPr>
        <p:spPr>
          <a:xfrm>
            <a:off x="4630125" y="1549472"/>
            <a:ext cx="2425790" cy="890810"/>
          </a:xfrm>
          <a:prstGeom prst="roundRect">
            <a:avLst>
              <a:gd name="adj" fmla="val 7064"/>
            </a:avLst>
          </a:prstGeom>
          <a:noFill/>
          <a:ln w="19050">
            <a:solidFill>
              <a:schemeClr val="tx1">
                <a:lumMod val="65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914367">
              <a:defRPr/>
            </a:pPr>
            <a:endParaRPr lang="en-US" sz="1600" i="1">
              <a:solidFill>
                <a:schemeClr val="tx1"/>
              </a:solidFill>
            </a:endParaRPr>
          </a:p>
        </p:txBody>
      </p:sp>
    </p:spTree>
    <p:extLst>
      <p:ext uri="{BB962C8B-B14F-4D97-AF65-F5344CB8AC3E}">
        <p14:creationId xmlns:p14="http://schemas.microsoft.com/office/powerpoint/2010/main" val="1639201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57E847-AA30-383C-C8B9-347989D96408}"/>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2ADCD79-E8A4-17B0-396C-9B2CC401A451}"/>
              </a:ext>
            </a:extLst>
          </p:cNvPr>
          <p:cNvSpPr/>
          <p:nvPr/>
        </p:nvSpPr>
        <p:spPr bwMode="auto">
          <a:xfrm>
            <a:off x="1113346" y="619181"/>
            <a:ext cx="3443513" cy="2187805"/>
          </a:xfrm>
          <a:prstGeom prst="roundRect">
            <a:avLst>
              <a:gd name="adj" fmla="val 6526"/>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680" tIns="111744" rIns="139680" bIns="111744" numCol="1" spcCol="0" rtlCol="0" fromWordArt="0" anchor="t" anchorCtr="0" forceAA="0" compatLnSpc="1">
            <a:prstTxWarp prst="textNoShape">
              <a:avLst/>
            </a:prstTxWarp>
            <a:no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defTabSz="712217" fontAlgn="base">
              <a:spcBef>
                <a:spcPct val="0"/>
              </a:spcBef>
              <a:spcAft>
                <a:spcPct val="0"/>
              </a:spcAft>
              <a:defRPr/>
            </a:pPr>
            <a:endParaRPr lang="en-US" sz="1527" b="1" kern="0" err="1">
              <a:gradFill>
                <a:gsLst>
                  <a:gs pos="0">
                    <a:srgbClr val="FFFFFF"/>
                  </a:gs>
                  <a:gs pos="100000">
                    <a:srgbClr val="FFFFFF"/>
                  </a:gs>
                </a:gsLst>
                <a:lin ang="5400000" scaled="0"/>
              </a:gradFill>
              <a:latin typeface="Segoe Sans Display Semibold" pitchFamily="2" charset="0"/>
              <a:cs typeface="Segoe Sans Display Semibold" pitchFamily="2" charset="0"/>
            </a:endParaRPr>
          </a:p>
        </p:txBody>
      </p:sp>
      <p:sp>
        <p:nvSpPr>
          <p:cNvPr id="3" name="Rectangle: Rounded Corners 2">
            <a:extLst>
              <a:ext uri="{FF2B5EF4-FFF2-40B4-BE49-F238E27FC236}">
                <a16:creationId xmlns:a16="http://schemas.microsoft.com/office/drawing/2014/main" id="{62CC1638-CF1C-E5AA-9217-398F2B1115E8}"/>
              </a:ext>
            </a:extLst>
          </p:cNvPr>
          <p:cNvSpPr/>
          <p:nvPr/>
        </p:nvSpPr>
        <p:spPr bwMode="auto">
          <a:xfrm rot="10800000">
            <a:off x="4878470" y="633319"/>
            <a:ext cx="3443513" cy="2187805"/>
          </a:xfrm>
          <a:prstGeom prst="roundRect">
            <a:avLst>
              <a:gd name="adj" fmla="val 6990"/>
            </a:avLst>
          </a:prstGeom>
          <a:ln w="12700" cap="rnd">
            <a:solidFill>
              <a:srgbClr val="65707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39680" tIns="111744" rIns="139680" bIns="111744" numCol="1" spcCol="0" rtlCol="0" fromWordArt="0" anchor="t" anchorCtr="0" forceAA="0" compatLnSpc="1">
            <a:prstTxWarp prst="textNoShape">
              <a:avLst/>
            </a:prstTxWarp>
            <a:no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defTabSz="712217" fontAlgn="base">
              <a:spcBef>
                <a:spcPct val="0"/>
              </a:spcBef>
              <a:spcAft>
                <a:spcPct val="0"/>
              </a:spcAft>
              <a:defRPr/>
            </a:pPr>
            <a:endParaRPr lang="en-US" sz="1527" b="1" kern="0" err="1">
              <a:gradFill>
                <a:gsLst>
                  <a:gs pos="0">
                    <a:srgbClr val="FFFFFF"/>
                  </a:gs>
                  <a:gs pos="100000">
                    <a:srgbClr val="FFFFFF"/>
                  </a:gs>
                </a:gsLst>
                <a:lin ang="5400000" scaled="0"/>
              </a:gradFill>
              <a:latin typeface="Segoe Sans Display Semibold" pitchFamily="2" charset="0"/>
              <a:cs typeface="Segoe Sans Display Semibold" pitchFamily="2" charset="0"/>
            </a:endParaRPr>
          </a:p>
        </p:txBody>
      </p:sp>
      <p:sp>
        <p:nvSpPr>
          <p:cNvPr id="2075" name="TextBox 2074">
            <a:extLst>
              <a:ext uri="{FF2B5EF4-FFF2-40B4-BE49-F238E27FC236}">
                <a16:creationId xmlns:a16="http://schemas.microsoft.com/office/drawing/2014/main" id="{612FF25C-1E65-82A7-B216-9CF6E3E9FE92}"/>
              </a:ext>
            </a:extLst>
          </p:cNvPr>
          <p:cNvSpPr txBox="1"/>
          <p:nvPr/>
        </p:nvSpPr>
        <p:spPr>
          <a:xfrm>
            <a:off x="5264445" y="452292"/>
            <a:ext cx="2671564" cy="374345"/>
          </a:xfrm>
          <a:prstGeom prst="rect">
            <a:avLst/>
          </a:prstGeom>
          <a:solidFill>
            <a:schemeClr val="bg1"/>
          </a:solidFill>
        </p:spPr>
        <p:txBody>
          <a:bodyPr wrap="square"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fontAlgn="base">
              <a:spcBef>
                <a:spcPct val="0"/>
              </a:spcBef>
              <a:spcAft>
                <a:spcPts val="1200"/>
              </a:spcAft>
              <a:buSzPct val="90000"/>
              <a:defRPr/>
            </a:pPr>
            <a:r>
              <a:rPr lang="en-US"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Build your own copilot</a:t>
            </a:r>
          </a:p>
        </p:txBody>
      </p:sp>
      <p:sp>
        <p:nvSpPr>
          <p:cNvPr id="2076" name="TextBox 2075">
            <a:extLst>
              <a:ext uri="{FF2B5EF4-FFF2-40B4-BE49-F238E27FC236}">
                <a16:creationId xmlns:a16="http://schemas.microsoft.com/office/drawing/2014/main" id="{33B11DA6-9291-AD20-A36C-2FB196F03BE4}"/>
              </a:ext>
            </a:extLst>
          </p:cNvPr>
          <p:cNvSpPr txBox="1"/>
          <p:nvPr/>
        </p:nvSpPr>
        <p:spPr>
          <a:xfrm>
            <a:off x="1439060" y="436830"/>
            <a:ext cx="2792083" cy="369279"/>
          </a:xfrm>
          <a:prstGeom prst="rect">
            <a:avLst/>
          </a:prstGeom>
          <a:solidFill>
            <a:schemeClr val="bg1"/>
          </a:solidFill>
        </p:spPr>
        <p:txBody>
          <a:bodyPr wrap="square" rtlCol="0">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fontAlgn="base">
              <a:spcBef>
                <a:spcPct val="0"/>
              </a:spcBef>
              <a:spcAft>
                <a:spcPts val="1200"/>
              </a:spcAft>
              <a:buSzPct val="90000"/>
              <a:defRPr/>
            </a:pPr>
            <a:r>
              <a:rPr lang="en-US"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Extend Microsoft Copilot</a:t>
            </a:r>
          </a:p>
        </p:txBody>
      </p:sp>
      <p:sp>
        <p:nvSpPr>
          <p:cNvPr id="13" name="Title 20">
            <a:extLst>
              <a:ext uri="{FF2B5EF4-FFF2-40B4-BE49-F238E27FC236}">
                <a16:creationId xmlns:a16="http://schemas.microsoft.com/office/drawing/2014/main" id="{2B909937-742C-E1E6-A025-D0774A02D590}"/>
              </a:ext>
            </a:extLst>
          </p:cNvPr>
          <p:cNvSpPr txBox="1">
            <a:spLocks noGrp="1"/>
          </p:cNvSpPr>
          <p:nvPr/>
        </p:nvSpPr>
        <p:spPr>
          <a:xfrm>
            <a:off x="5688313" y="2050892"/>
            <a:ext cx="1823830" cy="439802"/>
          </a:xfrm>
          <a:prstGeom prst="rect">
            <a:avLst/>
          </a:prstGeom>
          <a:noFill/>
          <a:ln>
            <a:noFill/>
            <a:prstDash/>
          </a:ln>
          <a:effectLst/>
        </p:spPr>
        <p:txBody>
          <a:bodyPr rot="0" spcFirstLastPara="0" vert="horz" wrap="square" lIns="69841" tIns="34920" rIns="69841" bIns="34920" numCol="1" spcCol="0" rtlCol="0" fromWordArt="0" anchor="t" anchorCtr="0" forceAA="0" compatLnSpc="1">
            <a:prstTxWarp prst="textNoShape">
              <a:avLst/>
            </a:prstTxWarp>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698414">
              <a:defRPr/>
            </a:pPr>
            <a:r>
              <a:rPr lang="en-US" sz="2400" b="1">
                <a:solidFill>
                  <a:srgbClr val="FFFFFF"/>
                </a:solidFill>
                <a:latin typeface="Segoe UI Semibold"/>
                <a:cs typeface="Segoe Sans Display Semibold" pitchFamily="2" charset="0"/>
              </a:rPr>
              <a:t>Your copilot</a:t>
            </a:r>
          </a:p>
        </p:txBody>
      </p:sp>
      <p:pic>
        <p:nvPicPr>
          <p:cNvPr id="5" name="Picture 4">
            <a:extLst>
              <a:ext uri="{FF2B5EF4-FFF2-40B4-BE49-F238E27FC236}">
                <a16:creationId xmlns:a16="http://schemas.microsoft.com/office/drawing/2014/main" id="{59A3D641-5937-EEB2-C179-5D3632CBC5A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1980" y="1190032"/>
            <a:ext cx="746243" cy="746243"/>
          </a:xfrm>
          <a:prstGeom prst="rect">
            <a:avLst/>
          </a:prstGeom>
        </p:spPr>
      </p:pic>
      <p:sp>
        <p:nvSpPr>
          <p:cNvPr id="17" name="Graphic 14">
            <a:extLst>
              <a:ext uri="{FF2B5EF4-FFF2-40B4-BE49-F238E27FC236}">
                <a16:creationId xmlns:a16="http://schemas.microsoft.com/office/drawing/2014/main" id="{01685A14-E324-26C3-C08A-D7039A37CDD1}"/>
              </a:ext>
            </a:extLst>
          </p:cNvPr>
          <p:cNvSpPr/>
          <p:nvPr/>
        </p:nvSpPr>
        <p:spPr>
          <a:xfrm>
            <a:off x="6280899" y="1243622"/>
            <a:ext cx="691964" cy="691964"/>
          </a:xfrm>
          <a:custGeom>
            <a:avLst/>
            <a:gdLst>
              <a:gd name="connsiteX0" fmla="*/ 124666 w 200025"/>
              <a:gd name="connsiteY0" fmla="*/ 61077 h 200025"/>
              <a:gd name="connsiteX1" fmla="*/ 122433 w 200025"/>
              <a:gd name="connsiteY1" fmla="*/ 58538 h 200025"/>
              <a:gd name="connsiteX2" fmla="*/ 111833 w 200025"/>
              <a:gd name="connsiteY2" fmla="*/ 51976 h 200025"/>
              <a:gd name="connsiteX3" fmla="*/ 98709 w 200025"/>
              <a:gd name="connsiteY3" fmla="*/ 47714 h 200025"/>
              <a:gd name="connsiteX4" fmla="*/ 96203 w 200025"/>
              <a:gd name="connsiteY4" fmla="*/ 45822 h 200025"/>
              <a:gd name="connsiteX5" fmla="*/ 95250 w 200025"/>
              <a:gd name="connsiteY5" fmla="*/ 42830 h 200025"/>
              <a:gd name="connsiteX6" fmla="*/ 96203 w 200025"/>
              <a:gd name="connsiteY6" fmla="*/ 39838 h 200025"/>
              <a:gd name="connsiteX7" fmla="*/ 98709 w 200025"/>
              <a:gd name="connsiteY7" fmla="*/ 37945 h 200025"/>
              <a:gd name="connsiteX8" fmla="*/ 111833 w 200025"/>
              <a:gd name="connsiteY8" fmla="*/ 33683 h 200025"/>
              <a:gd name="connsiteX9" fmla="*/ 122272 w 200025"/>
              <a:gd name="connsiteY9" fmla="*/ 27102 h 200025"/>
              <a:gd name="connsiteX10" fmla="*/ 128588 w 200025"/>
              <a:gd name="connsiteY10" fmla="*/ 16895 h 200025"/>
              <a:gd name="connsiteX11" fmla="*/ 128696 w 200025"/>
              <a:gd name="connsiteY11" fmla="*/ 16570 h 200025"/>
              <a:gd name="connsiteX12" fmla="*/ 132961 w 200025"/>
              <a:gd name="connsiteY12" fmla="*/ 3457 h 200025"/>
              <a:gd name="connsiteX13" fmla="*/ 134856 w 200025"/>
              <a:gd name="connsiteY13" fmla="*/ 952 h 200025"/>
              <a:gd name="connsiteX14" fmla="*/ 137850 w 200025"/>
              <a:gd name="connsiteY14" fmla="*/ 0 h 200025"/>
              <a:gd name="connsiteX15" fmla="*/ 140844 w 200025"/>
              <a:gd name="connsiteY15" fmla="*/ 952 h 200025"/>
              <a:gd name="connsiteX16" fmla="*/ 142739 w 200025"/>
              <a:gd name="connsiteY16" fmla="*/ 3457 h 200025"/>
              <a:gd name="connsiteX17" fmla="*/ 147004 w 200025"/>
              <a:gd name="connsiteY17" fmla="*/ 16570 h 200025"/>
              <a:gd name="connsiteX18" fmla="*/ 153541 w 200025"/>
              <a:gd name="connsiteY18" fmla="*/ 27150 h 200025"/>
              <a:gd name="connsiteX19" fmla="*/ 164130 w 200025"/>
              <a:gd name="connsiteY19" fmla="*/ 33683 h 200025"/>
              <a:gd name="connsiteX20" fmla="*/ 177254 w 200025"/>
              <a:gd name="connsiteY20" fmla="*/ 37945 h 200025"/>
              <a:gd name="connsiteX21" fmla="*/ 177516 w 200025"/>
              <a:gd name="connsiteY21" fmla="*/ 38011 h 200025"/>
              <a:gd name="connsiteX22" fmla="*/ 180023 w 200025"/>
              <a:gd name="connsiteY22" fmla="*/ 39903 h 200025"/>
              <a:gd name="connsiteX23" fmla="*/ 180975 w 200025"/>
              <a:gd name="connsiteY23" fmla="*/ 42895 h 200025"/>
              <a:gd name="connsiteX24" fmla="*/ 180023 w 200025"/>
              <a:gd name="connsiteY24" fmla="*/ 45887 h 200025"/>
              <a:gd name="connsiteX25" fmla="*/ 177516 w 200025"/>
              <a:gd name="connsiteY25" fmla="*/ 47780 h 200025"/>
              <a:gd name="connsiteX26" fmla="*/ 164392 w 200025"/>
              <a:gd name="connsiteY26" fmla="*/ 52042 h 200025"/>
              <a:gd name="connsiteX27" fmla="*/ 153804 w 200025"/>
              <a:gd name="connsiteY27" fmla="*/ 58575 h 200025"/>
              <a:gd name="connsiteX28" fmla="*/ 147266 w 200025"/>
              <a:gd name="connsiteY28" fmla="*/ 69155 h 200025"/>
              <a:gd name="connsiteX29" fmla="*/ 143001 w 200025"/>
              <a:gd name="connsiteY29" fmla="*/ 82268 h 200025"/>
              <a:gd name="connsiteX30" fmla="*/ 142875 w 200025"/>
              <a:gd name="connsiteY30" fmla="*/ 82591 h 200025"/>
              <a:gd name="connsiteX31" fmla="*/ 141107 w 200025"/>
              <a:gd name="connsiteY31" fmla="*/ 84773 h 200025"/>
              <a:gd name="connsiteX32" fmla="*/ 138113 w 200025"/>
              <a:gd name="connsiteY32" fmla="*/ 85725 h 200025"/>
              <a:gd name="connsiteX33" fmla="*/ 135118 w 200025"/>
              <a:gd name="connsiteY33" fmla="*/ 84773 h 200025"/>
              <a:gd name="connsiteX34" fmla="*/ 133224 w 200025"/>
              <a:gd name="connsiteY34" fmla="*/ 82268 h 200025"/>
              <a:gd name="connsiteX35" fmla="*/ 128959 w 200025"/>
              <a:gd name="connsiteY35" fmla="*/ 69155 h 200025"/>
              <a:gd name="connsiteX36" fmla="*/ 124666 w 200025"/>
              <a:gd name="connsiteY36" fmla="*/ 61077 h 200025"/>
              <a:gd name="connsiteX37" fmla="*/ 197957 w 200025"/>
              <a:gd name="connsiteY37" fmla="*/ 97281 h 200025"/>
              <a:gd name="connsiteX38" fmla="*/ 190667 w 200025"/>
              <a:gd name="connsiteY38" fmla="*/ 94913 h 200025"/>
              <a:gd name="connsiteX39" fmla="*/ 184784 w 200025"/>
              <a:gd name="connsiteY39" fmla="*/ 91283 h 200025"/>
              <a:gd name="connsiteX40" fmla="*/ 181152 w 200025"/>
              <a:gd name="connsiteY40" fmla="*/ 85406 h 200025"/>
              <a:gd name="connsiteX41" fmla="*/ 178782 w 200025"/>
              <a:gd name="connsiteY41" fmla="*/ 78120 h 200025"/>
              <a:gd name="connsiteX42" fmla="*/ 177730 w 200025"/>
              <a:gd name="connsiteY42" fmla="*/ 76729 h 200025"/>
              <a:gd name="connsiteX43" fmla="*/ 176067 w 200025"/>
              <a:gd name="connsiteY43" fmla="*/ 76200 h 200025"/>
              <a:gd name="connsiteX44" fmla="*/ 174403 w 200025"/>
              <a:gd name="connsiteY44" fmla="*/ 76729 h 200025"/>
              <a:gd name="connsiteX45" fmla="*/ 173351 w 200025"/>
              <a:gd name="connsiteY45" fmla="*/ 78120 h 200025"/>
              <a:gd name="connsiteX46" fmla="*/ 170981 w 200025"/>
              <a:gd name="connsiteY46" fmla="*/ 85406 h 200025"/>
              <a:gd name="connsiteX47" fmla="*/ 167412 w 200025"/>
              <a:gd name="connsiteY47" fmla="*/ 91257 h 200025"/>
              <a:gd name="connsiteX48" fmla="*/ 161613 w 200025"/>
              <a:gd name="connsiteY48" fmla="*/ 94913 h 200025"/>
              <a:gd name="connsiteX49" fmla="*/ 154322 w 200025"/>
              <a:gd name="connsiteY49" fmla="*/ 97281 h 200025"/>
              <a:gd name="connsiteX50" fmla="*/ 152929 w 200025"/>
              <a:gd name="connsiteY50" fmla="*/ 98332 h 200025"/>
              <a:gd name="connsiteX51" fmla="*/ 152400 w 200025"/>
              <a:gd name="connsiteY51" fmla="*/ 99994 h 200025"/>
              <a:gd name="connsiteX52" fmla="*/ 152929 w 200025"/>
              <a:gd name="connsiteY52" fmla="*/ 101657 h 200025"/>
              <a:gd name="connsiteX53" fmla="*/ 154322 w 200025"/>
              <a:gd name="connsiteY53" fmla="*/ 102708 h 200025"/>
              <a:gd name="connsiteX54" fmla="*/ 161613 w 200025"/>
              <a:gd name="connsiteY54" fmla="*/ 105076 h 200025"/>
              <a:gd name="connsiteX55" fmla="*/ 167502 w 200025"/>
              <a:gd name="connsiteY55" fmla="*/ 108721 h 200025"/>
              <a:gd name="connsiteX56" fmla="*/ 171127 w 200025"/>
              <a:gd name="connsiteY56" fmla="*/ 114619 h 200025"/>
              <a:gd name="connsiteX57" fmla="*/ 173497 w 200025"/>
              <a:gd name="connsiteY57" fmla="*/ 121905 h 200025"/>
              <a:gd name="connsiteX58" fmla="*/ 174549 w 200025"/>
              <a:gd name="connsiteY58" fmla="*/ 123296 h 200025"/>
              <a:gd name="connsiteX59" fmla="*/ 176213 w 200025"/>
              <a:gd name="connsiteY59" fmla="*/ 123825 h 200025"/>
              <a:gd name="connsiteX60" fmla="*/ 177876 w 200025"/>
              <a:gd name="connsiteY60" fmla="*/ 123296 h 200025"/>
              <a:gd name="connsiteX61" fmla="*/ 178928 w 200025"/>
              <a:gd name="connsiteY61" fmla="*/ 121905 h 200025"/>
              <a:gd name="connsiteX62" fmla="*/ 181298 w 200025"/>
              <a:gd name="connsiteY62" fmla="*/ 114619 h 200025"/>
              <a:gd name="connsiteX63" fmla="*/ 184930 w 200025"/>
              <a:gd name="connsiteY63" fmla="*/ 108741 h 200025"/>
              <a:gd name="connsiteX64" fmla="*/ 190812 w 200025"/>
              <a:gd name="connsiteY64" fmla="*/ 105112 h 200025"/>
              <a:gd name="connsiteX65" fmla="*/ 198103 w 200025"/>
              <a:gd name="connsiteY65" fmla="*/ 102744 h 200025"/>
              <a:gd name="connsiteX66" fmla="*/ 199496 w 200025"/>
              <a:gd name="connsiteY66" fmla="*/ 101693 h 200025"/>
              <a:gd name="connsiteX67" fmla="*/ 200025 w 200025"/>
              <a:gd name="connsiteY67" fmla="*/ 100031 h 200025"/>
              <a:gd name="connsiteX68" fmla="*/ 199496 w 200025"/>
              <a:gd name="connsiteY68" fmla="*/ 98368 h 200025"/>
              <a:gd name="connsiteX69" fmla="*/ 198103 w 200025"/>
              <a:gd name="connsiteY69" fmla="*/ 97317 h 200025"/>
              <a:gd name="connsiteX70" fmla="*/ 197957 w 200025"/>
              <a:gd name="connsiteY70" fmla="*/ 97281 h 200025"/>
              <a:gd name="connsiteX71" fmla="*/ 88392 w 200025"/>
              <a:gd name="connsiteY71" fmla="*/ 33995 h 200025"/>
              <a:gd name="connsiteX72" fmla="*/ 95701 w 200025"/>
              <a:gd name="connsiteY72" fmla="*/ 28575 h 200025"/>
              <a:gd name="connsiteX73" fmla="*/ 73819 w 200025"/>
              <a:gd name="connsiteY73" fmla="*/ 28575 h 200025"/>
              <a:gd name="connsiteX74" fmla="*/ 66675 w 200025"/>
              <a:gd name="connsiteY74" fmla="*/ 35719 h 200025"/>
              <a:gd name="connsiteX75" fmla="*/ 73819 w 200025"/>
              <a:gd name="connsiteY75" fmla="*/ 42863 h 200025"/>
              <a:gd name="connsiteX76" fmla="*/ 85729 w 200025"/>
              <a:gd name="connsiteY76" fmla="*/ 42863 h 200025"/>
              <a:gd name="connsiteX77" fmla="*/ 85725 w 200025"/>
              <a:gd name="connsiteY77" fmla="*/ 42568 h 200025"/>
              <a:gd name="connsiteX78" fmla="*/ 88392 w 200025"/>
              <a:gd name="connsiteY78" fmla="*/ 33995 h 200025"/>
              <a:gd name="connsiteX79" fmla="*/ 7144 w 200025"/>
              <a:gd name="connsiteY79" fmla="*/ 95250 h 200025"/>
              <a:gd name="connsiteX80" fmla="*/ 14288 w 200025"/>
              <a:gd name="connsiteY80" fmla="*/ 102394 h 200025"/>
              <a:gd name="connsiteX81" fmla="*/ 14288 w 200025"/>
              <a:gd name="connsiteY81" fmla="*/ 126206 h 200025"/>
              <a:gd name="connsiteX82" fmla="*/ 7144 w 200025"/>
              <a:gd name="connsiteY82" fmla="*/ 133350 h 200025"/>
              <a:gd name="connsiteX83" fmla="*/ 0 w 200025"/>
              <a:gd name="connsiteY83" fmla="*/ 126206 h 200025"/>
              <a:gd name="connsiteX84" fmla="*/ 0 w 200025"/>
              <a:gd name="connsiteY84" fmla="*/ 102394 h 200025"/>
              <a:gd name="connsiteX85" fmla="*/ 7144 w 200025"/>
              <a:gd name="connsiteY85" fmla="*/ 95250 h 200025"/>
              <a:gd name="connsiteX86" fmla="*/ 104775 w 200025"/>
              <a:gd name="connsiteY86" fmla="*/ 192881 h 200025"/>
              <a:gd name="connsiteX87" fmla="*/ 97631 w 200025"/>
              <a:gd name="connsiteY87" fmla="*/ 200025 h 200025"/>
              <a:gd name="connsiteX88" fmla="*/ 73819 w 200025"/>
              <a:gd name="connsiteY88" fmla="*/ 200025 h 200025"/>
              <a:gd name="connsiteX89" fmla="*/ 66675 w 200025"/>
              <a:gd name="connsiteY89" fmla="*/ 192881 h 200025"/>
              <a:gd name="connsiteX90" fmla="*/ 73819 w 200025"/>
              <a:gd name="connsiteY90" fmla="*/ 185738 h 200025"/>
              <a:gd name="connsiteX91" fmla="*/ 97631 w 200025"/>
              <a:gd name="connsiteY91" fmla="*/ 185738 h 200025"/>
              <a:gd name="connsiteX92" fmla="*/ 104775 w 200025"/>
              <a:gd name="connsiteY92" fmla="*/ 192881 h 200025"/>
              <a:gd name="connsiteX93" fmla="*/ 30956 w 200025"/>
              <a:gd name="connsiteY93" fmla="*/ 28575 h 200025"/>
              <a:gd name="connsiteX94" fmla="*/ 38100 w 200025"/>
              <a:gd name="connsiteY94" fmla="*/ 35719 h 200025"/>
              <a:gd name="connsiteX95" fmla="*/ 30956 w 200025"/>
              <a:gd name="connsiteY95" fmla="*/ 42863 h 200025"/>
              <a:gd name="connsiteX96" fmla="*/ 26194 w 200025"/>
              <a:gd name="connsiteY96" fmla="*/ 42863 h 200025"/>
              <a:gd name="connsiteX97" fmla="*/ 14288 w 200025"/>
              <a:gd name="connsiteY97" fmla="*/ 54769 h 200025"/>
              <a:gd name="connsiteX98" fmla="*/ 14288 w 200025"/>
              <a:gd name="connsiteY98" fmla="*/ 59531 h 200025"/>
              <a:gd name="connsiteX99" fmla="*/ 7144 w 200025"/>
              <a:gd name="connsiteY99" fmla="*/ 66675 h 200025"/>
              <a:gd name="connsiteX100" fmla="*/ 0 w 200025"/>
              <a:gd name="connsiteY100" fmla="*/ 59531 h 200025"/>
              <a:gd name="connsiteX101" fmla="*/ 0 w 200025"/>
              <a:gd name="connsiteY101" fmla="*/ 54769 h 200025"/>
              <a:gd name="connsiteX102" fmla="*/ 26194 w 200025"/>
              <a:gd name="connsiteY102" fmla="*/ 28575 h 200025"/>
              <a:gd name="connsiteX103" fmla="*/ 30956 w 200025"/>
              <a:gd name="connsiteY103" fmla="*/ 28575 h 200025"/>
              <a:gd name="connsiteX104" fmla="*/ 30956 w 200025"/>
              <a:gd name="connsiteY104" fmla="*/ 200025 h 200025"/>
              <a:gd name="connsiteX105" fmla="*/ 38100 w 200025"/>
              <a:gd name="connsiteY105" fmla="*/ 192881 h 200025"/>
              <a:gd name="connsiteX106" fmla="*/ 30956 w 200025"/>
              <a:gd name="connsiteY106" fmla="*/ 185738 h 200025"/>
              <a:gd name="connsiteX107" fmla="*/ 26194 w 200025"/>
              <a:gd name="connsiteY107" fmla="*/ 185738 h 200025"/>
              <a:gd name="connsiteX108" fmla="*/ 14288 w 200025"/>
              <a:gd name="connsiteY108" fmla="*/ 173831 h 200025"/>
              <a:gd name="connsiteX109" fmla="*/ 14288 w 200025"/>
              <a:gd name="connsiteY109" fmla="*/ 169069 h 200025"/>
              <a:gd name="connsiteX110" fmla="*/ 7144 w 200025"/>
              <a:gd name="connsiteY110" fmla="*/ 161925 h 200025"/>
              <a:gd name="connsiteX111" fmla="*/ 0 w 200025"/>
              <a:gd name="connsiteY111" fmla="*/ 169069 h 200025"/>
              <a:gd name="connsiteX112" fmla="*/ 0 w 200025"/>
              <a:gd name="connsiteY112" fmla="*/ 173831 h 200025"/>
              <a:gd name="connsiteX113" fmla="*/ 26194 w 200025"/>
              <a:gd name="connsiteY113" fmla="*/ 200025 h 200025"/>
              <a:gd name="connsiteX114" fmla="*/ 30956 w 200025"/>
              <a:gd name="connsiteY114" fmla="*/ 200025 h 200025"/>
              <a:gd name="connsiteX115" fmla="*/ 133350 w 200025"/>
              <a:gd name="connsiteY115" fmla="*/ 192881 h 200025"/>
              <a:gd name="connsiteX116" fmla="*/ 140494 w 200025"/>
              <a:gd name="connsiteY116" fmla="*/ 200025 h 200025"/>
              <a:gd name="connsiteX117" fmla="*/ 145256 w 200025"/>
              <a:gd name="connsiteY117" fmla="*/ 200025 h 200025"/>
              <a:gd name="connsiteX118" fmla="*/ 171450 w 200025"/>
              <a:gd name="connsiteY118" fmla="*/ 173831 h 200025"/>
              <a:gd name="connsiteX119" fmla="*/ 171450 w 200025"/>
              <a:gd name="connsiteY119" fmla="*/ 169069 h 200025"/>
              <a:gd name="connsiteX120" fmla="*/ 164306 w 200025"/>
              <a:gd name="connsiteY120" fmla="*/ 161925 h 200025"/>
              <a:gd name="connsiteX121" fmla="*/ 157163 w 200025"/>
              <a:gd name="connsiteY121" fmla="*/ 169069 h 200025"/>
              <a:gd name="connsiteX122" fmla="*/ 157163 w 200025"/>
              <a:gd name="connsiteY122" fmla="*/ 173831 h 200025"/>
              <a:gd name="connsiteX123" fmla="*/ 145256 w 200025"/>
              <a:gd name="connsiteY123" fmla="*/ 185738 h 200025"/>
              <a:gd name="connsiteX124" fmla="*/ 140494 w 200025"/>
              <a:gd name="connsiteY124" fmla="*/ 185738 h 200025"/>
              <a:gd name="connsiteX125" fmla="*/ 133350 w 200025"/>
              <a:gd name="connsiteY125" fmla="*/ 1928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00025" h="200025">
                <a:moveTo>
                  <a:pt x="124666" y="61077"/>
                </a:moveTo>
                <a:cubicBezTo>
                  <a:pt x="123977" y="60187"/>
                  <a:pt x="123232" y="59339"/>
                  <a:pt x="122433" y="58538"/>
                </a:cubicBezTo>
                <a:cubicBezTo>
                  <a:pt x="119460" y="55555"/>
                  <a:pt x="115830" y="53308"/>
                  <a:pt x="111833" y="51976"/>
                </a:cubicBezTo>
                <a:lnTo>
                  <a:pt x="98709" y="47714"/>
                </a:lnTo>
                <a:cubicBezTo>
                  <a:pt x="97698" y="47358"/>
                  <a:pt x="96822" y="46697"/>
                  <a:pt x="96203" y="45822"/>
                </a:cubicBezTo>
                <a:cubicBezTo>
                  <a:pt x="95582" y="44947"/>
                  <a:pt x="95250" y="43901"/>
                  <a:pt x="95250" y="42830"/>
                </a:cubicBezTo>
                <a:cubicBezTo>
                  <a:pt x="95250" y="41758"/>
                  <a:pt x="95582" y="40713"/>
                  <a:pt x="96203" y="39838"/>
                </a:cubicBezTo>
                <a:cubicBezTo>
                  <a:pt x="96822" y="38963"/>
                  <a:pt x="97698" y="38302"/>
                  <a:pt x="98709" y="37945"/>
                </a:cubicBezTo>
                <a:lnTo>
                  <a:pt x="111833" y="33683"/>
                </a:lnTo>
                <a:cubicBezTo>
                  <a:pt x="115774" y="32323"/>
                  <a:pt x="119347" y="30071"/>
                  <a:pt x="122272" y="27102"/>
                </a:cubicBezTo>
                <a:cubicBezTo>
                  <a:pt x="125118" y="24215"/>
                  <a:pt x="127276" y="20726"/>
                  <a:pt x="128588" y="16895"/>
                </a:cubicBezTo>
                <a:lnTo>
                  <a:pt x="128696" y="16570"/>
                </a:lnTo>
                <a:lnTo>
                  <a:pt x="132961" y="3457"/>
                </a:lnTo>
                <a:cubicBezTo>
                  <a:pt x="133319" y="2446"/>
                  <a:pt x="133981" y="1571"/>
                  <a:pt x="134856" y="952"/>
                </a:cubicBezTo>
                <a:cubicBezTo>
                  <a:pt x="135731" y="332"/>
                  <a:pt x="136777" y="0"/>
                  <a:pt x="137850" y="0"/>
                </a:cubicBezTo>
                <a:cubicBezTo>
                  <a:pt x="138923" y="0"/>
                  <a:pt x="139969" y="332"/>
                  <a:pt x="140844" y="952"/>
                </a:cubicBezTo>
                <a:cubicBezTo>
                  <a:pt x="141720" y="1571"/>
                  <a:pt x="142382" y="2446"/>
                  <a:pt x="142739" y="3457"/>
                </a:cubicBezTo>
                <a:lnTo>
                  <a:pt x="147004" y="16570"/>
                </a:lnTo>
                <a:cubicBezTo>
                  <a:pt x="148330" y="20557"/>
                  <a:pt x="150568" y="24180"/>
                  <a:pt x="153541" y="27150"/>
                </a:cubicBezTo>
                <a:cubicBezTo>
                  <a:pt x="156515" y="30121"/>
                  <a:pt x="160140" y="32358"/>
                  <a:pt x="164130" y="33683"/>
                </a:cubicBezTo>
                <a:lnTo>
                  <a:pt x="177254" y="37945"/>
                </a:lnTo>
                <a:lnTo>
                  <a:pt x="177516" y="38011"/>
                </a:lnTo>
                <a:cubicBezTo>
                  <a:pt x="178527" y="38367"/>
                  <a:pt x="179403" y="39028"/>
                  <a:pt x="180023" y="39903"/>
                </a:cubicBezTo>
                <a:cubicBezTo>
                  <a:pt x="180643" y="40778"/>
                  <a:pt x="180975" y="41824"/>
                  <a:pt x="180975" y="42895"/>
                </a:cubicBezTo>
                <a:cubicBezTo>
                  <a:pt x="180975" y="43967"/>
                  <a:pt x="180643" y="45012"/>
                  <a:pt x="180023" y="45887"/>
                </a:cubicBezTo>
                <a:cubicBezTo>
                  <a:pt x="179403" y="46762"/>
                  <a:pt x="178527" y="47423"/>
                  <a:pt x="177516" y="47780"/>
                </a:cubicBezTo>
                <a:lnTo>
                  <a:pt x="164392" y="52042"/>
                </a:lnTo>
                <a:cubicBezTo>
                  <a:pt x="160403" y="53367"/>
                  <a:pt x="156777" y="55604"/>
                  <a:pt x="153804" y="58575"/>
                </a:cubicBezTo>
                <a:cubicBezTo>
                  <a:pt x="150831" y="61546"/>
                  <a:pt x="148593" y="65168"/>
                  <a:pt x="147266" y="69155"/>
                </a:cubicBezTo>
                <a:lnTo>
                  <a:pt x="143001" y="82268"/>
                </a:lnTo>
                <a:cubicBezTo>
                  <a:pt x="142963" y="82377"/>
                  <a:pt x="142921" y="82485"/>
                  <a:pt x="142875" y="82591"/>
                </a:cubicBezTo>
                <a:cubicBezTo>
                  <a:pt x="142499" y="83465"/>
                  <a:pt x="141888" y="84221"/>
                  <a:pt x="141107" y="84773"/>
                </a:cubicBezTo>
                <a:cubicBezTo>
                  <a:pt x="140231" y="85393"/>
                  <a:pt x="139185" y="85725"/>
                  <a:pt x="138113" y="85725"/>
                </a:cubicBezTo>
                <a:cubicBezTo>
                  <a:pt x="137040" y="85725"/>
                  <a:pt x="135994" y="85393"/>
                  <a:pt x="135118" y="84773"/>
                </a:cubicBezTo>
                <a:cubicBezTo>
                  <a:pt x="134243" y="84154"/>
                  <a:pt x="133581" y="83279"/>
                  <a:pt x="133224" y="82268"/>
                </a:cubicBezTo>
                <a:lnTo>
                  <a:pt x="128959" y="69155"/>
                </a:lnTo>
                <a:cubicBezTo>
                  <a:pt x="127995" y="66230"/>
                  <a:pt x="126541" y="63500"/>
                  <a:pt x="124666" y="61077"/>
                </a:cubicBezTo>
                <a:close/>
                <a:moveTo>
                  <a:pt x="197957" y="97281"/>
                </a:moveTo>
                <a:lnTo>
                  <a:pt x="190667" y="94913"/>
                </a:lnTo>
                <a:cubicBezTo>
                  <a:pt x="188450" y="94177"/>
                  <a:pt x="186436" y="92934"/>
                  <a:pt x="184784" y="91283"/>
                </a:cubicBezTo>
                <a:cubicBezTo>
                  <a:pt x="183132" y="89633"/>
                  <a:pt x="181888" y="87620"/>
                  <a:pt x="181152" y="85406"/>
                </a:cubicBezTo>
                <a:lnTo>
                  <a:pt x="178782" y="78120"/>
                </a:lnTo>
                <a:cubicBezTo>
                  <a:pt x="178584" y="77559"/>
                  <a:pt x="178217" y="77073"/>
                  <a:pt x="177730" y="76729"/>
                </a:cubicBezTo>
                <a:cubicBezTo>
                  <a:pt x="177244" y="76385"/>
                  <a:pt x="176663" y="76200"/>
                  <a:pt x="176067" y="76200"/>
                </a:cubicBezTo>
                <a:cubicBezTo>
                  <a:pt x="175471" y="76200"/>
                  <a:pt x="174889" y="76385"/>
                  <a:pt x="174403" y="76729"/>
                </a:cubicBezTo>
                <a:cubicBezTo>
                  <a:pt x="173917" y="77073"/>
                  <a:pt x="173549" y="77559"/>
                  <a:pt x="173351" y="78120"/>
                </a:cubicBezTo>
                <a:lnTo>
                  <a:pt x="170981" y="85406"/>
                </a:lnTo>
                <a:cubicBezTo>
                  <a:pt x="170259" y="87605"/>
                  <a:pt x="169037" y="89607"/>
                  <a:pt x="167412" y="91257"/>
                </a:cubicBezTo>
                <a:cubicBezTo>
                  <a:pt x="165787" y="92906"/>
                  <a:pt x="163802" y="94157"/>
                  <a:pt x="161613" y="94913"/>
                </a:cubicBezTo>
                <a:lnTo>
                  <a:pt x="154322" y="97281"/>
                </a:lnTo>
                <a:cubicBezTo>
                  <a:pt x="153760" y="97479"/>
                  <a:pt x="153273" y="97846"/>
                  <a:pt x="152929" y="98332"/>
                </a:cubicBezTo>
                <a:cubicBezTo>
                  <a:pt x="152585" y="98818"/>
                  <a:pt x="152400" y="99399"/>
                  <a:pt x="152400" y="99994"/>
                </a:cubicBezTo>
                <a:cubicBezTo>
                  <a:pt x="152400" y="100590"/>
                  <a:pt x="152585" y="101171"/>
                  <a:pt x="152929" y="101657"/>
                </a:cubicBezTo>
                <a:cubicBezTo>
                  <a:pt x="153273" y="102142"/>
                  <a:pt x="153760" y="102510"/>
                  <a:pt x="154322" y="102708"/>
                </a:cubicBezTo>
                <a:lnTo>
                  <a:pt x="161613" y="105076"/>
                </a:lnTo>
                <a:cubicBezTo>
                  <a:pt x="163833" y="105816"/>
                  <a:pt x="165849" y="107064"/>
                  <a:pt x="167502" y="108721"/>
                </a:cubicBezTo>
                <a:cubicBezTo>
                  <a:pt x="169154" y="110378"/>
                  <a:pt x="170396" y="112398"/>
                  <a:pt x="171127" y="114619"/>
                </a:cubicBezTo>
                <a:lnTo>
                  <a:pt x="173497" y="121905"/>
                </a:lnTo>
                <a:cubicBezTo>
                  <a:pt x="173695" y="122466"/>
                  <a:pt x="174063" y="122953"/>
                  <a:pt x="174549" y="123296"/>
                </a:cubicBezTo>
                <a:cubicBezTo>
                  <a:pt x="175035" y="123640"/>
                  <a:pt x="175616" y="123825"/>
                  <a:pt x="176213" y="123825"/>
                </a:cubicBezTo>
                <a:cubicBezTo>
                  <a:pt x="176809" y="123825"/>
                  <a:pt x="177390" y="123640"/>
                  <a:pt x="177876" y="123296"/>
                </a:cubicBezTo>
                <a:cubicBezTo>
                  <a:pt x="178362" y="122953"/>
                  <a:pt x="178730" y="122466"/>
                  <a:pt x="178928" y="121905"/>
                </a:cubicBezTo>
                <a:lnTo>
                  <a:pt x="181298" y="114619"/>
                </a:lnTo>
                <a:cubicBezTo>
                  <a:pt x="182035" y="112405"/>
                  <a:pt x="183278" y="110392"/>
                  <a:pt x="184930" y="108741"/>
                </a:cubicBezTo>
                <a:cubicBezTo>
                  <a:pt x="186581" y="107091"/>
                  <a:pt x="188596" y="105848"/>
                  <a:pt x="190812" y="105112"/>
                </a:cubicBezTo>
                <a:lnTo>
                  <a:pt x="198103" y="102744"/>
                </a:lnTo>
                <a:cubicBezTo>
                  <a:pt x="198665" y="102546"/>
                  <a:pt x="199152" y="102179"/>
                  <a:pt x="199496" y="101693"/>
                </a:cubicBezTo>
                <a:cubicBezTo>
                  <a:pt x="199840" y="101207"/>
                  <a:pt x="200025" y="100626"/>
                  <a:pt x="200025" y="100031"/>
                </a:cubicBezTo>
                <a:cubicBezTo>
                  <a:pt x="200025" y="99435"/>
                  <a:pt x="199840" y="98854"/>
                  <a:pt x="199496" y="98368"/>
                </a:cubicBezTo>
                <a:cubicBezTo>
                  <a:pt x="199152" y="97883"/>
                  <a:pt x="198665" y="97515"/>
                  <a:pt x="198103" y="97317"/>
                </a:cubicBezTo>
                <a:lnTo>
                  <a:pt x="197957" y="97281"/>
                </a:lnTo>
                <a:close/>
                <a:moveTo>
                  <a:pt x="88392" y="33995"/>
                </a:moveTo>
                <a:cubicBezTo>
                  <a:pt x="90241" y="31507"/>
                  <a:pt x="92783" y="29621"/>
                  <a:pt x="95701" y="28575"/>
                </a:cubicBezTo>
                <a:lnTo>
                  <a:pt x="73819" y="28575"/>
                </a:lnTo>
                <a:cubicBezTo>
                  <a:pt x="69874" y="28575"/>
                  <a:pt x="66675" y="31773"/>
                  <a:pt x="66675" y="35719"/>
                </a:cubicBezTo>
                <a:cubicBezTo>
                  <a:pt x="66675" y="39664"/>
                  <a:pt x="69874" y="42863"/>
                  <a:pt x="73819" y="42863"/>
                </a:cubicBezTo>
                <a:lnTo>
                  <a:pt x="85729" y="42863"/>
                </a:lnTo>
                <a:cubicBezTo>
                  <a:pt x="85727" y="42764"/>
                  <a:pt x="85725" y="42666"/>
                  <a:pt x="85725" y="42568"/>
                </a:cubicBezTo>
                <a:cubicBezTo>
                  <a:pt x="85733" y="39507"/>
                  <a:pt x="86662" y="36520"/>
                  <a:pt x="88392" y="33995"/>
                </a:cubicBezTo>
                <a:close/>
                <a:moveTo>
                  <a:pt x="7144" y="95250"/>
                </a:moveTo>
                <a:cubicBezTo>
                  <a:pt x="11089" y="95250"/>
                  <a:pt x="14288" y="98449"/>
                  <a:pt x="14288" y="102394"/>
                </a:cubicBezTo>
                <a:lnTo>
                  <a:pt x="14288" y="126206"/>
                </a:lnTo>
                <a:cubicBezTo>
                  <a:pt x="14288" y="130152"/>
                  <a:pt x="11089" y="133350"/>
                  <a:pt x="7144" y="133350"/>
                </a:cubicBezTo>
                <a:cubicBezTo>
                  <a:pt x="3198" y="133350"/>
                  <a:pt x="0" y="130152"/>
                  <a:pt x="0" y="126206"/>
                </a:cubicBezTo>
                <a:lnTo>
                  <a:pt x="0" y="102394"/>
                </a:lnTo>
                <a:cubicBezTo>
                  <a:pt x="0" y="98449"/>
                  <a:pt x="3198" y="95250"/>
                  <a:pt x="7144" y="95250"/>
                </a:cubicBezTo>
                <a:close/>
                <a:moveTo>
                  <a:pt x="104775" y="192881"/>
                </a:moveTo>
                <a:cubicBezTo>
                  <a:pt x="104775" y="196827"/>
                  <a:pt x="101577" y="200025"/>
                  <a:pt x="97631" y="200025"/>
                </a:cubicBezTo>
                <a:lnTo>
                  <a:pt x="73819" y="200025"/>
                </a:lnTo>
                <a:cubicBezTo>
                  <a:pt x="69874" y="200025"/>
                  <a:pt x="66675" y="196827"/>
                  <a:pt x="66675" y="192881"/>
                </a:cubicBezTo>
                <a:cubicBezTo>
                  <a:pt x="66675" y="188936"/>
                  <a:pt x="69874" y="185738"/>
                  <a:pt x="73819" y="185738"/>
                </a:cubicBezTo>
                <a:lnTo>
                  <a:pt x="97631" y="185738"/>
                </a:lnTo>
                <a:cubicBezTo>
                  <a:pt x="101577" y="185738"/>
                  <a:pt x="104775" y="188936"/>
                  <a:pt x="104775" y="192881"/>
                </a:cubicBezTo>
                <a:close/>
                <a:moveTo>
                  <a:pt x="30956" y="28575"/>
                </a:moveTo>
                <a:cubicBezTo>
                  <a:pt x="34902" y="28575"/>
                  <a:pt x="38100" y="31773"/>
                  <a:pt x="38100" y="35719"/>
                </a:cubicBezTo>
                <a:cubicBezTo>
                  <a:pt x="38100" y="39664"/>
                  <a:pt x="34902" y="42863"/>
                  <a:pt x="30956" y="42863"/>
                </a:cubicBezTo>
                <a:lnTo>
                  <a:pt x="26194" y="42863"/>
                </a:lnTo>
                <a:cubicBezTo>
                  <a:pt x="19618" y="42863"/>
                  <a:pt x="14288" y="48193"/>
                  <a:pt x="14288" y="54769"/>
                </a:cubicBezTo>
                <a:lnTo>
                  <a:pt x="14288" y="59531"/>
                </a:lnTo>
                <a:cubicBezTo>
                  <a:pt x="14288" y="63477"/>
                  <a:pt x="11089" y="66675"/>
                  <a:pt x="7144" y="66675"/>
                </a:cubicBezTo>
                <a:cubicBezTo>
                  <a:pt x="3198" y="66675"/>
                  <a:pt x="0" y="63477"/>
                  <a:pt x="0" y="59531"/>
                </a:cubicBezTo>
                <a:lnTo>
                  <a:pt x="0" y="54769"/>
                </a:lnTo>
                <a:cubicBezTo>
                  <a:pt x="0" y="40302"/>
                  <a:pt x="11727" y="28575"/>
                  <a:pt x="26194" y="28575"/>
                </a:cubicBezTo>
                <a:lnTo>
                  <a:pt x="30956" y="28575"/>
                </a:lnTo>
                <a:close/>
                <a:moveTo>
                  <a:pt x="30956" y="200025"/>
                </a:moveTo>
                <a:cubicBezTo>
                  <a:pt x="34902" y="200025"/>
                  <a:pt x="38100" y="196827"/>
                  <a:pt x="38100" y="192881"/>
                </a:cubicBezTo>
                <a:cubicBezTo>
                  <a:pt x="38100" y="188936"/>
                  <a:pt x="34902" y="185738"/>
                  <a:pt x="30956" y="185738"/>
                </a:cubicBezTo>
                <a:lnTo>
                  <a:pt x="26194" y="185738"/>
                </a:lnTo>
                <a:cubicBezTo>
                  <a:pt x="19618" y="185738"/>
                  <a:pt x="14288" y="180407"/>
                  <a:pt x="14288" y="173831"/>
                </a:cubicBezTo>
                <a:lnTo>
                  <a:pt x="14288" y="169069"/>
                </a:lnTo>
                <a:cubicBezTo>
                  <a:pt x="14288" y="165124"/>
                  <a:pt x="11089" y="161925"/>
                  <a:pt x="7144" y="161925"/>
                </a:cubicBezTo>
                <a:cubicBezTo>
                  <a:pt x="3198" y="161925"/>
                  <a:pt x="0" y="165124"/>
                  <a:pt x="0" y="169069"/>
                </a:cubicBezTo>
                <a:lnTo>
                  <a:pt x="0" y="173831"/>
                </a:lnTo>
                <a:cubicBezTo>
                  <a:pt x="0" y="188298"/>
                  <a:pt x="11727" y="200025"/>
                  <a:pt x="26194" y="200025"/>
                </a:cubicBezTo>
                <a:lnTo>
                  <a:pt x="30956" y="200025"/>
                </a:lnTo>
                <a:close/>
                <a:moveTo>
                  <a:pt x="133350" y="192881"/>
                </a:moveTo>
                <a:cubicBezTo>
                  <a:pt x="133350" y="196827"/>
                  <a:pt x="136549" y="200025"/>
                  <a:pt x="140494" y="200025"/>
                </a:cubicBezTo>
                <a:lnTo>
                  <a:pt x="145256" y="200025"/>
                </a:lnTo>
                <a:cubicBezTo>
                  <a:pt x="159723" y="200025"/>
                  <a:pt x="171450" y="188298"/>
                  <a:pt x="171450" y="173831"/>
                </a:cubicBezTo>
                <a:lnTo>
                  <a:pt x="171450" y="169069"/>
                </a:lnTo>
                <a:cubicBezTo>
                  <a:pt x="171450" y="165124"/>
                  <a:pt x="168252" y="161925"/>
                  <a:pt x="164306" y="161925"/>
                </a:cubicBezTo>
                <a:cubicBezTo>
                  <a:pt x="160361" y="161925"/>
                  <a:pt x="157163" y="165124"/>
                  <a:pt x="157163" y="169069"/>
                </a:cubicBezTo>
                <a:lnTo>
                  <a:pt x="157163" y="173831"/>
                </a:lnTo>
                <a:cubicBezTo>
                  <a:pt x="157163" y="180407"/>
                  <a:pt x="151832" y="185738"/>
                  <a:pt x="145256" y="185738"/>
                </a:cubicBezTo>
                <a:lnTo>
                  <a:pt x="140494" y="185738"/>
                </a:lnTo>
                <a:cubicBezTo>
                  <a:pt x="136549" y="185738"/>
                  <a:pt x="133350" y="188936"/>
                  <a:pt x="133350" y="192881"/>
                </a:cubicBezTo>
                <a:close/>
              </a:path>
            </a:pathLst>
          </a:custGeom>
          <a:solidFill>
            <a:schemeClr val="tx1"/>
          </a:solidFill>
          <a:ln>
            <a:noFill/>
          </a:ln>
        </p:spPr>
        <p:txBody>
          <a:bodyPr vert="horz" wrap="square" lIns="74496" tIns="37248" rIns="74496" bIns="37248" numCol="1" anchor="t" anchorCtr="0" compatLnSpc="1">
            <a:prstTxWarp prst="textNoShape">
              <a:avLst/>
            </a:prstTxWarp>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defTabSz="744948">
              <a:defRPr/>
            </a:pPr>
            <a:endParaRPr lang="en-US" sz="1438" b="1">
              <a:solidFill>
                <a:srgbClr val="FFFFFF"/>
              </a:solidFill>
              <a:latin typeface="Segoe Sans Display Semibold" pitchFamily="2" charset="0"/>
              <a:cs typeface="Segoe Sans Display Semibold" pitchFamily="2" charset="0"/>
            </a:endParaRPr>
          </a:p>
        </p:txBody>
      </p:sp>
      <p:sp>
        <p:nvSpPr>
          <p:cNvPr id="12" name="Title 20">
            <a:extLst>
              <a:ext uri="{FF2B5EF4-FFF2-40B4-BE49-F238E27FC236}">
                <a16:creationId xmlns:a16="http://schemas.microsoft.com/office/drawing/2014/main" id="{268D91D8-6DA2-61E5-3F2B-F6A85121391C}"/>
              </a:ext>
            </a:extLst>
          </p:cNvPr>
          <p:cNvSpPr txBox="1">
            <a:spLocks noGrp="1"/>
          </p:cNvSpPr>
          <p:nvPr/>
        </p:nvSpPr>
        <p:spPr>
          <a:xfrm>
            <a:off x="2256498" y="2022189"/>
            <a:ext cx="1157204" cy="439802"/>
          </a:xfrm>
          <a:prstGeom prst="rect">
            <a:avLst/>
          </a:prstGeom>
          <a:noFill/>
          <a:ln>
            <a:noFill/>
            <a:prstDash/>
          </a:ln>
          <a:effectLst/>
        </p:spPr>
        <p:txBody>
          <a:bodyPr rot="0" spcFirstLastPara="0" vert="horz" wrap="square" lIns="69841" tIns="34920" rIns="69841" bIns="34920" numCol="1" spcCol="0" rtlCol="0" fromWordArt="0" anchor="t" anchorCtr="0" forceAA="0" compatLnSpc="1">
            <a:prstTxWarp prst="textNoShape">
              <a:avLst/>
            </a:prstTxWarp>
            <a:spAutoFit/>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algn="ctr" defTabSz="698414">
              <a:defRPr/>
            </a:pPr>
            <a:r>
              <a:rPr lang="en-US" sz="2400" b="1">
                <a:solidFill>
                  <a:srgbClr val="FFFFFF"/>
                </a:solidFill>
                <a:latin typeface="Segoe UI Semibold"/>
                <a:cs typeface="Segoe Sans Display Semibold" pitchFamily="2" charset="0"/>
              </a:rPr>
              <a:t>Copilot</a:t>
            </a:r>
          </a:p>
        </p:txBody>
      </p:sp>
      <p:sp>
        <p:nvSpPr>
          <p:cNvPr id="15" name="Rounded Rectangle 14">
            <a:extLst>
              <a:ext uri="{FF2B5EF4-FFF2-40B4-BE49-F238E27FC236}">
                <a16:creationId xmlns:a16="http://schemas.microsoft.com/office/drawing/2014/main" id="{D7181407-096F-4E8C-6153-D97D8B150D75}"/>
              </a:ext>
            </a:extLst>
          </p:cNvPr>
          <p:cNvSpPr/>
          <p:nvPr/>
        </p:nvSpPr>
        <p:spPr>
          <a:xfrm>
            <a:off x="2207315" y="4172276"/>
            <a:ext cx="1916597" cy="958298"/>
          </a:xfrm>
          <a:prstGeom prst="roundRect">
            <a:avLst/>
          </a:prstGeom>
          <a:solidFill>
            <a:srgbClr val="92D050"/>
          </a:solidFill>
          <a:ln w="3175"/>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318" tIns="14318" rIns="14318" bIns="14318" numCol="1" spcCol="1270" anchor="ctr" anchorCtr="0">
            <a:noAutofit/>
          </a:bodyPr>
          <a:lstStyle/>
          <a:p>
            <a:pPr algn="ctr" defTabSz="1002210">
              <a:lnSpc>
                <a:spcPct val="90000"/>
              </a:lnSpc>
              <a:spcBef>
                <a:spcPct val="0"/>
              </a:spcBef>
              <a:spcAft>
                <a:spcPct val="35000"/>
              </a:spcAft>
              <a:defRPr/>
            </a:pPr>
            <a:r>
              <a:rPr lang="en-US" sz="2255" b="1">
                <a:solidFill>
                  <a:srgbClr val="FFFFFF"/>
                </a:solidFill>
                <a:latin typeface="Segoe UI Semilight"/>
                <a:cs typeface="Segoe UI Semilight"/>
              </a:rPr>
              <a:t>Graph Connectors</a:t>
            </a:r>
          </a:p>
        </p:txBody>
      </p:sp>
      <p:sp>
        <p:nvSpPr>
          <p:cNvPr id="10" name="Rounded Rectangle 15">
            <a:extLst>
              <a:ext uri="{FF2B5EF4-FFF2-40B4-BE49-F238E27FC236}">
                <a16:creationId xmlns:a16="http://schemas.microsoft.com/office/drawing/2014/main" id="{98788E7B-3EB8-4A55-DC96-6D2EE0C9C2C8}"/>
              </a:ext>
            </a:extLst>
          </p:cNvPr>
          <p:cNvSpPr/>
          <p:nvPr/>
        </p:nvSpPr>
        <p:spPr>
          <a:xfrm>
            <a:off x="2207315" y="5279784"/>
            <a:ext cx="1916597" cy="958298"/>
          </a:xfrm>
          <a:prstGeom prst="roundRect">
            <a:avLst/>
          </a:prstGeom>
          <a:solidFill>
            <a:srgbClr val="92D050"/>
          </a:solidFill>
          <a:ln w="3175"/>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318" tIns="14318" rIns="14318" bIns="14318" numCol="1" spcCol="1270" anchor="ctr" anchorCtr="0">
            <a:noAutofit/>
          </a:bodyPr>
          <a:lstStyle/>
          <a:p>
            <a:pPr algn="ctr" defTabSz="1002210">
              <a:lnSpc>
                <a:spcPct val="90000"/>
              </a:lnSpc>
              <a:spcBef>
                <a:spcPct val="0"/>
              </a:spcBef>
              <a:spcAft>
                <a:spcPct val="35000"/>
              </a:spcAft>
              <a:defRPr/>
            </a:pPr>
            <a:r>
              <a:rPr lang="en-US" sz="2255" b="1">
                <a:solidFill>
                  <a:srgbClr val="FFFFFF"/>
                </a:solidFill>
                <a:latin typeface="Segoe UI Semilight"/>
                <a:cs typeface="Segoe UI Semilight"/>
              </a:rPr>
              <a:t>API Plugins</a:t>
            </a:r>
          </a:p>
        </p:txBody>
      </p:sp>
      <p:sp>
        <p:nvSpPr>
          <p:cNvPr id="21" name="Rounded Rectangle 14">
            <a:extLst>
              <a:ext uri="{FF2B5EF4-FFF2-40B4-BE49-F238E27FC236}">
                <a16:creationId xmlns:a16="http://schemas.microsoft.com/office/drawing/2014/main" id="{D0CDC7CE-9D58-BC10-D19B-08398AB6D229}"/>
              </a:ext>
            </a:extLst>
          </p:cNvPr>
          <p:cNvSpPr/>
          <p:nvPr/>
        </p:nvSpPr>
        <p:spPr>
          <a:xfrm>
            <a:off x="6096000" y="4172276"/>
            <a:ext cx="1916597" cy="958298"/>
          </a:xfrm>
          <a:prstGeom prst="roundRect">
            <a:avLst/>
          </a:prstGeom>
          <a:solidFill>
            <a:srgbClr val="9999FF"/>
          </a:solidFill>
          <a:ln w="3175"/>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318" tIns="14318" rIns="14318" bIns="14318" numCol="1" spcCol="1270" anchor="ctr" anchorCtr="0">
            <a:noAutofit/>
          </a:bodyPr>
          <a:lstStyle/>
          <a:p>
            <a:pPr algn="ctr" defTabSz="1002210">
              <a:lnSpc>
                <a:spcPct val="90000"/>
              </a:lnSpc>
              <a:spcBef>
                <a:spcPct val="0"/>
              </a:spcBef>
              <a:spcAft>
                <a:spcPct val="35000"/>
              </a:spcAft>
              <a:defRPr/>
            </a:pPr>
            <a:r>
              <a:rPr lang="en-US" sz="2255" b="1">
                <a:solidFill>
                  <a:srgbClr val="FFFFFF"/>
                </a:solidFill>
                <a:latin typeface="Segoe UI Semilight"/>
                <a:cs typeface="Segoe UI Semilight"/>
              </a:rPr>
              <a:t>Azure Search</a:t>
            </a:r>
          </a:p>
        </p:txBody>
      </p:sp>
      <p:sp>
        <p:nvSpPr>
          <p:cNvPr id="23" name="Rounded Rectangle 14">
            <a:extLst>
              <a:ext uri="{FF2B5EF4-FFF2-40B4-BE49-F238E27FC236}">
                <a16:creationId xmlns:a16="http://schemas.microsoft.com/office/drawing/2014/main" id="{5EBFA71A-2148-5366-3035-A41F2C1E0E5F}"/>
              </a:ext>
            </a:extLst>
          </p:cNvPr>
          <p:cNvSpPr/>
          <p:nvPr/>
        </p:nvSpPr>
        <p:spPr>
          <a:xfrm>
            <a:off x="6096000" y="5279784"/>
            <a:ext cx="1916597" cy="958298"/>
          </a:xfrm>
          <a:prstGeom prst="roundRect">
            <a:avLst/>
          </a:prstGeom>
          <a:solidFill>
            <a:srgbClr val="9999FF"/>
          </a:solidFill>
          <a:ln w="3175"/>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318" tIns="14318" rIns="14318" bIns="14318" numCol="1" spcCol="1270" anchor="ctr" anchorCtr="0">
            <a:noAutofit/>
          </a:bodyPr>
          <a:lstStyle/>
          <a:p>
            <a:pPr algn="ctr" defTabSz="1002210">
              <a:lnSpc>
                <a:spcPct val="90000"/>
              </a:lnSpc>
              <a:spcBef>
                <a:spcPct val="0"/>
              </a:spcBef>
              <a:spcAft>
                <a:spcPct val="35000"/>
              </a:spcAft>
              <a:defRPr/>
            </a:pPr>
            <a:r>
              <a:rPr lang="en-US" sz="2255" b="1">
                <a:solidFill>
                  <a:srgbClr val="FFFFFF"/>
                </a:solidFill>
                <a:latin typeface="Segoe UI Semilight"/>
                <a:cs typeface="Segoe UI Semilight"/>
              </a:rPr>
              <a:t>Azure AI Studio</a:t>
            </a:r>
          </a:p>
        </p:txBody>
      </p:sp>
      <p:sp>
        <p:nvSpPr>
          <p:cNvPr id="24" name="Oval 23">
            <a:extLst>
              <a:ext uri="{FF2B5EF4-FFF2-40B4-BE49-F238E27FC236}">
                <a16:creationId xmlns:a16="http://schemas.microsoft.com/office/drawing/2014/main" id="{67353D81-1CDA-D4A1-BD24-EFEE77F45BC1}"/>
              </a:ext>
            </a:extLst>
          </p:cNvPr>
          <p:cNvSpPr/>
          <p:nvPr/>
        </p:nvSpPr>
        <p:spPr bwMode="auto">
          <a:xfrm>
            <a:off x="1206407" y="3064767"/>
            <a:ext cx="1000908" cy="958297"/>
          </a:xfrm>
          <a:prstGeom prst="ellipse">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6" name="Oval 25">
            <a:extLst>
              <a:ext uri="{FF2B5EF4-FFF2-40B4-BE49-F238E27FC236}">
                <a16:creationId xmlns:a16="http://schemas.microsoft.com/office/drawing/2014/main" id="{62F8190B-59B0-1443-6DBA-C33DAC972E06}"/>
              </a:ext>
            </a:extLst>
          </p:cNvPr>
          <p:cNvSpPr/>
          <p:nvPr/>
        </p:nvSpPr>
        <p:spPr bwMode="auto">
          <a:xfrm>
            <a:off x="5095092" y="3064767"/>
            <a:ext cx="1000908" cy="958297"/>
          </a:xfrm>
          <a:prstGeom prst="ellipse">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cxnSp>
        <p:nvCxnSpPr>
          <p:cNvPr id="31" name="Connector: Elbow 30">
            <a:extLst>
              <a:ext uri="{FF2B5EF4-FFF2-40B4-BE49-F238E27FC236}">
                <a16:creationId xmlns:a16="http://schemas.microsoft.com/office/drawing/2014/main" id="{66791578-DF53-CFE3-88B6-F5DD8C9945B0}"/>
              </a:ext>
            </a:extLst>
          </p:cNvPr>
          <p:cNvCxnSpPr>
            <a:stCxn id="24" idx="4"/>
            <a:endCxn id="15" idx="1"/>
          </p:cNvCxnSpPr>
          <p:nvPr/>
        </p:nvCxnSpPr>
        <p:spPr>
          <a:xfrm rot="16200000" flipH="1">
            <a:off x="1642908" y="4087017"/>
            <a:ext cx="628361" cy="500454"/>
          </a:xfrm>
          <a:prstGeom prst="bent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4FE86B80-2ED4-8682-A853-D38BB9406588}"/>
              </a:ext>
            </a:extLst>
          </p:cNvPr>
          <p:cNvCxnSpPr>
            <a:stCxn id="24" idx="4"/>
            <a:endCxn id="10" idx="1"/>
          </p:cNvCxnSpPr>
          <p:nvPr/>
        </p:nvCxnSpPr>
        <p:spPr>
          <a:xfrm rot="16200000" flipH="1">
            <a:off x="1089154" y="4640771"/>
            <a:ext cx="1735869" cy="500454"/>
          </a:xfrm>
          <a:prstGeom prst="bent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25664208-8D23-BFC3-E593-3FC6D105ED4F}"/>
              </a:ext>
            </a:extLst>
          </p:cNvPr>
          <p:cNvCxnSpPr>
            <a:cxnSpLocks/>
            <a:endCxn id="21" idx="1"/>
          </p:cNvCxnSpPr>
          <p:nvPr/>
        </p:nvCxnSpPr>
        <p:spPr>
          <a:xfrm rot="16200000" flipH="1">
            <a:off x="5531592" y="4087017"/>
            <a:ext cx="628362" cy="500454"/>
          </a:xfrm>
          <a:prstGeom prst="bent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08327D10-EAE4-5E3F-7B77-77B36BF3450A}"/>
              </a:ext>
            </a:extLst>
          </p:cNvPr>
          <p:cNvCxnSpPr>
            <a:stCxn id="26" idx="4"/>
            <a:endCxn id="23" idx="1"/>
          </p:cNvCxnSpPr>
          <p:nvPr/>
        </p:nvCxnSpPr>
        <p:spPr>
          <a:xfrm rot="16200000" flipH="1">
            <a:off x="4977839" y="4640771"/>
            <a:ext cx="1735869" cy="500454"/>
          </a:xfrm>
          <a:prstGeom prst="bentConnector2">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Rounded Rectangle 17">
            <a:extLst>
              <a:ext uri="{FF2B5EF4-FFF2-40B4-BE49-F238E27FC236}">
                <a16:creationId xmlns:a16="http://schemas.microsoft.com/office/drawing/2014/main" id="{F427A875-9AAA-C082-D729-3446BE4E5DE8}"/>
              </a:ext>
            </a:extLst>
          </p:cNvPr>
          <p:cNvSpPr/>
          <p:nvPr/>
        </p:nvSpPr>
        <p:spPr>
          <a:xfrm>
            <a:off x="1206407" y="3064768"/>
            <a:ext cx="2001816" cy="958298"/>
          </a:xfrm>
          <a:prstGeom prst="roundRect">
            <a:avLst/>
          </a:prstGeom>
          <a:solidFill>
            <a:srgbClr val="92D050"/>
          </a:solidFill>
          <a:ln w="3175"/>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txBody>
          <a:bodyPr spcFirstLastPara="0" vert="horz" wrap="square" lIns="14318" tIns="14318" rIns="14318" bIns="14318" numCol="1" spcCol="1270" anchor="ctr" anchorCtr="0">
            <a:noAutofit/>
          </a:bodyPr>
          <a:lstStyle/>
          <a:p>
            <a:pPr algn="ctr" defTabSz="1002210">
              <a:lnSpc>
                <a:spcPct val="90000"/>
              </a:lnSpc>
              <a:spcBef>
                <a:spcPct val="0"/>
              </a:spcBef>
              <a:spcAft>
                <a:spcPct val="35000"/>
              </a:spcAft>
              <a:defRPr/>
            </a:pPr>
            <a:r>
              <a:rPr lang="en-US" sz="2255" b="1">
                <a:solidFill>
                  <a:srgbClr val="FFFFFF"/>
                </a:solidFill>
                <a:latin typeface="Segoe UI Semilight"/>
                <a:ea typeface="Calibri"/>
                <a:cs typeface="Calibri"/>
              </a:rPr>
              <a:t>Declarative agent</a:t>
            </a:r>
          </a:p>
        </p:txBody>
      </p:sp>
      <p:sp>
        <p:nvSpPr>
          <p:cNvPr id="19" name="Rounded Rectangle 19">
            <a:extLst>
              <a:ext uri="{FF2B5EF4-FFF2-40B4-BE49-F238E27FC236}">
                <a16:creationId xmlns:a16="http://schemas.microsoft.com/office/drawing/2014/main" id="{B9F5F786-A3DC-1924-94E0-5116C03DBB07}"/>
              </a:ext>
            </a:extLst>
          </p:cNvPr>
          <p:cNvSpPr/>
          <p:nvPr/>
        </p:nvSpPr>
        <p:spPr>
          <a:xfrm>
            <a:off x="5078632" y="3064768"/>
            <a:ext cx="2001816" cy="958298"/>
          </a:xfrm>
          <a:prstGeom prst="roundRect">
            <a:avLst/>
          </a:prstGeom>
          <a:solidFill>
            <a:srgbClr val="9999FF"/>
          </a:solidFill>
          <a:ln w="3175"/>
        </p:spPr>
        <p:style>
          <a:lnRef idx="2">
            <a:schemeClr val="lt1">
              <a:hueOff val="0"/>
              <a:satOff val="0"/>
              <a:lumOff val="0"/>
              <a:alphaOff val="0"/>
            </a:schemeClr>
          </a:lnRef>
          <a:fillRef idx="1">
            <a:scrgbClr r="0" g="0" b="0"/>
          </a:fillRef>
          <a:effectRef idx="0">
            <a:schemeClr val="accent6">
              <a:hueOff val="0"/>
              <a:satOff val="0"/>
              <a:lumOff val="0"/>
              <a:alphaOff val="0"/>
            </a:schemeClr>
          </a:effectRef>
          <a:fontRef idx="minor">
            <a:schemeClr val="lt1"/>
          </a:fontRef>
        </p:style>
        <p:txBody>
          <a:bodyPr spcFirstLastPara="0" vert="horz" wrap="square" lIns="14318" tIns="14318" rIns="14318" bIns="14318" numCol="1" spcCol="1270" anchor="ctr" anchorCtr="0">
            <a:noAutofit/>
          </a:bodyPr>
          <a:lstStyle/>
          <a:p>
            <a:pPr algn="ctr" defTabSz="1002210">
              <a:lnSpc>
                <a:spcPct val="90000"/>
              </a:lnSpc>
              <a:spcBef>
                <a:spcPct val="0"/>
              </a:spcBef>
              <a:spcAft>
                <a:spcPct val="35000"/>
              </a:spcAft>
              <a:defRPr/>
            </a:pPr>
            <a:r>
              <a:rPr lang="en-US" sz="2255" b="1">
                <a:solidFill>
                  <a:srgbClr val="FFFFFF"/>
                </a:solidFill>
                <a:latin typeface="Segoe UI Semilight"/>
                <a:ea typeface="Calibri"/>
                <a:cs typeface="Calibri"/>
              </a:rPr>
              <a:t>Custom engine agent</a:t>
            </a:r>
          </a:p>
        </p:txBody>
      </p:sp>
      <p:sp>
        <p:nvSpPr>
          <p:cNvPr id="40" name="Text Placeholder 39">
            <a:extLst>
              <a:ext uri="{FF2B5EF4-FFF2-40B4-BE49-F238E27FC236}">
                <a16:creationId xmlns:a16="http://schemas.microsoft.com/office/drawing/2014/main" id="{AB64B20B-E08F-D53B-4A72-9F2B045465C5}"/>
              </a:ext>
            </a:extLst>
          </p:cNvPr>
          <p:cNvSpPr>
            <a:spLocks noGrp="1"/>
          </p:cNvSpPr>
          <p:nvPr>
            <p:ph type="body" sz="quarter" idx="10"/>
          </p:nvPr>
        </p:nvSpPr>
        <p:spPr>
          <a:xfrm>
            <a:off x="8822267" y="994057"/>
            <a:ext cx="2765710" cy="4136517"/>
          </a:xfrm>
        </p:spPr>
        <p:txBody>
          <a:bodyPr/>
          <a:lstStyle/>
          <a:p>
            <a:r>
              <a:rPr lang="en-US" u="sng"/>
              <a:t>Common to both:</a:t>
            </a:r>
          </a:p>
          <a:p>
            <a:pPr marL="457200" indent="-457200">
              <a:buFont typeface="Arial" panose="020B0604020202020204" pitchFamily="34" charset="0"/>
              <a:buChar char="•"/>
            </a:pPr>
            <a:r>
              <a:rPr lang="en-US"/>
              <a:t>user experience</a:t>
            </a:r>
          </a:p>
          <a:p>
            <a:pPr marL="457200" indent="-457200">
              <a:buFont typeface="Arial" panose="020B0604020202020204" pitchFamily="34" charset="0"/>
              <a:buChar char="•"/>
            </a:pPr>
            <a:r>
              <a:rPr lang="en-US"/>
              <a:t>enterprise app catalog and app store</a:t>
            </a:r>
          </a:p>
          <a:p>
            <a:pPr marL="457200" indent="-457200">
              <a:buFont typeface="Arial" panose="020B0604020202020204" pitchFamily="34" charset="0"/>
              <a:buChar char="•"/>
            </a:pPr>
            <a:r>
              <a:rPr lang="en-US"/>
              <a:t>M365 admin experience</a:t>
            </a:r>
          </a:p>
        </p:txBody>
      </p:sp>
    </p:spTree>
    <p:extLst>
      <p:ext uri="{BB962C8B-B14F-4D97-AF65-F5344CB8AC3E}">
        <p14:creationId xmlns:p14="http://schemas.microsoft.com/office/powerpoint/2010/main" val="4234240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902BA-E881-E761-70B1-A267387E19BD}"/>
              </a:ext>
            </a:extLst>
          </p:cNvPr>
          <p:cNvSpPr>
            <a:spLocks noGrp="1"/>
          </p:cNvSpPr>
          <p:nvPr>
            <p:ph type="title"/>
          </p:nvPr>
        </p:nvSpPr>
        <p:spPr>
          <a:xfrm>
            <a:off x="1524000" y="2831581"/>
            <a:ext cx="9144000" cy="597419"/>
          </a:xfrm>
        </p:spPr>
        <p:txBody>
          <a:bodyPr/>
          <a:lstStyle/>
          <a:p>
            <a:pPr algn="ctr"/>
            <a:r>
              <a:rPr lang="en-US" sz="4313" b="1" u="sng">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rPr>
              <a:t>https://</a:t>
            </a:r>
            <a:r>
              <a:rPr lang="en-US" sz="4313" b="1" u="sng" err="1">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rPr>
              <a:t>aka.ms</a:t>
            </a:r>
            <a:r>
              <a:rPr lang="en-US" sz="4313" b="1" u="sng">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rPr>
              <a:t>/</a:t>
            </a:r>
            <a:r>
              <a:rPr lang="en-US" sz="4313" b="1" u="sng" err="1">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rPr>
              <a:t>CopilotDevCamp</a:t>
            </a:r>
            <a:endParaRPr lang="en-AE"/>
          </a:p>
        </p:txBody>
      </p:sp>
    </p:spTree>
    <p:extLst>
      <p:ext uri="{BB962C8B-B14F-4D97-AF65-F5344CB8AC3E}">
        <p14:creationId xmlns:p14="http://schemas.microsoft.com/office/powerpoint/2010/main" val="3525437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raphic 8">
            <a:extLst>
              <a:ext uri="{FF2B5EF4-FFF2-40B4-BE49-F238E27FC236}">
                <a16:creationId xmlns:a16="http://schemas.microsoft.com/office/drawing/2014/main" id="{21AAA378-40CA-B571-40CC-DFB2C04CD785}"/>
              </a:ext>
              <a:ext uri="{C183D7F6-B498-43B3-948B-1728B52AA6E4}">
                <adec:decorative xmlns:adec="http://schemas.microsoft.com/office/drawing/2017/decorative" val="1"/>
              </a:ext>
            </a:extLst>
          </p:cNvPr>
          <p:cNvSpPr/>
          <p:nvPr/>
        </p:nvSpPr>
        <p:spPr>
          <a:xfrm>
            <a:off x="4116568" y="4704233"/>
            <a:ext cx="193067" cy="193035"/>
          </a:xfrm>
          <a:custGeom>
            <a:avLst/>
            <a:gdLst>
              <a:gd name="connsiteX0" fmla="*/ 102943 w 205967"/>
              <a:gd name="connsiteY0" fmla="*/ 0 h 205934"/>
              <a:gd name="connsiteX1" fmla="*/ 111691 w 205967"/>
              <a:gd name="connsiteY1" fmla="*/ 7627 h 205934"/>
              <a:gd name="connsiteX2" fmla="*/ 111772 w 205967"/>
              <a:gd name="connsiteY2" fmla="*/ 8824 h 205934"/>
              <a:gd name="connsiteX3" fmla="*/ 111786 w 205967"/>
              <a:gd name="connsiteY3" fmla="*/ 94145 h 205934"/>
              <a:gd name="connsiteX4" fmla="*/ 197142 w 205967"/>
              <a:gd name="connsiteY4" fmla="*/ 94145 h 205934"/>
              <a:gd name="connsiteX5" fmla="*/ 205968 w 205967"/>
              <a:gd name="connsiteY5" fmla="*/ 102971 h 205934"/>
              <a:gd name="connsiteX6" fmla="*/ 198340 w 205967"/>
              <a:gd name="connsiteY6" fmla="*/ 111718 h 205934"/>
              <a:gd name="connsiteX7" fmla="*/ 197142 w 205967"/>
              <a:gd name="connsiteY7" fmla="*/ 111798 h 205934"/>
              <a:gd name="connsiteX8" fmla="*/ 111786 w 205967"/>
              <a:gd name="connsiteY8" fmla="*/ 111798 h 205934"/>
              <a:gd name="connsiteX9" fmla="*/ 111809 w 205967"/>
              <a:gd name="connsiteY9" fmla="*/ 197106 h 205934"/>
              <a:gd name="connsiteX10" fmla="*/ 102986 w 205967"/>
              <a:gd name="connsiteY10" fmla="*/ 205935 h 205934"/>
              <a:gd name="connsiteX11" fmla="*/ 94238 w 205967"/>
              <a:gd name="connsiteY11" fmla="*/ 198308 h 205934"/>
              <a:gd name="connsiteX12" fmla="*/ 94157 w 205967"/>
              <a:gd name="connsiteY12" fmla="*/ 197110 h 205934"/>
              <a:gd name="connsiteX13" fmla="*/ 94134 w 205967"/>
              <a:gd name="connsiteY13" fmla="*/ 111798 h 205934"/>
              <a:gd name="connsiteX14" fmla="*/ 8826 w 205967"/>
              <a:gd name="connsiteY14" fmla="*/ 111798 h 205934"/>
              <a:gd name="connsiteX15" fmla="*/ 0 w 205967"/>
              <a:gd name="connsiteY15" fmla="*/ 102971 h 205934"/>
              <a:gd name="connsiteX16" fmla="*/ 7628 w 205967"/>
              <a:gd name="connsiteY16" fmla="*/ 94225 h 205934"/>
              <a:gd name="connsiteX17" fmla="*/ 8826 w 205967"/>
              <a:gd name="connsiteY17" fmla="*/ 94145 h 205934"/>
              <a:gd name="connsiteX18" fmla="*/ 94134 w 205967"/>
              <a:gd name="connsiteY18" fmla="*/ 94145 h 205934"/>
              <a:gd name="connsiteX19" fmla="*/ 94119 w 205967"/>
              <a:gd name="connsiteY19" fmla="*/ 8828 h 205934"/>
              <a:gd name="connsiteX20" fmla="*/ 102943 w 205967"/>
              <a:gd name="connsiteY20" fmla="*/ 0 h 20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967" h="205934">
                <a:moveTo>
                  <a:pt x="102943" y="0"/>
                </a:moveTo>
                <a:cubicBezTo>
                  <a:pt x="107412" y="0"/>
                  <a:pt x="111106" y="3319"/>
                  <a:pt x="111691" y="7627"/>
                </a:cubicBezTo>
                <a:lnTo>
                  <a:pt x="111772" y="8824"/>
                </a:lnTo>
                <a:lnTo>
                  <a:pt x="111786" y="94145"/>
                </a:lnTo>
                <a:lnTo>
                  <a:pt x="197142" y="94145"/>
                </a:lnTo>
                <a:cubicBezTo>
                  <a:pt x="202016" y="94145"/>
                  <a:pt x="205968" y="98097"/>
                  <a:pt x="205968" y="102971"/>
                </a:cubicBezTo>
                <a:cubicBezTo>
                  <a:pt x="205968" y="107440"/>
                  <a:pt x="202647" y="111133"/>
                  <a:pt x="198340" y="111718"/>
                </a:cubicBezTo>
                <a:lnTo>
                  <a:pt x="197142" y="111798"/>
                </a:lnTo>
                <a:lnTo>
                  <a:pt x="111786" y="111798"/>
                </a:lnTo>
                <a:lnTo>
                  <a:pt x="111809" y="197106"/>
                </a:lnTo>
                <a:cubicBezTo>
                  <a:pt x="111811" y="201981"/>
                  <a:pt x="107860" y="205935"/>
                  <a:pt x="102986" y="205935"/>
                </a:cubicBezTo>
                <a:cubicBezTo>
                  <a:pt x="98517" y="205935"/>
                  <a:pt x="94823" y="202616"/>
                  <a:pt x="94238" y="198308"/>
                </a:cubicBezTo>
                <a:lnTo>
                  <a:pt x="94157" y="197110"/>
                </a:lnTo>
                <a:lnTo>
                  <a:pt x="94134" y="111798"/>
                </a:lnTo>
                <a:lnTo>
                  <a:pt x="8826" y="111798"/>
                </a:lnTo>
                <a:cubicBezTo>
                  <a:pt x="3952" y="111798"/>
                  <a:pt x="0" y="107846"/>
                  <a:pt x="0" y="102971"/>
                </a:cubicBezTo>
                <a:cubicBezTo>
                  <a:pt x="0" y="98503"/>
                  <a:pt x="3320" y="94810"/>
                  <a:pt x="7628" y="94225"/>
                </a:cubicBezTo>
                <a:lnTo>
                  <a:pt x="8826" y="94145"/>
                </a:lnTo>
                <a:lnTo>
                  <a:pt x="94134" y="94145"/>
                </a:lnTo>
                <a:lnTo>
                  <a:pt x="94119" y="8828"/>
                </a:lnTo>
                <a:cubicBezTo>
                  <a:pt x="94118" y="3953"/>
                  <a:pt x="98069" y="0"/>
                  <a:pt x="102943" y="0"/>
                </a:cubicBezTo>
                <a:close/>
              </a:path>
            </a:pathLst>
          </a:custGeom>
          <a:solidFill>
            <a:srgbClr val="000000">
              <a:lumMod val="50000"/>
              <a:lumOff val="50000"/>
            </a:srgbClr>
          </a:solidFill>
          <a:ln w="9525" cap="flat" cmpd="sng" algn="ctr">
            <a:noFill/>
            <a:prstDash val="solid"/>
            <a:headEnd type="none" w="med" len="med"/>
            <a:tailEnd type="none" w="med" len="med"/>
          </a:ln>
          <a:effectLst/>
        </p:spPr>
        <p:txBody>
          <a:bodyPr rot="0" spcFirstLastPara="0" vert="horz" wrap="square" lIns="171426" tIns="137141" rIns="171426" bIns="137141" numCol="1" spcCol="0" rtlCol="0" fromWordArt="0" anchor="ctr" anchorCtr="0" forceAA="0" compatLnSpc="1">
            <a:prstTxWarp prst="textNoShape">
              <a:avLst/>
            </a:prstTxWarp>
            <a:noAutofit/>
          </a:bodyPr>
          <a:lstStyle/>
          <a:p>
            <a:pPr algn="ctr" defTabSz="874025" fontAlgn="base">
              <a:spcBef>
                <a:spcPct val="0"/>
              </a:spcBef>
              <a:spcAft>
                <a:spcPct val="0"/>
              </a:spcAft>
              <a:defRPr/>
            </a:pPr>
            <a:endParaRPr lang="en-US" sz="2250" kern="0">
              <a:gradFill>
                <a:gsLst>
                  <a:gs pos="0">
                    <a:srgbClr val="FFFFFF"/>
                  </a:gs>
                  <a:gs pos="100000">
                    <a:srgbClr val="FFFFFF"/>
                  </a:gs>
                </a:gsLst>
                <a:lin ang="5400000" scaled="0"/>
              </a:gradFill>
              <a:latin typeface="Segoe UI Semibold"/>
              <a:cs typeface="Segoe UI" pitchFamily="34" charset="0"/>
            </a:endParaRPr>
          </a:p>
        </p:txBody>
      </p:sp>
      <p:grpSp>
        <p:nvGrpSpPr>
          <p:cNvPr id="3" name="Group 2">
            <a:extLst>
              <a:ext uri="{FF2B5EF4-FFF2-40B4-BE49-F238E27FC236}">
                <a16:creationId xmlns:a16="http://schemas.microsoft.com/office/drawing/2014/main" id="{4D3FDAB2-1E9B-5431-8590-399CB2B95D3F}"/>
              </a:ext>
              <a:ext uri="{C183D7F6-B498-43B3-948B-1728B52AA6E4}">
                <adec:decorative xmlns:adec="http://schemas.microsoft.com/office/drawing/2017/decorative" val="1"/>
              </a:ext>
            </a:extLst>
          </p:cNvPr>
          <p:cNvGrpSpPr/>
          <p:nvPr/>
        </p:nvGrpSpPr>
        <p:grpSpPr>
          <a:xfrm>
            <a:off x="6260662" y="4589325"/>
            <a:ext cx="1449067" cy="1074145"/>
            <a:chOff x="5323055" y="3969940"/>
            <a:chExt cx="1545891" cy="1145917"/>
          </a:xfrm>
        </p:grpSpPr>
        <p:sp>
          <p:nvSpPr>
            <p:cNvPr id="4" name="TextBox 3">
              <a:extLst>
                <a:ext uri="{FF2B5EF4-FFF2-40B4-BE49-F238E27FC236}">
                  <a16:creationId xmlns:a16="http://schemas.microsoft.com/office/drawing/2014/main" id="{71BA0BAE-3183-FF92-2446-5D79FFF397F2}"/>
                </a:ext>
              </a:extLst>
            </p:cNvPr>
            <p:cNvSpPr txBox="1"/>
            <p:nvPr/>
          </p:nvSpPr>
          <p:spPr>
            <a:xfrm>
              <a:off x="5323055" y="4623344"/>
              <a:ext cx="1545891" cy="492513"/>
            </a:xfrm>
            <a:prstGeom prst="rect">
              <a:avLst/>
            </a:prstGeom>
            <a:noFill/>
          </p:spPr>
          <p:txBody>
            <a:bodyPr wrap="square" lIns="0" tIns="0" rIns="0" bIns="0" rtlCol="0" anchor="ctr">
              <a:spAutoFit/>
            </a:bodyPr>
            <a:lstStyle/>
            <a:p>
              <a:pPr algn="ctr" defTabSz="857085">
                <a:defRPr/>
              </a:pPr>
              <a:r>
                <a:rPr lang="en-US" sz="1500">
                  <a:solidFill>
                    <a:srgbClr val="FFFFFF"/>
                  </a:solidFill>
                  <a:latin typeface="Segoe UI Semibold"/>
                </a:rPr>
                <a:t>Microsoft Graph</a:t>
              </a:r>
              <a:br>
                <a:rPr lang="en-US" sz="1500">
                  <a:solidFill>
                    <a:srgbClr val="FFFFFF"/>
                  </a:solidFill>
                  <a:latin typeface="Segoe UI Semibold"/>
                </a:rPr>
              </a:br>
              <a:r>
                <a:rPr lang="en-US" sz="1500">
                  <a:solidFill>
                    <a:srgbClr val="FFFFFF"/>
                  </a:solidFill>
                  <a:latin typeface="Segoe UI Semibold"/>
                </a:rPr>
                <a:t>- Your Data - </a:t>
              </a:r>
            </a:p>
          </p:txBody>
        </p:sp>
        <p:sp>
          <p:nvSpPr>
            <p:cNvPr id="37" name="Graphic 4">
              <a:extLst>
                <a:ext uri="{FF2B5EF4-FFF2-40B4-BE49-F238E27FC236}">
                  <a16:creationId xmlns:a16="http://schemas.microsoft.com/office/drawing/2014/main" id="{3E2F4512-16CD-573B-F1D8-C2AABEFBA24E}"/>
                </a:ext>
              </a:extLst>
            </p:cNvPr>
            <p:cNvSpPr/>
            <p:nvPr/>
          </p:nvSpPr>
          <p:spPr>
            <a:xfrm>
              <a:off x="5846563" y="3969940"/>
              <a:ext cx="498874" cy="432130"/>
            </a:xfrm>
            <a:custGeom>
              <a:avLst/>
              <a:gdLst>
                <a:gd name="connsiteX0" fmla="*/ 498874 w 498874"/>
                <a:gd name="connsiteY0" fmla="*/ 216065 h 432130"/>
                <a:gd name="connsiteX1" fmla="*/ 438707 w 498874"/>
                <a:gd name="connsiteY1" fmla="*/ 320078 h 432130"/>
                <a:gd name="connsiteX2" fmla="*/ 378297 w 498874"/>
                <a:gd name="connsiteY2" fmla="*/ 424335 h 432130"/>
                <a:gd name="connsiteX3" fmla="*/ 373912 w 498874"/>
                <a:gd name="connsiteY3" fmla="*/ 432130 h 432130"/>
                <a:gd name="connsiteX4" fmla="*/ 124719 w 498874"/>
                <a:gd name="connsiteY4" fmla="*/ 432130 h 432130"/>
                <a:gd name="connsiteX5" fmla="*/ 120334 w 498874"/>
                <a:gd name="connsiteY5" fmla="*/ 424335 h 432130"/>
                <a:gd name="connsiteX6" fmla="*/ 60167 w 498874"/>
                <a:gd name="connsiteY6" fmla="*/ 320078 h 432130"/>
                <a:gd name="connsiteX7" fmla="*/ 0 w 498874"/>
                <a:gd name="connsiteY7" fmla="*/ 216065 h 432130"/>
                <a:gd name="connsiteX8" fmla="*/ 62359 w 498874"/>
                <a:gd name="connsiteY8" fmla="*/ 108154 h 432130"/>
                <a:gd name="connsiteX9" fmla="*/ 124719 w 498874"/>
                <a:gd name="connsiteY9" fmla="*/ 0 h 432130"/>
                <a:gd name="connsiteX10" fmla="*/ 373912 w 498874"/>
                <a:gd name="connsiteY10" fmla="*/ 0 h 432130"/>
                <a:gd name="connsiteX11" fmla="*/ 404604 w 498874"/>
                <a:gd name="connsiteY11" fmla="*/ 54321 h 432130"/>
                <a:gd name="connsiteX12" fmla="*/ 436271 w 498874"/>
                <a:gd name="connsiteY12" fmla="*/ 107911 h 432130"/>
                <a:gd name="connsiteX13" fmla="*/ 468182 w 498874"/>
                <a:gd name="connsiteY13" fmla="*/ 161744 h 432130"/>
                <a:gd name="connsiteX14" fmla="*/ 498874 w 498874"/>
                <a:gd name="connsiteY14" fmla="*/ 216065 h 432130"/>
                <a:gd name="connsiteX15" fmla="*/ 376591 w 498874"/>
                <a:gd name="connsiteY15" fmla="*/ 197309 h 432130"/>
                <a:gd name="connsiteX16" fmla="*/ 358322 w 498874"/>
                <a:gd name="connsiteY16" fmla="*/ 26064 h 432130"/>
                <a:gd name="connsiteX17" fmla="*/ 191462 w 498874"/>
                <a:gd name="connsiteY17" fmla="*/ 87693 h 432130"/>
                <a:gd name="connsiteX18" fmla="*/ 191950 w 498874"/>
                <a:gd name="connsiteY18" fmla="*/ 90859 h 432130"/>
                <a:gd name="connsiteX19" fmla="*/ 191950 w 498874"/>
                <a:gd name="connsiteY19" fmla="*/ 94270 h 432130"/>
                <a:gd name="connsiteX20" fmla="*/ 370258 w 498874"/>
                <a:gd name="connsiteY20" fmla="*/ 200232 h 432130"/>
                <a:gd name="connsiteX21" fmla="*/ 376591 w 498874"/>
                <a:gd name="connsiteY21" fmla="*/ 197309 h 432130"/>
                <a:gd name="connsiteX22" fmla="*/ 189757 w 498874"/>
                <a:gd name="connsiteY22" fmla="*/ 321783 h 432130"/>
                <a:gd name="connsiteX23" fmla="*/ 361002 w 498874"/>
                <a:gd name="connsiteY23" fmla="*/ 221911 h 432130"/>
                <a:gd name="connsiteX24" fmla="*/ 360514 w 498874"/>
                <a:gd name="connsiteY24" fmla="*/ 218014 h 432130"/>
                <a:gd name="connsiteX25" fmla="*/ 361245 w 498874"/>
                <a:gd name="connsiteY25" fmla="*/ 212655 h 432130"/>
                <a:gd name="connsiteX26" fmla="*/ 185129 w 498874"/>
                <a:gd name="connsiteY26" fmla="*/ 108154 h 432130"/>
                <a:gd name="connsiteX27" fmla="*/ 177578 w 498874"/>
                <a:gd name="connsiteY27" fmla="*/ 112539 h 432130"/>
                <a:gd name="connsiteX28" fmla="*/ 182206 w 498874"/>
                <a:gd name="connsiteY28" fmla="*/ 317155 h 432130"/>
                <a:gd name="connsiteX29" fmla="*/ 189757 w 498874"/>
                <a:gd name="connsiteY29" fmla="*/ 321783 h 432130"/>
                <a:gd name="connsiteX30" fmla="*/ 162719 w 498874"/>
                <a:gd name="connsiteY30" fmla="*/ 320078 h 432130"/>
                <a:gd name="connsiteX31" fmla="*/ 166860 w 498874"/>
                <a:gd name="connsiteY31" fmla="*/ 317886 h 432130"/>
                <a:gd name="connsiteX32" fmla="*/ 162231 w 498874"/>
                <a:gd name="connsiteY32" fmla="*/ 112052 h 432130"/>
                <a:gd name="connsiteX33" fmla="*/ 159308 w 498874"/>
                <a:gd name="connsiteY33" fmla="*/ 110590 h 432130"/>
                <a:gd name="connsiteX34" fmla="*/ 156629 w 498874"/>
                <a:gd name="connsiteY34" fmla="*/ 108398 h 432130"/>
                <a:gd name="connsiteX35" fmla="*/ 29718 w 498874"/>
                <a:gd name="connsiteY35" fmla="*/ 215821 h 432130"/>
                <a:gd name="connsiteX36" fmla="*/ 162719 w 498874"/>
                <a:gd name="connsiteY36" fmla="*/ 320078 h 432130"/>
                <a:gd name="connsiteX37" fmla="*/ 342976 w 498874"/>
                <a:gd name="connsiteY37" fmla="*/ 15346 h 432130"/>
                <a:gd name="connsiteX38" fmla="*/ 142013 w 498874"/>
                <a:gd name="connsiteY38" fmla="*/ 15346 h 432130"/>
                <a:gd name="connsiteX39" fmla="*/ 168321 w 498874"/>
                <a:gd name="connsiteY39" fmla="*/ 71129 h 432130"/>
                <a:gd name="connsiteX40" fmla="*/ 169296 w 498874"/>
                <a:gd name="connsiteY40" fmla="*/ 71129 h 432130"/>
                <a:gd name="connsiteX41" fmla="*/ 170514 w 498874"/>
                <a:gd name="connsiteY41" fmla="*/ 70885 h 432130"/>
                <a:gd name="connsiteX42" fmla="*/ 176603 w 498874"/>
                <a:gd name="connsiteY42" fmla="*/ 71859 h 432130"/>
                <a:gd name="connsiteX43" fmla="*/ 182450 w 498874"/>
                <a:gd name="connsiteY43" fmla="*/ 74539 h 432130"/>
                <a:gd name="connsiteX44" fmla="*/ 342976 w 498874"/>
                <a:gd name="connsiteY44" fmla="*/ 15346 h 432130"/>
                <a:gd name="connsiteX45" fmla="*/ 128860 w 498874"/>
                <a:gd name="connsiteY45" fmla="*/ 23385 h 432130"/>
                <a:gd name="connsiteX46" fmla="*/ 28987 w 498874"/>
                <a:gd name="connsiteY46" fmla="*/ 196334 h 432130"/>
                <a:gd name="connsiteX47" fmla="*/ 149321 w 498874"/>
                <a:gd name="connsiteY47" fmla="*/ 94513 h 432130"/>
                <a:gd name="connsiteX48" fmla="*/ 150296 w 498874"/>
                <a:gd name="connsiteY48" fmla="*/ 85744 h 432130"/>
                <a:gd name="connsiteX49" fmla="*/ 154680 w 498874"/>
                <a:gd name="connsiteY49" fmla="*/ 78193 h 432130"/>
                <a:gd name="connsiteX50" fmla="*/ 128860 w 498874"/>
                <a:gd name="connsiteY50" fmla="*/ 23385 h 432130"/>
                <a:gd name="connsiteX51" fmla="*/ 28013 w 498874"/>
                <a:gd name="connsiteY51" fmla="*/ 233847 h 432130"/>
                <a:gd name="connsiteX52" fmla="*/ 129103 w 498874"/>
                <a:gd name="connsiteY52" fmla="*/ 408745 h 432130"/>
                <a:gd name="connsiteX53" fmla="*/ 159552 w 498874"/>
                <a:gd name="connsiteY53" fmla="*/ 351745 h 432130"/>
                <a:gd name="connsiteX54" fmla="*/ 155411 w 498874"/>
                <a:gd name="connsiteY54" fmla="*/ 345168 h 432130"/>
                <a:gd name="connsiteX55" fmla="*/ 153949 w 498874"/>
                <a:gd name="connsiteY55" fmla="*/ 337130 h 432130"/>
                <a:gd name="connsiteX56" fmla="*/ 153949 w 498874"/>
                <a:gd name="connsiteY56" fmla="*/ 334937 h 432130"/>
                <a:gd name="connsiteX57" fmla="*/ 154437 w 498874"/>
                <a:gd name="connsiteY57" fmla="*/ 332745 h 432130"/>
                <a:gd name="connsiteX58" fmla="*/ 28013 w 498874"/>
                <a:gd name="connsiteY58" fmla="*/ 233847 h 432130"/>
                <a:gd name="connsiteX59" fmla="*/ 142257 w 498874"/>
                <a:gd name="connsiteY59" fmla="*/ 416784 h 432130"/>
                <a:gd name="connsiteX60" fmla="*/ 344681 w 498874"/>
                <a:gd name="connsiteY60" fmla="*/ 416784 h 432130"/>
                <a:gd name="connsiteX61" fmla="*/ 189514 w 498874"/>
                <a:gd name="connsiteY61" fmla="*/ 353450 h 432130"/>
                <a:gd name="connsiteX62" fmla="*/ 181962 w 498874"/>
                <a:gd name="connsiteY62" fmla="*/ 357835 h 432130"/>
                <a:gd name="connsiteX63" fmla="*/ 173193 w 498874"/>
                <a:gd name="connsiteY63" fmla="*/ 358809 h 432130"/>
                <a:gd name="connsiteX64" fmla="*/ 142257 w 498874"/>
                <a:gd name="connsiteY64" fmla="*/ 416784 h 432130"/>
                <a:gd name="connsiteX65" fmla="*/ 358566 w 498874"/>
                <a:gd name="connsiteY65" fmla="*/ 405822 h 432130"/>
                <a:gd name="connsiteX66" fmla="*/ 375373 w 498874"/>
                <a:gd name="connsiteY66" fmla="*/ 238475 h 432130"/>
                <a:gd name="connsiteX67" fmla="*/ 368797 w 498874"/>
                <a:gd name="connsiteY67" fmla="*/ 235065 h 432130"/>
                <a:gd name="connsiteX68" fmla="*/ 196578 w 498874"/>
                <a:gd name="connsiteY68" fmla="*/ 335425 h 432130"/>
                <a:gd name="connsiteX69" fmla="*/ 196578 w 498874"/>
                <a:gd name="connsiteY69" fmla="*/ 339809 h 432130"/>
                <a:gd name="connsiteX70" fmla="*/ 358566 w 498874"/>
                <a:gd name="connsiteY70" fmla="*/ 405822 h 432130"/>
                <a:gd name="connsiteX71" fmla="*/ 374399 w 498874"/>
                <a:gd name="connsiteY71" fmla="*/ 400707 h 432130"/>
                <a:gd name="connsiteX72" fmla="*/ 476707 w 498874"/>
                <a:gd name="connsiteY72" fmla="*/ 223860 h 432130"/>
                <a:gd name="connsiteX73" fmla="*/ 402656 w 498874"/>
                <a:gd name="connsiteY73" fmla="*/ 223860 h 432130"/>
                <a:gd name="connsiteX74" fmla="*/ 398271 w 498874"/>
                <a:gd name="connsiteY74" fmla="*/ 231898 h 432130"/>
                <a:gd name="connsiteX75" fmla="*/ 390963 w 498874"/>
                <a:gd name="connsiteY75" fmla="*/ 237501 h 432130"/>
                <a:gd name="connsiteX76" fmla="*/ 374399 w 498874"/>
                <a:gd name="connsiteY76" fmla="*/ 400707 h 432130"/>
                <a:gd name="connsiteX77" fmla="*/ 400951 w 498874"/>
                <a:gd name="connsiteY77" fmla="*/ 208270 h 432130"/>
                <a:gd name="connsiteX78" fmla="*/ 476707 w 498874"/>
                <a:gd name="connsiteY78" fmla="*/ 208270 h 432130"/>
                <a:gd name="connsiteX79" fmla="*/ 374399 w 498874"/>
                <a:gd name="connsiteY79" fmla="*/ 31667 h 432130"/>
                <a:gd name="connsiteX80" fmla="*/ 392181 w 498874"/>
                <a:gd name="connsiteY80" fmla="*/ 199257 h 432130"/>
                <a:gd name="connsiteX81" fmla="*/ 400951 w 498874"/>
                <a:gd name="connsiteY81" fmla="*/ 208270 h 43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498874" h="432130">
                  <a:moveTo>
                    <a:pt x="498874" y="216065"/>
                  </a:moveTo>
                  <a:cubicBezTo>
                    <a:pt x="478576" y="250979"/>
                    <a:pt x="458518" y="285652"/>
                    <a:pt x="438707" y="320078"/>
                  </a:cubicBezTo>
                  <a:cubicBezTo>
                    <a:pt x="418896" y="354505"/>
                    <a:pt x="398758" y="389258"/>
                    <a:pt x="378297" y="424335"/>
                  </a:cubicBezTo>
                  <a:lnTo>
                    <a:pt x="373912" y="432130"/>
                  </a:lnTo>
                  <a:lnTo>
                    <a:pt x="124719" y="432130"/>
                  </a:lnTo>
                  <a:lnTo>
                    <a:pt x="120334" y="424335"/>
                  </a:lnTo>
                  <a:cubicBezTo>
                    <a:pt x="100035" y="389421"/>
                    <a:pt x="79979" y="354668"/>
                    <a:pt x="60167" y="320078"/>
                  </a:cubicBezTo>
                  <a:cubicBezTo>
                    <a:pt x="40355" y="285488"/>
                    <a:pt x="20299" y="250818"/>
                    <a:pt x="0" y="216065"/>
                  </a:cubicBezTo>
                  <a:cubicBezTo>
                    <a:pt x="19974" y="179689"/>
                    <a:pt x="40761" y="143719"/>
                    <a:pt x="62359" y="108154"/>
                  </a:cubicBezTo>
                  <a:cubicBezTo>
                    <a:pt x="83958" y="72590"/>
                    <a:pt x="104744" y="36539"/>
                    <a:pt x="124719" y="0"/>
                  </a:cubicBezTo>
                  <a:lnTo>
                    <a:pt x="373912" y="0"/>
                  </a:lnTo>
                  <a:cubicBezTo>
                    <a:pt x="383819" y="18350"/>
                    <a:pt x="394050" y="36458"/>
                    <a:pt x="404604" y="54321"/>
                  </a:cubicBezTo>
                  <a:cubicBezTo>
                    <a:pt x="415159" y="72184"/>
                    <a:pt x="425716" y="90047"/>
                    <a:pt x="436271" y="107911"/>
                  </a:cubicBezTo>
                  <a:cubicBezTo>
                    <a:pt x="446826" y="125774"/>
                    <a:pt x="457464" y="143719"/>
                    <a:pt x="468182" y="161744"/>
                  </a:cubicBezTo>
                  <a:cubicBezTo>
                    <a:pt x="478900" y="179770"/>
                    <a:pt x="489130" y="197877"/>
                    <a:pt x="498874" y="216065"/>
                  </a:cubicBezTo>
                  <a:close/>
                  <a:moveTo>
                    <a:pt x="376591" y="197309"/>
                  </a:moveTo>
                  <a:lnTo>
                    <a:pt x="358322" y="26064"/>
                  </a:lnTo>
                  <a:lnTo>
                    <a:pt x="191462" y="87693"/>
                  </a:lnTo>
                  <a:cubicBezTo>
                    <a:pt x="191787" y="88830"/>
                    <a:pt x="191950" y="89885"/>
                    <a:pt x="191950" y="90859"/>
                  </a:cubicBezTo>
                  <a:cubicBezTo>
                    <a:pt x="191950" y="91834"/>
                    <a:pt x="191950" y="92971"/>
                    <a:pt x="191950" y="94270"/>
                  </a:cubicBezTo>
                  <a:lnTo>
                    <a:pt x="370258" y="200232"/>
                  </a:lnTo>
                  <a:cubicBezTo>
                    <a:pt x="372044" y="199095"/>
                    <a:pt x="374156" y="198120"/>
                    <a:pt x="376591" y="197309"/>
                  </a:cubicBezTo>
                  <a:close/>
                  <a:moveTo>
                    <a:pt x="189757" y="321783"/>
                  </a:moveTo>
                  <a:lnTo>
                    <a:pt x="361002" y="221911"/>
                  </a:lnTo>
                  <a:cubicBezTo>
                    <a:pt x="360678" y="220286"/>
                    <a:pt x="360514" y="218988"/>
                    <a:pt x="360514" y="218014"/>
                  </a:cubicBezTo>
                  <a:cubicBezTo>
                    <a:pt x="360514" y="216228"/>
                    <a:pt x="360758" y="214440"/>
                    <a:pt x="361245" y="212655"/>
                  </a:cubicBezTo>
                  <a:lnTo>
                    <a:pt x="185129" y="108154"/>
                  </a:lnTo>
                  <a:cubicBezTo>
                    <a:pt x="183018" y="109941"/>
                    <a:pt x="180501" y="111402"/>
                    <a:pt x="177578" y="112539"/>
                  </a:cubicBezTo>
                  <a:lnTo>
                    <a:pt x="182206" y="317155"/>
                  </a:lnTo>
                  <a:cubicBezTo>
                    <a:pt x="185292" y="318293"/>
                    <a:pt x="187809" y="319835"/>
                    <a:pt x="189757" y="321783"/>
                  </a:cubicBezTo>
                  <a:close/>
                  <a:moveTo>
                    <a:pt x="162719" y="320078"/>
                  </a:moveTo>
                  <a:cubicBezTo>
                    <a:pt x="163856" y="319104"/>
                    <a:pt x="165236" y="318373"/>
                    <a:pt x="166860" y="317886"/>
                  </a:cubicBezTo>
                  <a:lnTo>
                    <a:pt x="162231" y="112052"/>
                  </a:lnTo>
                  <a:cubicBezTo>
                    <a:pt x="161095" y="111727"/>
                    <a:pt x="160120" y="111240"/>
                    <a:pt x="159308" y="110590"/>
                  </a:cubicBezTo>
                  <a:cubicBezTo>
                    <a:pt x="158497" y="109941"/>
                    <a:pt x="157603" y="109210"/>
                    <a:pt x="156629" y="108398"/>
                  </a:cubicBezTo>
                  <a:lnTo>
                    <a:pt x="29718" y="215821"/>
                  </a:lnTo>
                  <a:lnTo>
                    <a:pt x="162719" y="320078"/>
                  </a:lnTo>
                  <a:close/>
                  <a:moveTo>
                    <a:pt x="342976" y="15346"/>
                  </a:moveTo>
                  <a:lnTo>
                    <a:pt x="142013" y="15346"/>
                  </a:lnTo>
                  <a:lnTo>
                    <a:pt x="168321" y="71129"/>
                  </a:lnTo>
                  <a:lnTo>
                    <a:pt x="169296" y="71129"/>
                  </a:lnTo>
                  <a:cubicBezTo>
                    <a:pt x="169620" y="71129"/>
                    <a:pt x="170026" y="71047"/>
                    <a:pt x="170514" y="70885"/>
                  </a:cubicBezTo>
                  <a:cubicBezTo>
                    <a:pt x="172625" y="70885"/>
                    <a:pt x="174655" y="71210"/>
                    <a:pt x="176603" y="71859"/>
                  </a:cubicBezTo>
                  <a:cubicBezTo>
                    <a:pt x="178552" y="72509"/>
                    <a:pt x="180501" y="73402"/>
                    <a:pt x="182450" y="74539"/>
                  </a:cubicBezTo>
                  <a:lnTo>
                    <a:pt x="342976" y="15346"/>
                  </a:lnTo>
                  <a:close/>
                  <a:moveTo>
                    <a:pt x="128860" y="23385"/>
                  </a:moveTo>
                  <a:lnTo>
                    <a:pt x="28987" y="196334"/>
                  </a:lnTo>
                  <a:lnTo>
                    <a:pt x="149321" y="94513"/>
                  </a:lnTo>
                  <a:cubicBezTo>
                    <a:pt x="149321" y="91265"/>
                    <a:pt x="149646" y="88342"/>
                    <a:pt x="150296" y="85744"/>
                  </a:cubicBezTo>
                  <a:cubicBezTo>
                    <a:pt x="150945" y="83146"/>
                    <a:pt x="152407" y="80629"/>
                    <a:pt x="154680" y="78193"/>
                  </a:cubicBezTo>
                  <a:lnTo>
                    <a:pt x="128860" y="23385"/>
                  </a:lnTo>
                  <a:close/>
                  <a:moveTo>
                    <a:pt x="28013" y="233847"/>
                  </a:moveTo>
                  <a:lnTo>
                    <a:pt x="129103" y="408745"/>
                  </a:lnTo>
                  <a:lnTo>
                    <a:pt x="159552" y="351745"/>
                  </a:lnTo>
                  <a:cubicBezTo>
                    <a:pt x="157766" y="349960"/>
                    <a:pt x="156385" y="347767"/>
                    <a:pt x="155411" y="345168"/>
                  </a:cubicBezTo>
                  <a:cubicBezTo>
                    <a:pt x="154437" y="342569"/>
                    <a:pt x="153949" y="339890"/>
                    <a:pt x="153949" y="337130"/>
                  </a:cubicBezTo>
                  <a:lnTo>
                    <a:pt x="153949" y="334937"/>
                  </a:lnTo>
                  <a:cubicBezTo>
                    <a:pt x="153949" y="334287"/>
                    <a:pt x="154112" y="333556"/>
                    <a:pt x="154437" y="332745"/>
                  </a:cubicBezTo>
                  <a:lnTo>
                    <a:pt x="28013" y="233847"/>
                  </a:lnTo>
                  <a:close/>
                  <a:moveTo>
                    <a:pt x="142257" y="416784"/>
                  </a:moveTo>
                  <a:lnTo>
                    <a:pt x="344681" y="416784"/>
                  </a:lnTo>
                  <a:lnTo>
                    <a:pt x="189514" y="353450"/>
                  </a:lnTo>
                  <a:cubicBezTo>
                    <a:pt x="186915" y="355723"/>
                    <a:pt x="184398" y="357185"/>
                    <a:pt x="181962" y="357835"/>
                  </a:cubicBezTo>
                  <a:cubicBezTo>
                    <a:pt x="179526" y="358485"/>
                    <a:pt x="176603" y="358809"/>
                    <a:pt x="173193" y="358809"/>
                  </a:cubicBezTo>
                  <a:lnTo>
                    <a:pt x="142257" y="416784"/>
                  </a:lnTo>
                  <a:close/>
                  <a:moveTo>
                    <a:pt x="358566" y="405822"/>
                  </a:moveTo>
                  <a:lnTo>
                    <a:pt x="375373" y="238475"/>
                  </a:lnTo>
                  <a:cubicBezTo>
                    <a:pt x="373101" y="237825"/>
                    <a:pt x="370908" y="236690"/>
                    <a:pt x="368797" y="235065"/>
                  </a:cubicBezTo>
                  <a:lnTo>
                    <a:pt x="196578" y="335425"/>
                  </a:lnTo>
                  <a:lnTo>
                    <a:pt x="196578" y="339809"/>
                  </a:lnTo>
                  <a:lnTo>
                    <a:pt x="358566" y="405822"/>
                  </a:lnTo>
                  <a:close/>
                  <a:moveTo>
                    <a:pt x="374399" y="400707"/>
                  </a:moveTo>
                  <a:lnTo>
                    <a:pt x="476707" y="223860"/>
                  </a:lnTo>
                  <a:lnTo>
                    <a:pt x="402656" y="223860"/>
                  </a:lnTo>
                  <a:cubicBezTo>
                    <a:pt x="401844" y="226946"/>
                    <a:pt x="400383" y="229626"/>
                    <a:pt x="398271" y="231898"/>
                  </a:cubicBezTo>
                  <a:cubicBezTo>
                    <a:pt x="396159" y="234171"/>
                    <a:pt x="393723" y="236040"/>
                    <a:pt x="390963" y="237501"/>
                  </a:cubicBezTo>
                  <a:lnTo>
                    <a:pt x="374399" y="400707"/>
                  </a:lnTo>
                  <a:close/>
                  <a:moveTo>
                    <a:pt x="400951" y="208270"/>
                  </a:moveTo>
                  <a:lnTo>
                    <a:pt x="476707" y="208270"/>
                  </a:lnTo>
                  <a:lnTo>
                    <a:pt x="374399" y="31667"/>
                  </a:lnTo>
                  <a:lnTo>
                    <a:pt x="392181" y="199257"/>
                  </a:lnTo>
                  <a:cubicBezTo>
                    <a:pt x="396079" y="201531"/>
                    <a:pt x="399002" y="204535"/>
                    <a:pt x="400951" y="208270"/>
                  </a:cubicBezTo>
                  <a:close/>
                </a:path>
              </a:pathLst>
            </a:custGeom>
            <a:gradFill>
              <a:gsLst>
                <a:gs pos="89000">
                  <a:srgbClr val="C03BC4"/>
                </a:gs>
                <a:gs pos="37000">
                  <a:srgbClr val="0078D4"/>
                </a:gs>
              </a:gsLst>
              <a:path path="circle">
                <a:fillToRect l="100000" t="100000"/>
              </a:path>
            </a:gradFill>
            <a:ln w="11007" cap="flat">
              <a:noFill/>
              <a:prstDash val="solid"/>
              <a:miter/>
            </a:ln>
          </p:spPr>
          <p:txBody>
            <a:bodyPr rtlCol="0" anchor="ctr"/>
            <a:lstStyle/>
            <a:p>
              <a:pPr defTabSz="914225">
                <a:defRPr/>
              </a:pPr>
              <a:endParaRPr lang="en-US" sz="1688">
                <a:solidFill>
                  <a:srgbClr val="FFFFFF"/>
                </a:solidFill>
                <a:latin typeface="Segoe UI"/>
              </a:endParaRPr>
            </a:p>
          </p:txBody>
        </p:sp>
      </p:grpSp>
      <p:grpSp>
        <p:nvGrpSpPr>
          <p:cNvPr id="7" name="Group 6">
            <a:extLst>
              <a:ext uri="{FF2B5EF4-FFF2-40B4-BE49-F238E27FC236}">
                <a16:creationId xmlns:a16="http://schemas.microsoft.com/office/drawing/2014/main" id="{A71E3F36-B5A6-495C-5B3B-09906C6D8323}"/>
              </a:ext>
              <a:ext uri="{C183D7F6-B498-43B3-948B-1728B52AA6E4}">
                <adec:decorative xmlns:adec="http://schemas.microsoft.com/office/drawing/2017/decorative" val="1"/>
              </a:ext>
            </a:extLst>
          </p:cNvPr>
          <p:cNvGrpSpPr/>
          <p:nvPr/>
        </p:nvGrpSpPr>
        <p:grpSpPr>
          <a:xfrm>
            <a:off x="2559251" y="4596113"/>
            <a:ext cx="1434831" cy="1079014"/>
            <a:chOff x="3095297" y="3964747"/>
            <a:chExt cx="1530703" cy="1151110"/>
          </a:xfrm>
        </p:grpSpPr>
        <p:sp>
          <p:nvSpPr>
            <p:cNvPr id="11" name="TextBox 10">
              <a:extLst>
                <a:ext uri="{FF2B5EF4-FFF2-40B4-BE49-F238E27FC236}">
                  <a16:creationId xmlns:a16="http://schemas.microsoft.com/office/drawing/2014/main" id="{A72549E7-322A-F721-21AC-A1173A171493}"/>
                </a:ext>
              </a:extLst>
            </p:cNvPr>
            <p:cNvSpPr txBox="1"/>
            <p:nvPr/>
          </p:nvSpPr>
          <p:spPr>
            <a:xfrm>
              <a:off x="3095297" y="4623345"/>
              <a:ext cx="1530703" cy="492512"/>
            </a:xfrm>
            <a:prstGeom prst="rect">
              <a:avLst/>
            </a:prstGeom>
            <a:noFill/>
          </p:spPr>
          <p:txBody>
            <a:bodyPr wrap="square" lIns="0" tIns="0" rIns="0" bIns="0" rtlCol="0" anchor="ctr">
              <a:spAutoFit/>
            </a:bodyPr>
            <a:lstStyle/>
            <a:p>
              <a:pPr algn="ctr" defTabSz="857085">
                <a:defRPr/>
              </a:pPr>
              <a:r>
                <a:rPr lang="en-US" sz="1500">
                  <a:solidFill>
                    <a:srgbClr val="FFFFFF"/>
                  </a:solidFill>
                  <a:latin typeface="Segoe UI Semibold"/>
                </a:rPr>
                <a:t>Large Language Models</a:t>
              </a:r>
            </a:p>
          </p:txBody>
        </p:sp>
        <p:sp>
          <p:nvSpPr>
            <p:cNvPr id="14" name="Graphic 11">
              <a:extLst>
                <a:ext uri="{FF2B5EF4-FFF2-40B4-BE49-F238E27FC236}">
                  <a16:creationId xmlns:a16="http://schemas.microsoft.com/office/drawing/2014/main" id="{A665A6C1-1EF6-D329-73B4-231C9B88E1BA}"/>
                </a:ext>
              </a:extLst>
            </p:cNvPr>
            <p:cNvSpPr/>
            <p:nvPr/>
          </p:nvSpPr>
          <p:spPr>
            <a:xfrm>
              <a:off x="3674086" y="3964747"/>
              <a:ext cx="410435" cy="410467"/>
            </a:xfrm>
            <a:custGeom>
              <a:avLst/>
              <a:gdLst>
                <a:gd name="connsiteX0" fmla="*/ 262834 w 410435"/>
                <a:gd name="connsiteY0" fmla="*/ 119629 h 410467"/>
                <a:gd name="connsiteX1" fmla="*/ 258461 w 410435"/>
                <a:gd name="connsiteY1" fmla="*/ 114655 h 410467"/>
                <a:gd name="connsiteX2" fmla="*/ 237698 w 410435"/>
                <a:gd name="connsiteY2" fmla="*/ 101804 h 410467"/>
                <a:gd name="connsiteX3" fmla="*/ 211994 w 410435"/>
                <a:gd name="connsiteY3" fmla="*/ 93456 h 410467"/>
                <a:gd name="connsiteX4" fmla="*/ 207083 w 410435"/>
                <a:gd name="connsiteY4" fmla="*/ 89749 h 410467"/>
                <a:gd name="connsiteX5" fmla="*/ 205218 w 410435"/>
                <a:gd name="connsiteY5" fmla="*/ 83889 h 410467"/>
                <a:gd name="connsiteX6" fmla="*/ 207083 w 410435"/>
                <a:gd name="connsiteY6" fmla="*/ 78028 h 410467"/>
                <a:gd name="connsiteX7" fmla="*/ 211994 w 410435"/>
                <a:gd name="connsiteY7" fmla="*/ 74321 h 410467"/>
                <a:gd name="connsiteX8" fmla="*/ 237698 w 410435"/>
                <a:gd name="connsiteY8" fmla="*/ 65973 h 410467"/>
                <a:gd name="connsiteX9" fmla="*/ 258145 w 410435"/>
                <a:gd name="connsiteY9" fmla="*/ 53084 h 410467"/>
                <a:gd name="connsiteX10" fmla="*/ 270514 w 410435"/>
                <a:gd name="connsiteY10" fmla="*/ 33091 h 410467"/>
                <a:gd name="connsiteX11" fmla="*/ 270727 w 410435"/>
                <a:gd name="connsiteY11" fmla="*/ 32455 h 410467"/>
                <a:gd name="connsiteX12" fmla="*/ 279081 w 410435"/>
                <a:gd name="connsiteY12" fmla="*/ 6770 h 410467"/>
                <a:gd name="connsiteX13" fmla="*/ 282792 w 410435"/>
                <a:gd name="connsiteY13" fmla="*/ 1864 h 410467"/>
                <a:gd name="connsiteX14" fmla="*/ 288656 w 410435"/>
                <a:gd name="connsiteY14" fmla="*/ 0 h 410467"/>
                <a:gd name="connsiteX15" fmla="*/ 294521 w 410435"/>
                <a:gd name="connsiteY15" fmla="*/ 1864 h 410467"/>
                <a:gd name="connsiteX16" fmla="*/ 298232 w 410435"/>
                <a:gd name="connsiteY16" fmla="*/ 6770 h 410467"/>
                <a:gd name="connsiteX17" fmla="*/ 306586 w 410435"/>
                <a:gd name="connsiteY17" fmla="*/ 32455 h 410467"/>
                <a:gd name="connsiteX18" fmla="*/ 319390 w 410435"/>
                <a:gd name="connsiteY18" fmla="*/ 53178 h 410467"/>
                <a:gd name="connsiteX19" fmla="*/ 340130 w 410435"/>
                <a:gd name="connsiteY19" fmla="*/ 65973 h 410467"/>
                <a:gd name="connsiteX20" fmla="*/ 365834 w 410435"/>
                <a:gd name="connsiteY20" fmla="*/ 74321 h 410467"/>
                <a:gd name="connsiteX21" fmla="*/ 366347 w 410435"/>
                <a:gd name="connsiteY21" fmla="*/ 74449 h 410467"/>
                <a:gd name="connsiteX22" fmla="*/ 371258 w 410435"/>
                <a:gd name="connsiteY22" fmla="*/ 78157 h 410467"/>
                <a:gd name="connsiteX23" fmla="*/ 373123 w 410435"/>
                <a:gd name="connsiteY23" fmla="*/ 84017 h 410467"/>
                <a:gd name="connsiteX24" fmla="*/ 371258 w 410435"/>
                <a:gd name="connsiteY24" fmla="*/ 89877 h 410467"/>
                <a:gd name="connsiteX25" fmla="*/ 366347 w 410435"/>
                <a:gd name="connsiteY25" fmla="*/ 93585 h 410467"/>
                <a:gd name="connsiteX26" fmla="*/ 340643 w 410435"/>
                <a:gd name="connsiteY26" fmla="*/ 101932 h 410467"/>
                <a:gd name="connsiteX27" fmla="*/ 319905 w 410435"/>
                <a:gd name="connsiteY27" fmla="*/ 114728 h 410467"/>
                <a:gd name="connsiteX28" fmla="*/ 307099 w 410435"/>
                <a:gd name="connsiteY28" fmla="*/ 135451 h 410467"/>
                <a:gd name="connsiteX29" fmla="*/ 298745 w 410435"/>
                <a:gd name="connsiteY29" fmla="*/ 161135 h 410467"/>
                <a:gd name="connsiteX30" fmla="*/ 298499 w 410435"/>
                <a:gd name="connsiteY30" fmla="*/ 161766 h 410467"/>
                <a:gd name="connsiteX31" fmla="*/ 295036 w 410435"/>
                <a:gd name="connsiteY31" fmla="*/ 166042 h 410467"/>
                <a:gd name="connsiteX32" fmla="*/ 289171 w 410435"/>
                <a:gd name="connsiteY32" fmla="*/ 167906 h 410467"/>
                <a:gd name="connsiteX33" fmla="*/ 283305 w 410435"/>
                <a:gd name="connsiteY33" fmla="*/ 166042 h 410467"/>
                <a:gd name="connsiteX34" fmla="*/ 279596 w 410435"/>
                <a:gd name="connsiteY34" fmla="*/ 161135 h 410467"/>
                <a:gd name="connsiteX35" fmla="*/ 271242 w 410435"/>
                <a:gd name="connsiteY35" fmla="*/ 135451 h 410467"/>
                <a:gd name="connsiteX36" fmla="*/ 262834 w 410435"/>
                <a:gd name="connsiteY36" fmla="*/ 119629 h 410467"/>
                <a:gd name="connsiteX37" fmla="*/ 406385 w 410435"/>
                <a:gd name="connsiteY37" fmla="*/ 190539 h 410467"/>
                <a:gd name="connsiteX38" fmla="*/ 392106 w 410435"/>
                <a:gd name="connsiteY38" fmla="*/ 185901 h 410467"/>
                <a:gd name="connsiteX39" fmla="*/ 380584 w 410435"/>
                <a:gd name="connsiteY39" fmla="*/ 178793 h 410467"/>
                <a:gd name="connsiteX40" fmla="*/ 373470 w 410435"/>
                <a:gd name="connsiteY40" fmla="*/ 167280 h 410467"/>
                <a:gd name="connsiteX41" fmla="*/ 368829 w 410435"/>
                <a:gd name="connsiteY41" fmla="*/ 153011 h 410467"/>
                <a:gd name="connsiteX42" fmla="*/ 366767 w 410435"/>
                <a:gd name="connsiteY42" fmla="*/ 150285 h 410467"/>
                <a:gd name="connsiteX43" fmla="*/ 363510 w 410435"/>
                <a:gd name="connsiteY43" fmla="*/ 149249 h 410467"/>
                <a:gd name="connsiteX44" fmla="*/ 360251 w 410435"/>
                <a:gd name="connsiteY44" fmla="*/ 150285 h 410467"/>
                <a:gd name="connsiteX45" fmla="*/ 358191 w 410435"/>
                <a:gd name="connsiteY45" fmla="*/ 153011 h 410467"/>
                <a:gd name="connsiteX46" fmla="*/ 353549 w 410435"/>
                <a:gd name="connsiteY46" fmla="*/ 167280 h 410467"/>
                <a:gd name="connsiteX47" fmla="*/ 346559 w 410435"/>
                <a:gd name="connsiteY47" fmla="*/ 178740 h 410467"/>
                <a:gd name="connsiteX48" fmla="*/ 335199 w 410435"/>
                <a:gd name="connsiteY48" fmla="*/ 185901 h 410467"/>
                <a:gd name="connsiteX49" fmla="*/ 320920 w 410435"/>
                <a:gd name="connsiteY49" fmla="*/ 190539 h 410467"/>
                <a:gd name="connsiteX50" fmla="*/ 318190 w 410435"/>
                <a:gd name="connsiteY50" fmla="*/ 192599 h 410467"/>
                <a:gd name="connsiteX51" fmla="*/ 317155 w 410435"/>
                <a:gd name="connsiteY51" fmla="*/ 195854 h 410467"/>
                <a:gd name="connsiteX52" fmla="*/ 318190 w 410435"/>
                <a:gd name="connsiteY52" fmla="*/ 199110 h 410467"/>
                <a:gd name="connsiteX53" fmla="*/ 320920 w 410435"/>
                <a:gd name="connsiteY53" fmla="*/ 201169 h 410467"/>
                <a:gd name="connsiteX54" fmla="*/ 335199 w 410435"/>
                <a:gd name="connsiteY54" fmla="*/ 205807 h 410467"/>
                <a:gd name="connsiteX55" fmla="*/ 346734 w 410435"/>
                <a:gd name="connsiteY55" fmla="*/ 212947 h 410467"/>
                <a:gd name="connsiteX56" fmla="*/ 353835 w 410435"/>
                <a:gd name="connsiteY56" fmla="*/ 224499 h 410467"/>
                <a:gd name="connsiteX57" fmla="*/ 358476 w 410435"/>
                <a:gd name="connsiteY57" fmla="*/ 238769 h 410467"/>
                <a:gd name="connsiteX58" fmla="*/ 360538 w 410435"/>
                <a:gd name="connsiteY58" fmla="*/ 241495 h 410467"/>
                <a:gd name="connsiteX59" fmla="*/ 363795 w 410435"/>
                <a:gd name="connsiteY59" fmla="*/ 242530 h 410467"/>
                <a:gd name="connsiteX60" fmla="*/ 367053 w 410435"/>
                <a:gd name="connsiteY60" fmla="*/ 241495 h 410467"/>
                <a:gd name="connsiteX61" fmla="*/ 369114 w 410435"/>
                <a:gd name="connsiteY61" fmla="*/ 238769 h 410467"/>
                <a:gd name="connsiteX62" fmla="*/ 373756 w 410435"/>
                <a:gd name="connsiteY62" fmla="*/ 224499 h 410467"/>
                <a:gd name="connsiteX63" fmla="*/ 380869 w 410435"/>
                <a:gd name="connsiteY63" fmla="*/ 212986 h 410467"/>
                <a:gd name="connsiteX64" fmla="*/ 392391 w 410435"/>
                <a:gd name="connsiteY64" fmla="*/ 205878 h 410467"/>
                <a:gd name="connsiteX65" fmla="*/ 406671 w 410435"/>
                <a:gd name="connsiteY65" fmla="*/ 201240 h 410467"/>
                <a:gd name="connsiteX66" fmla="*/ 409400 w 410435"/>
                <a:gd name="connsiteY66" fmla="*/ 199181 h 410467"/>
                <a:gd name="connsiteX67" fmla="*/ 410436 w 410435"/>
                <a:gd name="connsiteY67" fmla="*/ 195925 h 410467"/>
                <a:gd name="connsiteX68" fmla="*/ 409400 w 410435"/>
                <a:gd name="connsiteY68" fmla="*/ 192670 h 410467"/>
                <a:gd name="connsiteX69" fmla="*/ 406671 w 410435"/>
                <a:gd name="connsiteY69" fmla="*/ 190610 h 410467"/>
                <a:gd name="connsiteX70" fmla="*/ 406385 w 410435"/>
                <a:gd name="connsiteY70" fmla="*/ 190539 h 410467"/>
                <a:gd name="connsiteX71" fmla="*/ 186562 w 410435"/>
                <a:gd name="connsiteY71" fmla="*/ 37312 h 410467"/>
                <a:gd name="connsiteX72" fmla="*/ 238032 w 410435"/>
                <a:gd name="connsiteY72" fmla="*/ 44503 h 410467"/>
                <a:gd name="connsiteX73" fmla="*/ 231150 w 410435"/>
                <a:gd name="connsiteY73" fmla="*/ 47742 h 410467"/>
                <a:gd name="connsiteX74" fmla="*/ 206151 w 410435"/>
                <a:gd name="connsiteY74" fmla="*/ 55950 h 410467"/>
                <a:gd name="connsiteX75" fmla="*/ 192700 w 410435"/>
                <a:gd name="connsiteY75" fmla="*/ 65413 h 410467"/>
                <a:gd name="connsiteX76" fmla="*/ 186562 w 410435"/>
                <a:gd name="connsiteY76" fmla="*/ 65297 h 410467"/>
                <a:gd name="connsiteX77" fmla="*/ 27984 w 410435"/>
                <a:gd name="connsiteY77" fmla="*/ 223874 h 410467"/>
                <a:gd name="connsiteX78" fmla="*/ 48003 w 410435"/>
                <a:gd name="connsiteY78" fmla="*/ 301064 h 410467"/>
                <a:gd name="connsiteX79" fmla="*/ 50813 w 410435"/>
                <a:gd name="connsiteY79" fmla="*/ 306095 h 410467"/>
                <a:gd name="connsiteX80" fmla="*/ 30054 w 410435"/>
                <a:gd name="connsiteY80" fmla="*/ 380425 h 410467"/>
                <a:gd name="connsiteX81" fmla="*/ 104429 w 410435"/>
                <a:gd name="connsiteY81" fmla="*/ 359676 h 410467"/>
                <a:gd name="connsiteX82" fmla="*/ 109457 w 410435"/>
                <a:gd name="connsiteY82" fmla="*/ 362480 h 410467"/>
                <a:gd name="connsiteX83" fmla="*/ 186562 w 410435"/>
                <a:gd name="connsiteY83" fmla="*/ 382451 h 410467"/>
                <a:gd name="connsiteX84" fmla="*/ 342792 w 410435"/>
                <a:gd name="connsiteY84" fmla="*/ 251205 h 410467"/>
                <a:gd name="connsiteX85" fmla="*/ 349057 w 410435"/>
                <a:gd name="connsiteY85" fmla="*/ 257623 h 410467"/>
                <a:gd name="connsiteX86" fmla="*/ 363049 w 410435"/>
                <a:gd name="connsiteY86" fmla="*/ 262110 h 410467"/>
                <a:gd name="connsiteX87" fmla="*/ 369375 w 410435"/>
                <a:gd name="connsiteY87" fmla="*/ 261263 h 410467"/>
                <a:gd name="connsiteX88" fmla="*/ 186562 w 410435"/>
                <a:gd name="connsiteY88" fmla="*/ 410436 h 410467"/>
                <a:gd name="connsiteX89" fmla="*/ 100983 w 410435"/>
                <a:gd name="connsiteY89" fmla="*/ 389690 h 410467"/>
                <a:gd name="connsiteX90" fmla="*/ 29608 w 410435"/>
                <a:gd name="connsiteY90" fmla="*/ 409602 h 410467"/>
                <a:gd name="connsiteX91" fmla="*/ 875 w 410435"/>
                <a:gd name="connsiteY91" fmla="*/ 393414 h 410467"/>
                <a:gd name="connsiteX92" fmla="*/ 876 w 410435"/>
                <a:gd name="connsiteY92" fmla="*/ 380868 h 410467"/>
                <a:gd name="connsiteX93" fmla="*/ 20794 w 410435"/>
                <a:gd name="connsiteY93" fmla="*/ 309547 h 410467"/>
                <a:gd name="connsiteX94" fmla="*/ 0 w 410435"/>
                <a:gd name="connsiteY94" fmla="*/ 223874 h 410467"/>
                <a:gd name="connsiteX95" fmla="*/ 186562 w 410435"/>
                <a:gd name="connsiteY95" fmla="*/ 37312 h 410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410435" h="410467">
                  <a:moveTo>
                    <a:pt x="262834" y="119629"/>
                  </a:moveTo>
                  <a:cubicBezTo>
                    <a:pt x="261485" y="117886"/>
                    <a:pt x="260024" y="116224"/>
                    <a:pt x="258461" y="114655"/>
                  </a:cubicBezTo>
                  <a:cubicBezTo>
                    <a:pt x="252636" y="108813"/>
                    <a:pt x="245526" y="104412"/>
                    <a:pt x="237698" y="101804"/>
                  </a:cubicBezTo>
                  <a:lnTo>
                    <a:pt x="211994" y="93456"/>
                  </a:lnTo>
                  <a:cubicBezTo>
                    <a:pt x="210012" y="92758"/>
                    <a:pt x="208296" y="91462"/>
                    <a:pt x="207083" y="89749"/>
                  </a:cubicBezTo>
                  <a:cubicBezTo>
                    <a:pt x="205869" y="88035"/>
                    <a:pt x="205218" y="85988"/>
                    <a:pt x="205218" y="83889"/>
                  </a:cubicBezTo>
                  <a:cubicBezTo>
                    <a:pt x="205218" y="81789"/>
                    <a:pt x="205869" y="79742"/>
                    <a:pt x="207083" y="78028"/>
                  </a:cubicBezTo>
                  <a:cubicBezTo>
                    <a:pt x="208296" y="76315"/>
                    <a:pt x="210012" y="75019"/>
                    <a:pt x="211994" y="74321"/>
                  </a:cubicBezTo>
                  <a:lnTo>
                    <a:pt x="237698" y="65973"/>
                  </a:lnTo>
                  <a:cubicBezTo>
                    <a:pt x="245416" y="63310"/>
                    <a:pt x="252416" y="58898"/>
                    <a:pt x="258145" y="53084"/>
                  </a:cubicBezTo>
                  <a:cubicBezTo>
                    <a:pt x="263718" y="47428"/>
                    <a:pt x="267945" y="40595"/>
                    <a:pt x="270514" y="33091"/>
                  </a:cubicBezTo>
                  <a:lnTo>
                    <a:pt x="270727" y="32455"/>
                  </a:lnTo>
                  <a:lnTo>
                    <a:pt x="279081" y="6770"/>
                  </a:lnTo>
                  <a:cubicBezTo>
                    <a:pt x="279781" y="4791"/>
                    <a:pt x="281078" y="3076"/>
                    <a:pt x="282792" y="1864"/>
                  </a:cubicBezTo>
                  <a:cubicBezTo>
                    <a:pt x="284507" y="651"/>
                    <a:pt x="286555" y="0"/>
                    <a:pt x="288656" y="0"/>
                  </a:cubicBezTo>
                  <a:cubicBezTo>
                    <a:pt x="290758" y="0"/>
                    <a:pt x="292807" y="651"/>
                    <a:pt x="294521" y="1864"/>
                  </a:cubicBezTo>
                  <a:cubicBezTo>
                    <a:pt x="296236" y="3076"/>
                    <a:pt x="297532" y="4791"/>
                    <a:pt x="298232" y="6770"/>
                  </a:cubicBezTo>
                  <a:lnTo>
                    <a:pt x="306586" y="32455"/>
                  </a:lnTo>
                  <a:cubicBezTo>
                    <a:pt x="309183" y="40264"/>
                    <a:pt x="313567" y="47359"/>
                    <a:pt x="319390" y="53178"/>
                  </a:cubicBezTo>
                  <a:cubicBezTo>
                    <a:pt x="325214" y="58996"/>
                    <a:pt x="332315" y="63378"/>
                    <a:pt x="340130" y="65973"/>
                  </a:cubicBezTo>
                  <a:lnTo>
                    <a:pt x="365834" y="74321"/>
                  </a:lnTo>
                  <a:lnTo>
                    <a:pt x="366347" y="74449"/>
                  </a:lnTo>
                  <a:cubicBezTo>
                    <a:pt x="368329" y="75148"/>
                    <a:pt x="370045" y="76443"/>
                    <a:pt x="371258" y="78157"/>
                  </a:cubicBezTo>
                  <a:cubicBezTo>
                    <a:pt x="372472" y="79870"/>
                    <a:pt x="373123" y="81918"/>
                    <a:pt x="373123" y="84017"/>
                  </a:cubicBezTo>
                  <a:cubicBezTo>
                    <a:pt x="373123" y="86116"/>
                    <a:pt x="372472" y="88164"/>
                    <a:pt x="371258" y="89877"/>
                  </a:cubicBezTo>
                  <a:cubicBezTo>
                    <a:pt x="370045" y="91591"/>
                    <a:pt x="368329" y="92886"/>
                    <a:pt x="366347" y="93585"/>
                  </a:cubicBezTo>
                  <a:lnTo>
                    <a:pt x="340643" y="101932"/>
                  </a:lnTo>
                  <a:cubicBezTo>
                    <a:pt x="332830" y="104528"/>
                    <a:pt x="325727" y="108909"/>
                    <a:pt x="319905" y="114728"/>
                  </a:cubicBezTo>
                  <a:cubicBezTo>
                    <a:pt x="314082" y="120546"/>
                    <a:pt x="309698" y="127642"/>
                    <a:pt x="307099" y="135451"/>
                  </a:cubicBezTo>
                  <a:lnTo>
                    <a:pt x="298745" y="161135"/>
                  </a:lnTo>
                  <a:cubicBezTo>
                    <a:pt x="298670" y="161349"/>
                    <a:pt x="298588" y="161559"/>
                    <a:pt x="298499" y="161766"/>
                  </a:cubicBezTo>
                  <a:cubicBezTo>
                    <a:pt x="297762" y="163479"/>
                    <a:pt x="296566" y="164960"/>
                    <a:pt x="295036" y="166042"/>
                  </a:cubicBezTo>
                  <a:cubicBezTo>
                    <a:pt x="293320" y="167254"/>
                    <a:pt x="291271" y="167906"/>
                    <a:pt x="289171" y="167906"/>
                  </a:cubicBezTo>
                  <a:cubicBezTo>
                    <a:pt x="287070" y="167906"/>
                    <a:pt x="285021" y="167254"/>
                    <a:pt x="283305" y="166042"/>
                  </a:cubicBezTo>
                  <a:cubicBezTo>
                    <a:pt x="281591" y="164829"/>
                    <a:pt x="280294" y="163115"/>
                    <a:pt x="279596" y="161135"/>
                  </a:cubicBezTo>
                  <a:lnTo>
                    <a:pt x="271242" y="135451"/>
                  </a:lnTo>
                  <a:cubicBezTo>
                    <a:pt x="269354" y="129722"/>
                    <a:pt x="266505" y="124374"/>
                    <a:pt x="262834" y="119629"/>
                  </a:cubicBezTo>
                  <a:close/>
                  <a:moveTo>
                    <a:pt x="406385" y="190539"/>
                  </a:moveTo>
                  <a:lnTo>
                    <a:pt x="392106" y="185901"/>
                  </a:lnTo>
                  <a:cubicBezTo>
                    <a:pt x="387765" y="184459"/>
                    <a:pt x="383819" y="182025"/>
                    <a:pt x="380584" y="178793"/>
                  </a:cubicBezTo>
                  <a:cubicBezTo>
                    <a:pt x="377349" y="175560"/>
                    <a:pt x="374912" y="171618"/>
                    <a:pt x="373470" y="167280"/>
                  </a:cubicBezTo>
                  <a:lnTo>
                    <a:pt x="368829" y="153011"/>
                  </a:lnTo>
                  <a:cubicBezTo>
                    <a:pt x="368441" y="151911"/>
                    <a:pt x="367721" y="150958"/>
                    <a:pt x="366767" y="150285"/>
                  </a:cubicBezTo>
                  <a:cubicBezTo>
                    <a:pt x="365816" y="149611"/>
                    <a:pt x="364678" y="149249"/>
                    <a:pt x="363510" y="149249"/>
                  </a:cubicBezTo>
                  <a:cubicBezTo>
                    <a:pt x="362342" y="149249"/>
                    <a:pt x="361204" y="149611"/>
                    <a:pt x="360251" y="150285"/>
                  </a:cubicBezTo>
                  <a:cubicBezTo>
                    <a:pt x="359299" y="150958"/>
                    <a:pt x="358579" y="151911"/>
                    <a:pt x="358191" y="153011"/>
                  </a:cubicBezTo>
                  <a:lnTo>
                    <a:pt x="353549" y="167280"/>
                  </a:lnTo>
                  <a:cubicBezTo>
                    <a:pt x="352135" y="171587"/>
                    <a:pt x="349742" y="175510"/>
                    <a:pt x="346559" y="178740"/>
                  </a:cubicBezTo>
                  <a:cubicBezTo>
                    <a:pt x="343376" y="181971"/>
                    <a:pt x="339488" y="184422"/>
                    <a:pt x="335199" y="185901"/>
                  </a:cubicBezTo>
                  <a:lnTo>
                    <a:pt x="320920" y="190539"/>
                  </a:lnTo>
                  <a:cubicBezTo>
                    <a:pt x="319819" y="190927"/>
                    <a:pt x="318866" y="191645"/>
                    <a:pt x="318190" y="192599"/>
                  </a:cubicBezTo>
                  <a:cubicBezTo>
                    <a:pt x="317517" y="193550"/>
                    <a:pt x="317155" y="194688"/>
                    <a:pt x="317155" y="195854"/>
                  </a:cubicBezTo>
                  <a:cubicBezTo>
                    <a:pt x="317155" y="197020"/>
                    <a:pt x="317517" y="198158"/>
                    <a:pt x="318190" y="199110"/>
                  </a:cubicBezTo>
                  <a:cubicBezTo>
                    <a:pt x="318866" y="200061"/>
                    <a:pt x="319819" y="200781"/>
                    <a:pt x="320920" y="201169"/>
                  </a:cubicBezTo>
                  <a:lnTo>
                    <a:pt x="335199" y="205807"/>
                  </a:lnTo>
                  <a:cubicBezTo>
                    <a:pt x="339548" y="207257"/>
                    <a:pt x="343497" y="209701"/>
                    <a:pt x="346734" y="212947"/>
                  </a:cubicBezTo>
                  <a:cubicBezTo>
                    <a:pt x="349969" y="216191"/>
                    <a:pt x="352402" y="220148"/>
                    <a:pt x="353835" y="224499"/>
                  </a:cubicBezTo>
                  <a:lnTo>
                    <a:pt x="358476" y="238769"/>
                  </a:lnTo>
                  <a:cubicBezTo>
                    <a:pt x="358864" y="239868"/>
                    <a:pt x="359585" y="240821"/>
                    <a:pt x="360538" y="241495"/>
                  </a:cubicBezTo>
                  <a:cubicBezTo>
                    <a:pt x="361489" y="242168"/>
                    <a:pt x="362627" y="242530"/>
                    <a:pt x="363795" y="242530"/>
                  </a:cubicBezTo>
                  <a:cubicBezTo>
                    <a:pt x="364963" y="242530"/>
                    <a:pt x="366101" y="242168"/>
                    <a:pt x="367053" y="241495"/>
                  </a:cubicBezTo>
                  <a:cubicBezTo>
                    <a:pt x="368006" y="240821"/>
                    <a:pt x="368726" y="239868"/>
                    <a:pt x="369114" y="238769"/>
                  </a:cubicBezTo>
                  <a:lnTo>
                    <a:pt x="373756" y="224499"/>
                  </a:lnTo>
                  <a:cubicBezTo>
                    <a:pt x="375200" y="220161"/>
                    <a:pt x="377634" y="216219"/>
                    <a:pt x="380869" y="212986"/>
                  </a:cubicBezTo>
                  <a:cubicBezTo>
                    <a:pt x="384104" y="209755"/>
                    <a:pt x="388050" y="207320"/>
                    <a:pt x="392391" y="205878"/>
                  </a:cubicBezTo>
                  <a:lnTo>
                    <a:pt x="406671" y="201240"/>
                  </a:lnTo>
                  <a:cubicBezTo>
                    <a:pt x="407772" y="200852"/>
                    <a:pt x="408725" y="200134"/>
                    <a:pt x="409400" y="199181"/>
                  </a:cubicBezTo>
                  <a:cubicBezTo>
                    <a:pt x="410074" y="198229"/>
                    <a:pt x="410436" y="197091"/>
                    <a:pt x="410436" y="195925"/>
                  </a:cubicBezTo>
                  <a:cubicBezTo>
                    <a:pt x="410436" y="194759"/>
                    <a:pt x="410074" y="193621"/>
                    <a:pt x="409400" y="192670"/>
                  </a:cubicBezTo>
                  <a:cubicBezTo>
                    <a:pt x="408725" y="191718"/>
                    <a:pt x="407772" y="190998"/>
                    <a:pt x="406671" y="190610"/>
                  </a:cubicBezTo>
                  <a:lnTo>
                    <a:pt x="406385" y="190539"/>
                  </a:lnTo>
                  <a:close/>
                  <a:moveTo>
                    <a:pt x="186562" y="37312"/>
                  </a:moveTo>
                  <a:cubicBezTo>
                    <a:pt x="204416" y="37312"/>
                    <a:pt x="221684" y="39820"/>
                    <a:pt x="238032" y="44503"/>
                  </a:cubicBezTo>
                  <a:cubicBezTo>
                    <a:pt x="235879" y="45841"/>
                    <a:pt x="233570" y="46929"/>
                    <a:pt x="231150" y="47742"/>
                  </a:cubicBezTo>
                  <a:lnTo>
                    <a:pt x="206151" y="55950"/>
                  </a:lnTo>
                  <a:cubicBezTo>
                    <a:pt x="200884" y="57830"/>
                    <a:pt x="196237" y="61105"/>
                    <a:pt x="192700" y="65413"/>
                  </a:cubicBezTo>
                  <a:cubicBezTo>
                    <a:pt x="190664" y="65336"/>
                    <a:pt x="188618" y="65297"/>
                    <a:pt x="186562" y="65297"/>
                  </a:cubicBezTo>
                  <a:cubicBezTo>
                    <a:pt x="98982" y="65297"/>
                    <a:pt x="27984" y="136294"/>
                    <a:pt x="27984" y="223874"/>
                  </a:cubicBezTo>
                  <a:cubicBezTo>
                    <a:pt x="27984" y="251291"/>
                    <a:pt x="34939" y="277667"/>
                    <a:pt x="48003" y="301064"/>
                  </a:cubicBezTo>
                  <a:lnTo>
                    <a:pt x="50813" y="306095"/>
                  </a:lnTo>
                  <a:lnTo>
                    <a:pt x="30054" y="380425"/>
                  </a:lnTo>
                  <a:lnTo>
                    <a:pt x="104429" y="359676"/>
                  </a:lnTo>
                  <a:lnTo>
                    <a:pt x="109457" y="362480"/>
                  </a:lnTo>
                  <a:cubicBezTo>
                    <a:pt x="132833" y="375513"/>
                    <a:pt x="159178" y="382451"/>
                    <a:pt x="186562" y="382451"/>
                  </a:cubicBezTo>
                  <a:cubicBezTo>
                    <a:pt x="264822" y="382451"/>
                    <a:pt x="329841" y="325761"/>
                    <a:pt x="342792" y="251205"/>
                  </a:cubicBezTo>
                  <a:cubicBezTo>
                    <a:pt x="344471" y="253688"/>
                    <a:pt x="346587" y="255866"/>
                    <a:pt x="349057" y="257623"/>
                  </a:cubicBezTo>
                  <a:cubicBezTo>
                    <a:pt x="353139" y="260541"/>
                    <a:pt x="358031" y="262110"/>
                    <a:pt x="363049" y="262110"/>
                  </a:cubicBezTo>
                  <a:cubicBezTo>
                    <a:pt x="365198" y="262110"/>
                    <a:pt x="367325" y="261821"/>
                    <a:pt x="369375" y="261263"/>
                  </a:cubicBezTo>
                  <a:cubicBezTo>
                    <a:pt x="352061" y="346380"/>
                    <a:pt x="276792" y="410436"/>
                    <a:pt x="186562" y="410436"/>
                  </a:cubicBezTo>
                  <a:cubicBezTo>
                    <a:pt x="156370" y="410436"/>
                    <a:pt x="127194" y="403246"/>
                    <a:pt x="100983" y="389690"/>
                  </a:cubicBezTo>
                  <a:lnTo>
                    <a:pt x="29608" y="409602"/>
                  </a:lnTo>
                  <a:cubicBezTo>
                    <a:pt x="17203" y="413066"/>
                    <a:pt x="4339" y="405818"/>
                    <a:pt x="875" y="393414"/>
                  </a:cubicBezTo>
                  <a:cubicBezTo>
                    <a:pt x="-271" y="389309"/>
                    <a:pt x="-271" y="384968"/>
                    <a:pt x="876" y="380868"/>
                  </a:cubicBezTo>
                  <a:lnTo>
                    <a:pt x="20794" y="309547"/>
                  </a:lnTo>
                  <a:cubicBezTo>
                    <a:pt x="7208" y="283313"/>
                    <a:pt x="0" y="254103"/>
                    <a:pt x="0" y="223874"/>
                  </a:cubicBezTo>
                  <a:cubicBezTo>
                    <a:pt x="0" y="120839"/>
                    <a:pt x="83526" y="37312"/>
                    <a:pt x="186562" y="37312"/>
                  </a:cubicBezTo>
                  <a:close/>
                </a:path>
              </a:pathLst>
            </a:custGeom>
            <a:gradFill flip="none" rotWithShape="1">
              <a:gsLst>
                <a:gs pos="100000">
                  <a:srgbClr val="C03BC4"/>
                </a:gs>
                <a:gs pos="29000">
                  <a:srgbClr val="0078D4"/>
                </a:gs>
              </a:gsLst>
              <a:path path="circle">
                <a:fillToRect l="100000" t="100000"/>
              </a:path>
              <a:tileRect r="-100000" b="-100000"/>
            </a:gradFill>
            <a:ln w="18653" cap="flat">
              <a:noFill/>
              <a:prstDash val="solid"/>
              <a:miter/>
            </a:ln>
          </p:spPr>
          <p:txBody>
            <a:bodyPr rtlCol="0" anchor="ctr"/>
            <a:lstStyle/>
            <a:p>
              <a:pPr defTabSz="914225">
                <a:defRPr/>
              </a:pPr>
              <a:endParaRPr lang="en-US" sz="1688">
                <a:solidFill>
                  <a:srgbClr val="FFFFFF"/>
                </a:solidFill>
                <a:latin typeface="Segoe UI"/>
              </a:endParaRPr>
            </a:p>
          </p:txBody>
        </p:sp>
      </p:grpSp>
      <p:grpSp>
        <p:nvGrpSpPr>
          <p:cNvPr id="15" name="Group 14">
            <a:extLst>
              <a:ext uri="{FF2B5EF4-FFF2-40B4-BE49-F238E27FC236}">
                <a16:creationId xmlns:a16="http://schemas.microsoft.com/office/drawing/2014/main" id="{C7CD8D14-CDE1-DA93-90B1-ADDD5FD911FE}"/>
              </a:ext>
              <a:ext uri="{C183D7F6-B498-43B3-948B-1728B52AA6E4}">
                <adec:decorative xmlns:adec="http://schemas.microsoft.com/office/drawing/2017/decorative" val="1"/>
              </a:ext>
            </a:extLst>
          </p:cNvPr>
          <p:cNvGrpSpPr/>
          <p:nvPr/>
        </p:nvGrpSpPr>
        <p:grpSpPr>
          <a:xfrm>
            <a:off x="8547371" y="4561378"/>
            <a:ext cx="1205815" cy="1072506"/>
            <a:chOff x="11561131" y="3329322"/>
            <a:chExt cx="1286385" cy="1144169"/>
          </a:xfrm>
        </p:grpSpPr>
        <p:sp>
          <p:nvSpPr>
            <p:cNvPr id="16" name="TextBox 15">
              <a:extLst>
                <a:ext uri="{FF2B5EF4-FFF2-40B4-BE49-F238E27FC236}">
                  <a16:creationId xmlns:a16="http://schemas.microsoft.com/office/drawing/2014/main" id="{A77864A9-9B7F-6D13-374F-EF47BE77BEDB}"/>
                </a:ext>
              </a:extLst>
            </p:cNvPr>
            <p:cNvSpPr txBox="1"/>
            <p:nvPr/>
          </p:nvSpPr>
          <p:spPr>
            <a:xfrm>
              <a:off x="11561131" y="3980978"/>
              <a:ext cx="1286385" cy="492513"/>
            </a:xfrm>
            <a:prstGeom prst="rect">
              <a:avLst/>
            </a:prstGeom>
            <a:noFill/>
          </p:spPr>
          <p:txBody>
            <a:bodyPr wrap="square" lIns="0" tIns="0" rIns="0" bIns="0" rtlCol="0" anchor="ctr">
              <a:spAutoFit/>
            </a:bodyPr>
            <a:lstStyle/>
            <a:p>
              <a:pPr algn="ctr" defTabSz="857085">
                <a:defRPr/>
              </a:pPr>
              <a:r>
                <a:rPr lang="en-US" sz="1500">
                  <a:solidFill>
                    <a:srgbClr val="FFFFFF"/>
                  </a:solidFill>
                  <a:latin typeface="Segoe UI Semibold"/>
                </a:rPr>
                <a:t>Microsoft 365 Apps</a:t>
              </a:r>
            </a:p>
          </p:txBody>
        </p:sp>
        <p:sp>
          <p:nvSpPr>
            <p:cNvPr id="38" name="Graphic 16">
              <a:extLst>
                <a:ext uri="{FF2B5EF4-FFF2-40B4-BE49-F238E27FC236}">
                  <a16:creationId xmlns:a16="http://schemas.microsoft.com/office/drawing/2014/main" id="{8D596CAD-90D6-56B9-2575-505CDA045173}"/>
                </a:ext>
              </a:extLst>
            </p:cNvPr>
            <p:cNvSpPr/>
            <p:nvPr/>
          </p:nvSpPr>
          <p:spPr>
            <a:xfrm>
              <a:off x="12015283" y="3329322"/>
              <a:ext cx="406012" cy="405985"/>
            </a:xfrm>
            <a:custGeom>
              <a:avLst/>
              <a:gdLst>
                <a:gd name="connsiteX0" fmla="*/ 325404 w 406012"/>
                <a:gd name="connsiteY0" fmla="*/ 13842 h 405985"/>
                <a:gd name="connsiteX1" fmla="*/ 392170 w 406012"/>
                <a:gd name="connsiteY1" fmla="*/ 80610 h 405985"/>
                <a:gd name="connsiteX2" fmla="*/ 392170 w 406012"/>
                <a:gd name="connsiteY2" fmla="*/ 147445 h 405985"/>
                <a:gd name="connsiteX3" fmla="*/ 337887 w 406012"/>
                <a:gd name="connsiteY3" fmla="*/ 201719 h 405985"/>
                <a:gd name="connsiteX4" fmla="*/ 378077 w 406012"/>
                <a:gd name="connsiteY4" fmla="*/ 248453 h 405985"/>
                <a:gd name="connsiteX5" fmla="*/ 378077 w 406012"/>
                <a:gd name="connsiteY5" fmla="*/ 358726 h 405985"/>
                <a:gd name="connsiteX6" fmla="*/ 330817 w 406012"/>
                <a:gd name="connsiteY6" fmla="*/ 405985 h 405985"/>
                <a:gd name="connsiteX7" fmla="*/ 47260 w 406012"/>
                <a:gd name="connsiteY7" fmla="*/ 405985 h 405985"/>
                <a:gd name="connsiteX8" fmla="*/ 0 w 406012"/>
                <a:gd name="connsiteY8" fmla="*/ 358726 h 405985"/>
                <a:gd name="connsiteX9" fmla="*/ 0 w 406012"/>
                <a:gd name="connsiteY9" fmla="*/ 75167 h 405985"/>
                <a:gd name="connsiteX10" fmla="*/ 47260 w 406012"/>
                <a:gd name="connsiteY10" fmla="*/ 27908 h 405985"/>
                <a:gd name="connsiteX11" fmla="*/ 157532 w 406012"/>
                <a:gd name="connsiteY11" fmla="*/ 27908 h 405985"/>
                <a:gd name="connsiteX12" fmla="*/ 204273 w 406012"/>
                <a:gd name="connsiteY12" fmla="*/ 68140 h 405985"/>
                <a:gd name="connsiteX13" fmla="*/ 258569 w 406012"/>
                <a:gd name="connsiteY13" fmla="*/ 13842 h 405985"/>
                <a:gd name="connsiteX14" fmla="*/ 325404 w 406012"/>
                <a:gd name="connsiteY14" fmla="*/ 13842 h 405985"/>
                <a:gd name="connsiteX15" fmla="*/ 31506 w 406012"/>
                <a:gd name="connsiteY15" fmla="*/ 358726 h 405985"/>
                <a:gd name="connsiteX16" fmla="*/ 47260 w 406012"/>
                <a:gd name="connsiteY16" fmla="*/ 374479 h 405985"/>
                <a:gd name="connsiteX17" fmla="*/ 173264 w 406012"/>
                <a:gd name="connsiteY17" fmla="*/ 374464 h 405985"/>
                <a:gd name="connsiteX18" fmla="*/ 173285 w 406012"/>
                <a:gd name="connsiteY18" fmla="*/ 232700 h 405985"/>
                <a:gd name="connsiteX19" fmla="*/ 31506 w 406012"/>
                <a:gd name="connsiteY19" fmla="*/ 232686 h 405985"/>
                <a:gd name="connsiteX20" fmla="*/ 31506 w 406012"/>
                <a:gd name="connsiteY20" fmla="*/ 358726 h 405985"/>
                <a:gd name="connsiteX21" fmla="*/ 204770 w 406012"/>
                <a:gd name="connsiteY21" fmla="*/ 374464 h 405985"/>
                <a:gd name="connsiteX22" fmla="*/ 330817 w 406012"/>
                <a:gd name="connsiteY22" fmla="*/ 374479 h 405985"/>
                <a:gd name="connsiteX23" fmla="*/ 346570 w 406012"/>
                <a:gd name="connsiteY23" fmla="*/ 358726 h 405985"/>
                <a:gd name="connsiteX24" fmla="*/ 346570 w 406012"/>
                <a:gd name="connsiteY24" fmla="*/ 248453 h 405985"/>
                <a:gd name="connsiteX25" fmla="*/ 330817 w 406012"/>
                <a:gd name="connsiteY25" fmla="*/ 232700 h 405985"/>
                <a:gd name="connsiteX26" fmla="*/ 204770 w 406012"/>
                <a:gd name="connsiteY26" fmla="*/ 232686 h 405985"/>
                <a:gd name="connsiteX27" fmla="*/ 204770 w 406012"/>
                <a:gd name="connsiteY27" fmla="*/ 374464 h 405985"/>
                <a:gd name="connsiteX28" fmla="*/ 157532 w 406012"/>
                <a:gd name="connsiteY28" fmla="*/ 59414 h 405985"/>
                <a:gd name="connsiteX29" fmla="*/ 47260 w 406012"/>
                <a:gd name="connsiteY29" fmla="*/ 59414 h 405985"/>
                <a:gd name="connsiteX30" fmla="*/ 31506 w 406012"/>
                <a:gd name="connsiteY30" fmla="*/ 75167 h 405985"/>
                <a:gd name="connsiteX31" fmla="*/ 31506 w 406012"/>
                <a:gd name="connsiteY31" fmla="*/ 201179 h 405985"/>
                <a:gd name="connsiteX32" fmla="*/ 173285 w 406012"/>
                <a:gd name="connsiteY32" fmla="*/ 201179 h 405985"/>
                <a:gd name="connsiteX33" fmla="*/ 173285 w 406012"/>
                <a:gd name="connsiteY33" fmla="*/ 75167 h 405985"/>
                <a:gd name="connsiteX34" fmla="*/ 157532 w 406012"/>
                <a:gd name="connsiteY34" fmla="*/ 59414 h 405985"/>
                <a:gd name="connsiteX35" fmla="*/ 204791 w 406012"/>
                <a:gd name="connsiteY35" fmla="*/ 160431 h 405985"/>
                <a:gd name="connsiteX36" fmla="*/ 204791 w 406012"/>
                <a:gd name="connsiteY36" fmla="*/ 201194 h 405985"/>
                <a:gd name="connsiteX37" fmla="*/ 245540 w 406012"/>
                <a:gd name="connsiteY37" fmla="*/ 201179 h 405985"/>
                <a:gd name="connsiteX38" fmla="*/ 204791 w 406012"/>
                <a:gd name="connsiteY38" fmla="*/ 160431 h 405985"/>
                <a:gd name="connsiteX39" fmla="*/ 280846 w 406012"/>
                <a:gd name="connsiteY39" fmla="*/ 36120 h 405985"/>
                <a:gd name="connsiteX40" fmla="*/ 214080 w 406012"/>
                <a:gd name="connsiteY40" fmla="*/ 102888 h 405985"/>
                <a:gd name="connsiteX41" fmla="*/ 214080 w 406012"/>
                <a:gd name="connsiteY41" fmla="*/ 125166 h 405985"/>
                <a:gd name="connsiteX42" fmla="*/ 280846 w 406012"/>
                <a:gd name="connsiteY42" fmla="*/ 191933 h 405985"/>
                <a:gd name="connsiteX43" fmla="*/ 303125 w 406012"/>
                <a:gd name="connsiteY43" fmla="*/ 191933 h 405985"/>
                <a:gd name="connsiteX44" fmla="*/ 369893 w 406012"/>
                <a:gd name="connsiteY44" fmla="*/ 125166 h 405985"/>
                <a:gd name="connsiteX45" fmla="*/ 369893 w 406012"/>
                <a:gd name="connsiteY45" fmla="*/ 102888 h 405985"/>
                <a:gd name="connsiteX46" fmla="*/ 303125 w 406012"/>
                <a:gd name="connsiteY46" fmla="*/ 36120 h 405985"/>
                <a:gd name="connsiteX47" fmla="*/ 280846 w 406012"/>
                <a:gd name="connsiteY47" fmla="*/ 36120 h 405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06012" h="405985">
                  <a:moveTo>
                    <a:pt x="325404" y="13842"/>
                  </a:moveTo>
                  <a:lnTo>
                    <a:pt x="392170" y="80610"/>
                  </a:lnTo>
                  <a:cubicBezTo>
                    <a:pt x="410627" y="99066"/>
                    <a:pt x="410627" y="128989"/>
                    <a:pt x="392170" y="147445"/>
                  </a:cubicBezTo>
                  <a:lnTo>
                    <a:pt x="337887" y="201719"/>
                  </a:lnTo>
                  <a:cubicBezTo>
                    <a:pt x="360635" y="205130"/>
                    <a:pt x="378077" y="224754"/>
                    <a:pt x="378077" y="248453"/>
                  </a:cubicBezTo>
                  <a:lnTo>
                    <a:pt x="378077" y="358726"/>
                  </a:lnTo>
                  <a:cubicBezTo>
                    <a:pt x="378077" y="384826"/>
                    <a:pt x="356917" y="405985"/>
                    <a:pt x="330817" y="405985"/>
                  </a:cubicBezTo>
                  <a:lnTo>
                    <a:pt x="47260" y="405985"/>
                  </a:lnTo>
                  <a:cubicBezTo>
                    <a:pt x="21159" y="405985"/>
                    <a:pt x="0" y="384826"/>
                    <a:pt x="0" y="358726"/>
                  </a:cubicBezTo>
                  <a:lnTo>
                    <a:pt x="0" y="75167"/>
                  </a:lnTo>
                  <a:cubicBezTo>
                    <a:pt x="0" y="49067"/>
                    <a:pt x="21159" y="27908"/>
                    <a:pt x="47260" y="27908"/>
                  </a:cubicBezTo>
                  <a:lnTo>
                    <a:pt x="157532" y="27908"/>
                  </a:lnTo>
                  <a:cubicBezTo>
                    <a:pt x="181244" y="27908"/>
                    <a:pt x="200878" y="45372"/>
                    <a:pt x="204273" y="68140"/>
                  </a:cubicBezTo>
                  <a:lnTo>
                    <a:pt x="258569" y="13842"/>
                  </a:lnTo>
                  <a:cubicBezTo>
                    <a:pt x="277025" y="-4614"/>
                    <a:pt x="306948" y="-4614"/>
                    <a:pt x="325404" y="13842"/>
                  </a:cubicBezTo>
                  <a:close/>
                  <a:moveTo>
                    <a:pt x="31506" y="358726"/>
                  </a:moveTo>
                  <a:cubicBezTo>
                    <a:pt x="31506" y="367426"/>
                    <a:pt x="38559" y="374479"/>
                    <a:pt x="47260" y="374479"/>
                  </a:cubicBezTo>
                  <a:lnTo>
                    <a:pt x="173264" y="374464"/>
                  </a:lnTo>
                  <a:lnTo>
                    <a:pt x="173285" y="232700"/>
                  </a:lnTo>
                  <a:lnTo>
                    <a:pt x="31506" y="232686"/>
                  </a:lnTo>
                  <a:lnTo>
                    <a:pt x="31506" y="358726"/>
                  </a:lnTo>
                  <a:close/>
                  <a:moveTo>
                    <a:pt x="204770" y="374464"/>
                  </a:moveTo>
                  <a:lnTo>
                    <a:pt x="330817" y="374479"/>
                  </a:lnTo>
                  <a:cubicBezTo>
                    <a:pt x="339517" y="374479"/>
                    <a:pt x="346570" y="367426"/>
                    <a:pt x="346570" y="358726"/>
                  </a:cubicBezTo>
                  <a:lnTo>
                    <a:pt x="346570" y="248453"/>
                  </a:lnTo>
                  <a:cubicBezTo>
                    <a:pt x="346570" y="239751"/>
                    <a:pt x="339517" y="232700"/>
                    <a:pt x="330817" y="232700"/>
                  </a:cubicBezTo>
                  <a:lnTo>
                    <a:pt x="204770" y="232686"/>
                  </a:lnTo>
                  <a:lnTo>
                    <a:pt x="204770" y="374464"/>
                  </a:lnTo>
                  <a:close/>
                  <a:moveTo>
                    <a:pt x="157532" y="59414"/>
                  </a:moveTo>
                  <a:lnTo>
                    <a:pt x="47260" y="59414"/>
                  </a:lnTo>
                  <a:cubicBezTo>
                    <a:pt x="38559" y="59414"/>
                    <a:pt x="31506" y="66467"/>
                    <a:pt x="31506" y="75167"/>
                  </a:cubicBezTo>
                  <a:lnTo>
                    <a:pt x="31506" y="201179"/>
                  </a:lnTo>
                  <a:lnTo>
                    <a:pt x="173285" y="201179"/>
                  </a:lnTo>
                  <a:lnTo>
                    <a:pt x="173285" y="75167"/>
                  </a:lnTo>
                  <a:cubicBezTo>
                    <a:pt x="173285" y="66467"/>
                    <a:pt x="166232" y="59414"/>
                    <a:pt x="157532" y="59414"/>
                  </a:cubicBezTo>
                  <a:close/>
                  <a:moveTo>
                    <a:pt x="204791" y="160431"/>
                  </a:moveTo>
                  <a:lnTo>
                    <a:pt x="204791" y="201194"/>
                  </a:lnTo>
                  <a:lnTo>
                    <a:pt x="245540" y="201179"/>
                  </a:lnTo>
                  <a:lnTo>
                    <a:pt x="204791" y="160431"/>
                  </a:lnTo>
                  <a:close/>
                  <a:moveTo>
                    <a:pt x="280846" y="36120"/>
                  </a:moveTo>
                  <a:lnTo>
                    <a:pt x="214080" y="102888"/>
                  </a:lnTo>
                  <a:cubicBezTo>
                    <a:pt x="207927" y="109040"/>
                    <a:pt x="207927" y="119014"/>
                    <a:pt x="214080" y="125166"/>
                  </a:cubicBezTo>
                  <a:lnTo>
                    <a:pt x="280846" y="191933"/>
                  </a:lnTo>
                  <a:cubicBezTo>
                    <a:pt x="286998" y="198085"/>
                    <a:pt x="296973" y="198085"/>
                    <a:pt x="303125" y="191933"/>
                  </a:cubicBezTo>
                  <a:lnTo>
                    <a:pt x="369893" y="125166"/>
                  </a:lnTo>
                  <a:cubicBezTo>
                    <a:pt x="376045" y="119014"/>
                    <a:pt x="376045" y="109040"/>
                    <a:pt x="369893" y="102888"/>
                  </a:cubicBezTo>
                  <a:lnTo>
                    <a:pt x="303125" y="36120"/>
                  </a:lnTo>
                  <a:cubicBezTo>
                    <a:pt x="296973" y="29968"/>
                    <a:pt x="286998" y="29968"/>
                    <a:pt x="280846" y="36120"/>
                  </a:cubicBezTo>
                  <a:close/>
                </a:path>
              </a:pathLst>
            </a:custGeom>
            <a:gradFill>
              <a:gsLst>
                <a:gs pos="89000">
                  <a:srgbClr val="C03BC4"/>
                </a:gs>
                <a:gs pos="37000">
                  <a:srgbClr val="0078D4"/>
                </a:gs>
              </a:gsLst>
              <a:path path="circle">
                <a:fillToRect l="100000" t="100000"/>
              </a:path>
            </a:gradFill>
            <a:ln w="20638" cap="flat">
              <a:noFill/>
              <a:prstDash val="solid"/>
              <a:miter/>
            </a:ln>
          </p:spPr>
          <p:txBody>
            <a:bodyPr rtlCol="0" anchor="ctr"/>
            <a:lstStyle/>
            <a:p>
              <a:pPr defTabSz="914225">
                <a:defRPr/>
              </a:pPr>
              <a:endParaRPr lang="en-US" sz="1688">
                <a:solidFill>
                  <a:srgbClr val="FFFFFF"/>
                </a:solidFill>
                <a:latin typeface="Segoe UI"/>
              </a:endParaRPr>
            </a:p>
          </p:txBody>
        </p:sp>
      </p:grpSp>
      <p:grpSp>
        <p:nvGrpSpPr>
          <p:cNvPr id="19" name="Group 18">
            <a:extLst>
              <a:ext uri="{FF2B5EF4-FFF2-40B4-BE49-F238E27FC236}">
                <a16:creationId xmlns:a16="http://schemas.microsoft.com/office/drawing/2014/main" id="{46BDC94A-B7A9-C27C-DA1B-BAB4F9EE9037}"/>
              </a:ext>
              <a:ext uri="{C183D7F6-B498-43B3-948B-1728B52AA6E4}">
                <adec:decorative xmlns:adec="http://schemas.microsoft.com/office/drawing/2017/decorative" val="1"/>
              </a:ext>
            </a:extLst>
          </p:cNvPr>
          <p:cNvGrpSpPr/>
          <p:nvPr/>
        </p:nvGrpSpPr>
        <p:grpSpPr>
          <a:xfrm>
            <a:off x="2136983" y="3996464"/>
            <a:ext cx="8054287" cy="2043855"/>
            <a:chOff x="1925419" y="3325029"/>
            <a:chExt cx="8592458" cy="2180421"/>
          </a:xfrm>
        </p:grpSpPr>
        <p:sp>
          <p:nvSpPr>
            <p:cNvPr id="22" name="TextBox 21">
              <a:extLst>
                <a:ext uri="{FF2B5EF4-FFF2-40B4-BE49-F238E27FC236}">
                  <a16:creationId xmlns:a16="http://schemas.microsoft.com/office/drawing/2014/main" id="{28A3226E-7B25-4CF4-181C-2DD5C3DF48B5}"/>
                </a:ext>
              </a:extLst>
            </p:cNvPr>
            <p:cNvSpPr txBox="1"/>
            <p:nvPr/>
          </p:nvSpPr>
          <p:spPr>
            <a:xfrm>
              <a:off x="5005040" y="3325029"/>
              <a:ext cx="2433218" cy="307683"/>
            </a:xfrm>
            <a:prstGeom prst="rect">
              <a:avLst/>
            </a:prstGeom>
            <a:noFill/>
          </p:spPr>
          <p:txBody>
            <a:bodyPr wrap="square" lIns="0" tIns="0" rIns="0" bIns="0" rtlCol="0" anchor="ctr">
              <a:spAutoFit/>
            </a:bodyPr>
            <a:lstStyle/>
            <a:p>
              <a:pPr algn="ctr" defTabSz="857085">
                <a:defRPr/>
              </a:pPr>
              <a:r>
                <a:rPr lang="en-US" sz="1874" kern="0">
                  <a:solidFill>
                    <a:srgbClr val="FFFFFF"/>
                  </a:solidFill>
                  <a:latin typeface="Segoe UI Semibold"/>
                </a:rPr>
                <a:t>Natural Language</a:t>
              </a:r>
            </a:p>
          </p:txBody>
        </p:sp>
        <p:sp>
          <p:nvSpPr>
            <p:cNvPr id="24" name="Rectangle: Rounded Corners 34">
              <a:extLst>
                <a:ext uri="{FF2B5EF4-FFF2-40B4-BE49-F238E27FC236}">
                  <a16:creationId xmlns:a16="http://schemas.microsoft.com/office/drawing/2014/main" id="{F9457088-038E-DD34-492E-1EE3A981FBC5}"/>
                </a:ext>
              </a:extLst>
            </p:cNvPr>
            <p:cNvSpPr/>
            <p:nvPr/>
          </p:nvSpPr>
          <p:spPr bwMode="auto">
            <a:xfrm>
              <a:off x="1925419" y="3494063"/>
              <a:ext cx="8592458" cy="2011387"/>
            </a:xfrm>
            <a:custGeom>
              <a:avLst/>
              <a:gdLst>
                <a:gd name="connsiteX0" fmla="*/ 0 w 4508748"/>
                <a:gd name="connsiteY0" fmla="*/ 58322 h 1647518"/>
                <a:gd name="connsiteX1" fmla="*/ 58322 w 4508748"/>
                <a:gd name="connsiteY1" fmla="*/ 0 h 1647518"/>
                <a:gd name="connsiteX2" fmla="*/ 4450426 w 4508748"/>
                <a:gd name="connsiteY2" fmla="*/ 0 h 1647518"/>
                <a:gd name="connsiteX3" fmla="*/ 4508748 w 4508748"/>
                <a:gd name="connsiteY3" fmla="*/ 58322 h 1647518"/>
                <a:gd name="connsiteX4" fmla="*/ 4508748 w 4508748"/>
                <a:gd name="connsiteY4" fmla="*/ 1589196 h 1647518"/>
                <a:gd name="connsiteX5" fmla="*/ 4450426 w 4508748"/>
                <a:gd name="connsiteY5" fmla="*/ 1647518 h 1647518"/>
                <a:gd name="connsiteX6" fmla="*/ 58322 w 4508748"/>
                <a:gd name="connsiteY6" fmla="*/ 1647518 h 1647518"/>
                <a:gd name="connsiteX7" fmla="*/ 0 w 4508748"/>
                <a:gd name="connsiteY7" fmla="*/ 1589196 h 1647518"/>
                <a:gd name="connsiteX8" fmla="*/ 0 w 4508748"/>
                <a:gd name="connsiteY8" fmla="*/ 58322 h 1647518"/>
                <a:gd name="connsiteX0" fmla="*/ 0 w 4508748"/>
                <a:gd name="connsiteY0" fmla="*/ 58666 h 1647862"/>
                <a:gd name="connsiteX1" fmla="*/ 58322 w 4508748"/>
                <a:gd name="connsiteY1" fmla="*/ 344 h 1647862"/>
                <a:gd name="connsiteX2" fmla="*/ 1333055 w 4508748"/>
                <a:gd name="connsiteY2" fmla="*/ 0 h 1647862"/>
                <a:gd name="connsiteX3" fmla="*/ 4450426 w 4508748"/>
                <a:gd name="connsiteY3" fmla="*/ 344 h 1647862"/>
                <a:gd name="connsiteX4" fmla="*/ 4508748 w 4508748"/>
                <a:gd name="connsiteY4" fmla="*/ 58666 h 1647862"/>
                <a:gd name="connsiteX5" fmla="*/ 4508748 w 4508748"/>
                <a:gd name="connsiteY5" fmla="*/ 1589540 h 1647862"/>
                <a:gd name="connsiteX6" fmla="*/ 4450426 w 4508748"/>
                <a:gd name="connsiteY6" fmla="*/ 1647862 h 1647862"/>
                <a:gd name="connsiteX7" fmla="*/ 58322 w 4508748"/>
                <a:gd name="connsiteY7" fmla="*/ 1647862 h 1647862"/>
                <a:gd name="connsiteX8" fmla="*/ 0 w 4508748"/>
                <a:gd name="connsiteY8" fmla="*/ 1589540 h 1647862"/>
                <a:gd name="connsiteX9" fmla="*/ 0 w 4508748"/>
                <a:gd name="connsiteY9" fmla="*/ 58666 h 1647862"/>
                <a:gd name="connsiteX0" fmla="*/ 0 w 4508748"/>
                <a:gd name="connsiteY0" fmla="*/ 60254 h 1649450"/>
                <a:gd name="connsiteX1" fmla="*/ 58322 w 4508748"/>
                <a:gd name="connsiteY1" fmla="*/ 1932 h 1649450"/>
                <a:gd name="connsiteX2" fmla="*/ 1333055 w 4508748"/>
                <a:gd name="connsiteY2" fmla="*/ 1588 h 1649450"/>
                <a:gd name="connsiteX3" fmla="*/ 3172967 w 4508748"/>
                <a:gd name="connsiteY3" fmla="*/ 0 h 1649450"/>
                <a:gd name="connsiteX4" fmla="*/ 4450426 w 4508748"/>
                <a:gd name="connsiteY4" fmla="*/ 1932 h 1649450"/>
                <a:gd name="connsiteX5" fmla="*/ 4508748 w 4508748"/>
                <a:gd name="connsiteY5" fmla="*/ 60254 h 1649450"/>
                <a:gd name="connsiteX6" fmla="*/ 4508748 w 4508748"/>
                <a:gd name="connsiteY6" fmla="*/ 1591128 h 1649450"/>
                <a:gd name="connsiteX7" fmla="*/ 4450426 w 4508748"/>
                <a:gd name="connsiteY7" fmla="*/ 1649450 h 1649450"/>
                <a:gd name="connsiteX8" fmla="*/ 58322 w 4508748"/>
                <a:gd name="connsiteY8" fmla="*/ 1649450 h 1649450"/>
                <a:gd name="connsiteX9" fmla="*/ 0 w 4508748"/>
                <a:gd name="connsiteY9" fmla="*/ 1591128 h 1649450"/>
                <a:gd name="connsiteX10" fmla="*/ 0 w 4508748"/>
                <a:gd name="connsiteY10" fmla="*/ 60254 h 1649450"/>
                <a:gd name="connsiteX0" fmla="*/ 3172967 w 4508748"/>
                <a:gd name="connsiteY0" fmla="*/ 0 h 1649450"/>
                <a:gd name="connsiteX1" fmla="*/ 4450426 w 4508748"/>
                <a:gd name="connsiteY1" fmla="*/ 1932 h 1649450"/>
                <a:gd name="connsiteX2" fmla="*/ 4508748 w 4508748"/>
                <a:gd name="connsiteY2" fmla="*/ 60254 h 1649450"/>
                <a:gd name="connsiteX3" fmla="*/ 4508748 w 4508748"/>
                <a:gd name="connsiteY3" fmla="*/ 1591128 h 1649450"/>
                <a:gd name="connsiteX4" fmla="*/ 4450426 w 4508748"/>
                <a:gd name="connsiteY4" fmla="*/ 1649450 h 1649450"/>
                <a:gd name="connsiteX5" fmla="*/ 58322 w 4508748"/>
                <a:gd name="connsiteY5" fmla="*/ 1649450 h 1649450"/>
                <a:gd name="connsiteX6" fmla="*/ 0 w 4508748"/>
                <a:gd name="connsiteY6" fmla="*/ 1591128 h 1649450"/>
                <a:gd name="connsiteX7" fmla="*/ 0 w 4508748"/>
                <a:gd name="connsiteY7" fmla="*/ 60254 h 1649450"/>
                <a:gd name="connsiteX8" fmla="*/ 58322 w 4508748"/>
                <a:gd name="connsiteY8" fmla="*/ 1932 h 1649450"/>
                <a:gd name="connsiteX9" fmla="*/ 1424495 w 4508748"/>
                <a:gd name="connsiteY9" fmla="*/ 93028 h 1649450"/>
                <a:gd name="connsiteX0" fmla="*/ 3172967 w 4508748"/>
                <a:gd name="connsiteY0" fmla="*/ 0 h 1649450"/>
                <a:gd name="connsiteX1" fmla="*/ 4450426 w 4508748"/>
                <a:gd name="connsiteY1" fmla="*/ 1932 h 1649450"/>
                <a:gd name="connsiteX2" fmla="*/ 4508748 w 4508748"/>
                <a:gd name="connsiteY2" fmla="*/ 60254 h 1649450"/>
                <a:gd name="connsiteX3" fmla="*/ 4508748 w 4508748"/>
                <a:gd name="connsiteY3" fmla="*/ 1591128 h 1649450"/>
                <a:gd name="connsiteX4" fmla="*/ 4450426 w 4508748"/>
                <a:gd name="connsiteY4" fmla="*/ 1649450 h 1649450"/>
                <a:gd name="connsiteX5" fmla="*/ 58322 w 4508748"/>
                <a:gd name="connsiteY5" fmla="*/ 1649450 h 1649450"/>
                <a:gd name="connsiteX6" fmla="*/ 0 w 4508748"/>
                <a:gd name="connsiteY6" fmla="*/ 1591128 h 1649450"/>
                <a:gd name="connsiteX7" fmla="*/ 0 w 4508748"/>
                <a:gd name="connsiteY7" fmla="*/ 60254 h 1649450"/>
                <a:gd name="connsiteX8" fmla="*/ 58322 w 4508748"/>
                <a:gd name="connsiteY8" fmla="*/ 1932 h 1649450"/>
                <a:gd name="connsiteX9" fmla="*/ 1399095 w 4508748"/>
                <a:gd name="connsiteY9" fmla="*/ 2541 h 1649450"/>
                <a:gd name="connsiteX0" fmla="*/ 3172967 w 4508748"/>
                <a:gd name="connsiteY0" fmla="*/ 634 h 1650084"/>
                <a:gd name="connsiteX1" fmla="*/ 4450426 w 4508748"/>
                <a:gd name="connsiteY1" fmla="*/ 2566 h 1650084"/>
                <a:gd name="connsiteX2" fmla="*/ 4508748 w 4508748"/>
                <a:gd name="connsiteY2" fmla="*/ 60888 h 1650084"/>
                <a:gd name="connsiteX3" fmla="*/ 4508748 w 4508748"/>
                <a:gd name="connsiteY3" fmla="*/ 1591762 h 1650084"/>
                <a:gd name="connsiteX4" fmla="*/ 4450426 w 4508748"/>
                <a:gd name="connsiteY4" fmla="*/ 1650084 h 1650084"/>
                <a:gd name="connsiteX5" fmla="*/ 58322 w 4508748"/>
                <a:gd name="connsiteY5" fmla="*/ 1650084 h 1650084"/>
                <a:gd name="connsiteX6" fmla="*/ 0 w 4508748"/>
                <a:gd name="connsiteY6" fmla="*/ 1591762 h 1650084"/>
                <a:gd name="connsiteX7" fmla="*/ 0 w 4508748"/>
                <a:gd name="connsiteY7" fmla="*/ 60888 h 1650084"/>
                <a:gd name="connsiteX8" fmla="*/ 58322 w 4508748"/>
                <a:gd name="connsiteY8" fmla="*/ 2566 h 1650084"/>
                <a:gd name="connsiteX9" fmla="*/ 1335595 w 4508748"/>
                <a:gd name="connsiteY9" fmla="*/ 0 h 1650084"/>
                <a:gd name="connsiteX0" fmla="*/ 3172967 w 4508748"/>
                <a:gd name="connsiteY0" fmla="*/ 634 h 1650084"/>
                <a:gd name="connsiteX1" fmla="*/ 4450426 w 4508748"/>
                <a:gd name="connsiteY1" fmla="*/ 2566 h 1650084"/>
                <a:gd name="connsiteX2" fmla="*/ 4508748 w 4508748"/>
                <a:gd name="connsiteY2" fmla="*/ 60888 h 1650084"/>
                <a:gd name="connsiteX3" fmla="*/ 4508748 w 4508748"/>
                <a:gd name="connsiteY3" fmla="*/ 1591762 h 1650084"/>
                <a:gd name="connsiteX4" fmla="*/ 4450426 w 4508748"/>
                <a:gd name="connsiteY4" fmla="*/ 1650084 h 1650084"/>
                <a:gd name="connsiteX5" fmla="*/ 58322 w 4508748"/>
                <a:gd name="connsiteY5" fmla="*/ 1650084 h 1650084"/>
                <a:gd name="connsiteX6" fmla="*/ 0 w 4508748"/>
                <a:gd name="connsiteY6" fmla="*/ 1591762 h 1650084"/>
                <a:gd name="connsiteX7" fmla="*/ 0 w 4508748"/>
                <a:gd name="connsiteY7" fmla="*/ 60888 h 1650084"/>
                <a:gd name="connsiteX8" fmla="*/ 58322 w 4508748"/>
                <a:gd name="connsiteY8" fmla="*/ 2566 h 1650084"/>
                <a:gd name="connsiteX9" fmla="*/ 1609776 w 4508748"/>
                <a:gd name="connsiteY9" fmla="*/ 0 h 1650084"/>
                <a:gd name="connsiteX0" fmla="*/ 2929251 w 4508748"/>
                <a:gd name="connsiteY0" fmla="*/ 634 h 1650084"/>
                <a:gd name="connsiteX1" fmla="*/ 4450426 w 4508748"/>
                <a:gd name="connsiteY1" fmla="*/ 2566 h 1650084"/>
                <a:gd name="connsiteX2" fmla="*/ 4508748 w 4508748"/>
                <a:gd name="connsiteY2" fmla="*/ 60888 h 1650084"/>
                <a:gd name="connsiteX3" fmla="*/ 4508748 w 4508748"/>
                <a:gd name="connsiteY3" fmla="*/ 1591762 h 1650084"/>
                <a:gd name="connsiteX4" fmla="*/ 4450426 w 4508748"/>
                <a:gd name="connsiteY4" fmla="*/ 1650084 h 1650084"/>
                <a:gd name="connsiteX5" fmla="*/ 58322 w 4508748"/>
                <a:gd name="connsiteY5" fmla="*/ 1650084 h 1650084"/>
                <a:gd name="connsiteX6" fmla="*/ 0 w 4508748"/>
                <a:gd name="connsiteY6" fmla="*/ 1591762 h 1650084"/>
                <a:gd name="connsiteX7" fmla="*/ 0 w 4508748"/>
                <a:gd name="connsiteY7" fmla="*/ 60888 h 1650084"/>
                <a:gd name="connsiteX8" fmla="*/ 58322 w 4508748"/>
                <a:gd name="connsiteY8" fmla="*/ 2566 h 1650084"/>
                <a:gd name="connsiteX9" fmla="*/ 1609776 w 4508748"/>
                <a:gd name="connsiteY9" fmla="*/ 0 h 1650084"/>
                <a:gd name="connsiteX0" fmla="*/ 2914019 w 4508748"/>
                <a:gd name="connsiteY0" fmla="*/ 634 h 1650084"/>
                <a:gd name="connsiteX1" fmla="*/ 4450426 w 4508748"/>
                <a:gd name="connsiteY1" fmla="*/ 2566 h 1650084"/>
                <a:gd name="connsiteX2" fmla="*/ 4508748 w 4508748"/>
                <a:gd name="connsiteY2" fmla="*/ 60888 h 1650084"/>
                <a:gd name="connsiteX3" fmla="*/ 4508748 w 4508748"/>
                <a:gd name="connsiteY3" fmla="*/ 1591762 h 1650084"/>
                <a:gd name="connsiteX4" fmla="*/ 4450426 w 4508748"/>
                <a:gd name="connsiteY4" fmla="*/ 1650084 h 1650084"/>
                <a:gd name="connsiteX5" fmla="*/ 58322 w 4508748"/>
                <a:gd name="connsiteY5" fmla="*/ 1650084 h 1650084"/>
                <a:gd name="connsiteX6" fmla="*/ 0 w 4508748"/>
                <a:gd name="connsiteY6" fmla="*/ 1591762 h 1650084"/>
                <a:gd name="connsiteX7" fmla="*/ 0 w 4508748"/>
                <a:gd name="connsiteY7" fmla="*/ 60888 h 1650084"/>
                <a:gd name="connsiteX8" fmla="*/ 58322 w 4508748"/>
                <a:gd name="connsiteY8" fmla="*/ 2566 h 1650084"/>
                <a:gd name="connsiteX9" fmla="*/ 1609776 w 4508748"/>
                <a:gd name="connsiteY9" fmla="*/ 0 h 1650084"/>
                <a:gd name="connsiteX0" fmla="*/ 2914019 w 4508748"/>
                <a:gd name="connsiteY0" fmla="*/ 634 h 1650084"/>
                <a:gd name="connsiteX1" fmla="*/ 4450426 w 4508748"/>
                <a:gd name="connsiteY1" fmla="*/ 2566 h 1650084"/>
                <a:gd name="connsiteX2" fmla="*/ 4508748 w 4508748"/>
                <a:gd name="connsiteY2" fmla="*/ 60888 h 1650084"/>
                <a:gd name="connsiteX3" fmla="*/ 4508748 w 4508748"/>
                <a:gd name="connsiteY3" fmla="*/ 1591762 h 1650084"/>
                <a:gd name="connsiteX4" fmla="*/ 4450426 w 4508748"/>
                <a:gd name="connsiteY4" fmla="*/ 1650084 h 1650084"/>
                <a:gd name="connsiteX5" fmla="*/ 58322 w 4508748"/>
                <a:gd name="connsiteY5" fmla="*/ 1650084 h 1650084"/>
                <a:gd name="connsiteX6" fmla="*/ 0 w 4508748"/>
                <a:gd name="connsiteY6" fmla="*/ 1591762 h 1650084"/>
                <a:gd name="connsiteX7" fmla="*/ 0 w 4508748"/>
                <a:gd name="connsiteY7" fmla="*/ 60888 h 1650084"/>
                <a:gd name="connsiteX8" fmla="*/ 58322 w 4508748"/>
                <a:gd name="connsiteY8" fmla="*/ 2566 h 1650084"/>
                <a:gd name="connsiteX9" fmla="*/ 1609776 w 4508748"/>
                <a:gd name="connsiteY9" fmla="*/ 0 h 1650084"/>
                <a:gd name="connsiteX0" fmla="*/ 2874035 w 4508748"/>
                <a:gd name="connsiteY0" fmla="*/ 634 h 1650084"/>
                <a:gd name="connsiteX1" fmla="*/ 4450426 w 4508748"/>
                <a:gd name="connsiteY1" fmla="*/ 2566 h 1650084"/>
                <a:gd name="connsiteX2" fmla="*/ 4508748 w 4508748"/>
                <a:gd name="connsiteY2" fmla="*/ 60888 h 1650084"/>
                <a:gd name="connsiteX3" fmla="*/ 4508748 w 4508748"/>
                <a:gd name="connsiteY3" fmla="*/ 1591762 h 1650084"/>
                <a:gd name="connsiteX4" fmla="*/ 4450426 w 4508748"/>
                <a:gd name="connsiteY4" fmla="*/ 1650084 h 1650084"/>
                <a:gd name="connsiteX5" fmla="*/ 58322 w 4508748"/>
                <a:gd name="connsiteY5" fmla="*/ 1650084 h 1650084"/>
                <a:gd name="connsiteX6" fmla="*/ 0 w 4508748"/>
                <a:gd name="connsiteY6" fmla="*/ 1591762 h 1650084"/>
                <a:gd name="connsiteX7" fmla="*/ 0 w 4508748"/>
                <a:gd name="connsiteY7" fmla="*/ 60888 h 1650084"/>
                <a:gd name="connsiteX8" fmla="*/ 58322 w 4508748"/>
                <a:gd name="connsiteY8" fmla="*/ 2566 h 1650084"/>
                <a:gd name="connsiteX9" fmla="*/ 1609776 w 4508748"/>
                <a:gd name="connsiteY9" fmla="*/ 0 h 1650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8748" h="1650084">
                  <a:moveTo>
                    <a:pt x="2874035" y="634"/>
                  </a:moveTo>
                  <a:lnTo>
                    <a:pt x="4450426" y="2566"/>
                  </a:lnTo>
                  <a:cubicBezTo>
                    <a:pt x="4482636" y="2566"/>
                    <a:pt x="4508748" y="28678"/>
                    <a:pt x="4508748" y="60888"/>
                  </a:cubicBezTo>
                  <a:lnTo>
                    <a:pt x="4508748" y="1591762"/>
                  </a:lnTo>
                  <a:cubicBezTo>
                    <a:pt x="4508748" y="1623972"/>
                    <a:pt x="4482636" y="1650084"/>
                    <a:pt x="4450426" y="1650084"/>
                  </a:cubicBezTo>
                  <a:lnTo>
                    <a:pt x="58322" y="1650084"/>
                  </a:lnTo>
                  <a:cubicBezTo>
                    <a:pt x="26112" y="1650084"/>
                    <a:pt x="0" y="1623972"/>
                    <a:pt x="0" y="1591762"/>
                  </a:cubicBezTo>
                  <a:lnTo>
                    <a:pt x="0" y="60888"/>
                  </a:lnTo>
                  <a:cubicBezTo>
                    <a:pt x="0" y="28678"/>
                    <a:pt x="26112" y="2566"/>
                    <a:pt x="58322" y="2566"/>
                  </a:cubicBezTo>
                  <a:lnTo>
                    <a:pt x="1609776" y="0"/>
                  </a:lnTo>
                </a:path>
              </a:pathLst>
            </a:custGeom>
            <a:noFill/>
            <a:ln w="28575" cap="flat" cmpd="sng" algn="ctr">
              <a:gradFill flip="none" rotWithShape="1">
                <a:gsLst>
                  <a:gs pos="73000">
                    <a:srgbClr val="1264B1"/>
                  </a:gs>
                  <a:gs pos="0">
                    <a:srgbClr val="C03BC4"/>
                  </a:gs>
                </a:gsLst>
                <a:path path="circle">
                  <a:fillToRect l="100000" t="100000"/>
                </a:path>
                <a:tileRect r="-100000" b="-100000"/>
              </a:gradFill>
              <a:prstDash val="solid"/>
              <a:headEnd type="none" w="med" len="med"/>
              <a:tailEnd type="none" w="med" len="med"/>
            </a:ln>
            <a:effectLst/>
          </p:spPr>
          <p:txBody>
            <a:bodyPr rot="0" spcFirstLastPara="0" vert="horz" wrap="square" lIns="171426" tIns="137141" rIns="171426" bIns="137141" numCol="1" spcCol="0" rtlCol="0" fromWordArt="0" anchor="t" anchorCtr="0" forceAA="0" compatLnSpc="1">
              <a:prstTxWarp prst="textNoShape">
                <a:avLst/>
              </a:prstTxWarp>
              <a:noAutofit/>
            </a:bodyPr>
            <a:lstStyle/>
            <a:p>
              <a:pPr defTabSz="874025" fontAlgn="base">
                <a:spcBef>
                  <a:spcPct val="0"/>
                </a:spcBef>
                <a:spcAft>
                  <a:spcPct val="0"/>
                </a:spcAft>
                <a:defRPr/>
              </a:pPr>
              <a:endParaRPr lang="en-US" sz="1874" kern="0">
                <a:solidFill>
                  <a:srgbClr val="FFFFFF"/>
                </a:solidFill>
                <a:latin typeface="Segoe UI"/>
                <a:ea typeface="Segoe UI" pitchFamily="34" charset="0"/>
                <a:cs typeface="Segoe UI" pitchFamily="34" charset="0"/>
              </a:endParaRPr>
            </a:p>
          </p:txBody>
        </p:sp>
      </p:grpSp>
      <p:sp>
        <p:nvSpPr>
          <p:cNvPr id="25" name="Graphic 28">
            <a:extLst>
              <a:ext uri="{FF2B5EF4-FFF2-40B4-BE49-F238E27FC236}">
                <a16:creationId xmlns:a16="http://schemas.microsoft.com/office/drawing/2014/main" id="{2748641E-7DD4-816E-2958-DA09DA0A54EA}"/>
              </a:ext>
              <a:ext uri="{C183D7F6-B498-43B3-948B-1728B52AA6E4}">
                <adec:decorative xmlns:adec="http://schemas.microsoft.com/office/drawing/2017/decorative" val="1"/>
              </a:ext>
            </a:extLst>
          </p:cNvPr>
          <p:cNvSpPr/>
          <p:nvPr/>
        </p:nvSpPr>
        <p:spPr>
          <a:xfrm>
            <a:off x="6067594" y="4704233"/>
            <a:ext cx="193067" cy="193035"/>
          </a:xfrm>
          <a:custGeom>
            <a:avLst/>
            <a:gdLst>
              <a:gd name="connsiteX0" fmla="*/ 102943 w 205967"/>
              <a:gd name="connsiteY0" fmla="*/ 0 h 205934"/>
              <a:gd name="connsiteX1" fmla="*/ 111691 w 205967"/>
              <a:gd name="connsiteY1" fmla="*/ 7627 h 205934"/>
              <a:gd name="connsiteX2" fmla="*/ 111772 w 205967"/>
              <a:gd name="connsiteY2" fmla="*/ 8824 h 205934"/>
              <a:gd name="connsiteX3" fmla="*/ 111786 w 205967"/>
              <a:gd name="connsiteY3" fmla="*/ 94145 h 205934"/>
              <a:gd name="connsiteX4" fmla="*/ 197142 w 205967"/>
              <a:gd name="connsiteY4" fmla="*/ 94145 h 205934"/>
              <a:gd name="connsiteX5" fmla="*/ 205968 w 205967"/>
              <a:gd name="connsiteY5" fmla="*/ 102971 h 205934"/>
              <a:gd name="connsiteX6" fmla="*/ 198340 w 205967"/>
              <a:gd name="connsiteY6" fmla="*/ 111718 h 205934"/>
              <a:gd name="connsiteX7" fmla="*/ 197142 w 205967"/>
              <a:gd name="connsiteY7" fmla="*/ 111798 h 205934"/>
              <a:gd name="connsiteX8" fmla="*/ 111786 w 205967"/>
              <a:gd name="connsiteY8" fmla="*/ 111798 h 205934"/>
              <a:gd name="connsiteX9" fmla="*/ 111809 w 205967"/>
              <a:gd name="connsiteY9" fmla="*/ 197106 h 205934"/>
              <a:gd name="connsiteX10" fmla="*/ 102986 w 205967"/>
              <a:gd name="connsiteY10" fmla="*/ 205935 h 205934"/>
              <a:gd name="connsiteX11" fmla="*/ 94238 w 205967"/>
              <a:gd name="connsiteY11" fmla="*/ 198308 h 205934"/>
              <a:gd name="connsiteX12" fmla="*/ 94157 w 205967"/>
              <a:gd name="connsiteY12" fmla="*/ 197110 h 205934"/>
              <a:gd name="connsiteX13" fmla="*/ 94134 w 205967"/>
              <a:gd name="connsiteY13" fmla="*/ 111798 h 205934"/>
              <a:gd name="connsiteX14" fmla="*/ 8826 w 205967"/>
              <a:gd name="connsiteY14" fmla="*/ 111798 h 205934"/>
              <a:gd name="connsiteX15" fmla="*/ 0 w 205967"/>
              <a:gd name="connsiteY15" fmla="*/ 102971 h 205934"/>
              <a:gd name="connsiteX16" fmla="*/ 7628 w 205967"/>
              <a:gd name="connsiteY16" fmla="*/ 94225 h 205934"/>
              <a:gd name="connsiteX17" fmla="*/ 8826 w 205967"/>
              <a:gd name="connsiteY17" fmla="*/ 94145 h 205934"/>
              <a:gd name="connsiteX18" fmla="*/ 94134 w 205967"/>
              <a:gd name="connsiteY18" fmla="*/ 94145 h 205934"/>
              <a:gd name="connsiteX19" fmla="*/ 94119 w 205967"/>
              <a:gd name="connsiteY19" fmla="*/ 8828 h 205934"/>
              <a:gd name="connsiteX20" fmla="*/ 102943 w 205967"/>
              <a:gd name="connsiteY20" fmla="*/ 0 h 20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967" h="205934">
                <a:moveTo>
                  <a:pt x="102943" y="0"/>
                </a:moveTo>
                <a:cubicBezTo>
                  <a:pt x="107412" y="0"/>
                  <a:pt x="111106" y="3319"/>
                  <a:pt x="111691" y="7627"/>
                </a:cubicBezTo>
                <a:lnTo>
                  <a:pt x="111772" y="8824"/>
                </a:lnTo>
                <a:lnTo>
                  <a:pt x="111786" y="94145"/>
                </a:lnTo>
                <a:lnTo>
                  <a:pt x="197142" y="94145"/>
                </a:lnTo>
                <a:cubicBezTo>
                  <a:pt x="202016" y="94145"/>
                  <a:pt x="205968" y="98097"/>
                  <a:pt x="205968" y="102971"/>
                </a:cubicBezTo>
                <a:cubicBezTo>
                  <a:pt x="205968" y="107440"/>
                  <a:pt x="202647" y="111133"/>
                  <a:pt x="198340" y="111718"/>
                </a:cubicBezTo>
                <a:lnTo>
                  <a:pt x="197142" y="111798"/>
                </a:lnTo>
                <a:lnTo>
                  <a:pt x="111786" y="111798"/>
                </a:lnTo>
                <a:lnTo>
                  <a:pt x="111809" y="197106"/>
                </a:lnTo>
                <a:cubicBezTo>
                  <a:pt x="111811" y="201981"/>
                  <a:pt x="107860" y="205935"/>
                  <a:pt x="102986" y="205935"/>
                </a:cubicBezTo>
                <a:cubicBezTo>
                  <a:pt x="98517" y="205935"/>
                  <a:pt x="94823" y="202616"/>
                  <a:pt x="94238" y="198308"/>
                </a:cubicBezTo>
                <a:lnTo>
                  <a:pt x="94157" y="197110"/>
                </a:lnTo>
                <a:lnTo>
                  <a:pt x="94134" y="111798"/>
                </a:lnTo>
                <a:lnTo>
                  <a:pt x="8826" y="111798"/>
                </a:lnTo>
                <a:cubicBezTo>
                  <a:pt x="3952" y="111798"/>
                  <a:pt x="0" y="107846"/>
                  <a:pt x="0" y="102971"/>
                </a:cubicBezTo>
                <a:cubicBezTo>
                  <a:pt x="0" y="98503"/>
                  <a:pt x="3320" y="94810"/>
                  <a:pt x="7628" y="94225"/>
                </a:cubicBezTo>
                <a:lnTo>
                  <a:pt x="8826" y="94145"/>
                </a:lnTo>
                <a:lnTo>
                  <a:pt x="94134" y="94145"/>
                </a:lnTo>
                <a:lnTo>
                  <a:pt x="94119" y="8828"/>
                </a:lnTo>
                <a:cubicBezTo>
                  <a:pt x="94118" y="3953"/>
                  <a:pt x="98069" y="0"/>
                  <a:pt x="102943" y="0"/>
                </a:cubicBezTo>
                <a:close/>
              </a:path>
            </a:pathLst>
          </a:custGeom>
          <a:solidFill>
            <a:srgbClr val="000000">
              <a:lumMod val="50000"/>
              <a:lumOff val="50000"/>
            </a:srgbClr>
          </a:solidFill>
          <a:ln w="9525" cap="flat">
            <a:noFill/>
            <a:prstDash val="solid"/>
            <a:miter/>
          </a:ln>
        </p:spPr>
        <p:txBody>
          <a:bodyPr rtlCol="0" anchor="ctr"/>
          <a:lstStyle/>
          <a:p>
            <a:pPr defTabSz="857085">
              <a:defRPr/>
            </a:pPr>
            <a:endParaRPr lang="en-US" sz="1688" kern="0">
              <a:solidFill>
                <a:srgbClr val="000000"/>
              </a:solidFill>
              <a:latin typeface="Segoe UI"/>
            </a:endParaRPr>
          </a:p>
        </p:txBody>
      </p:sp>
      <p:sp>
        <p:nvSpPr>
          <p:cNvPr id="27" name="Graphic 28">
            <a:extLst>
              <a:ext uri="{FF2B5EF4-FFF2-40B4-BE49-F238E27FC236}">
                <a16:creationId xmlns:a16="http://schemas.microsoft.com/office/drawing/2014/main" id="{7C5E8B45-3139-5E5E-E443-BF85848EBF5F}"/>
              </a:ext>
              <a:ext uri="{C183D7F6-B498-43B3-948B-1728B52AA6E4}">
                <adec:decorative xmlns:adec="http://schemas.microsoft.com/office/drawing/2017/decorative" val="1"/>
              </a:ext>
            </a:extLst>
          </p:cNvPr>
          <p:cNvSpPr/>
          <p:nvPr/>
        </p:nvSpPr>
        <p:spPr>
          <a:xfrm>
            <a:off x="8022234" y="4704233"/>
            <a:ext cx="193067" cy="193035"/>
          </a:xfrm>
          <a:custGeom>
            <a:avLst/>
            <a:gdLst>
              <a:gd name="connsiteX0" fmla="*/ 102943 w 205967"/>
              <a:gd name="connsiteY0" fmla="*/ 0 h 205934"/>
              <a:gd name="connsiteX1" fmla="*/ 111691 w 205967"/>
              <a:gd name="connsiteY1" fmla="*/ 7627 h 205934"/>
              <a:gd name="connsiteX2" fmla="*/ 111772 w 205967"/>
              <a:gd name="connsiteY2" fmla="*/ 8824 h 205934"/>
              <a:gd name="connsiteX3" fmla="*/ 111786 w 205967"/>
              <a:gd name="connsiteY3" fmla="*/ 94145 h 205934"/>
              <a:gd name="connsiteX4" fmla="*/ 197142 w 205967"/>
              <a:gd name="connsiteY4" fmla="*/ 94145 h 205934"/>
              <a:gd name="connsiteX5" fmla="*/ 205968 w 205967"/>
              <a:gd name="connsiteY5" fmla="*/ 102971 h 205934"/>
              <a:gd name="connsiteX6" fmla="*/ 198340 w 205967"/>
              <a:gd name="connsiteY6" fmla="*/ 111718 h 205934"/>
              <a:gd name="connsiteX7" fmla="*/ 197142 w 205967"/>
              <a:gd name="connsiteY7" fmla="*/ 111798 h 205934"/>
              <a:gd name="connsiteX8" fmla="*/ 111786 w 205967"/>
              <a:gd name="connsiteY8" fmla="*/ 111798 h 205934"/>
              <a:gd name="connsiteX9" fmla="*/ 111809 w 205967"/>
              <a:gd name="connsiteY9" fmla="*/ 197106 h 205934"/>
              <a:gd name="connsiteX10" fmla="*/ 102986 w 205967"/>
              <a:gd name="connsiteY10" fmla="*/ 205935 h 205934"/>
              <a:gd name="connsiteX11" fmla="*/ 94238 w 205967"/>
              <a:gd name="connsiteY11" fmla="*/ 198308 h 205934"/>
              <a:gd name="connsiteX12" fmla="*/ 94157 w 205967"/>
              <a:gd name="connsiteY12" fmla="*/ 197110 h 205934"/>
              <a:gd name="connsiteX13" fmla="*/ 94134 w 205967"/>
              <a:gd name="connsiteY13" fmla="*/ 111798 h 205934"/>
              <a:gd name="connsiteX14" fmla="*/ 8826 w 205967"/>
              <a:gd name="connsiteY14" fmla="*/ 111798 h 205934"/>
              <a:gd name="connsiteX15" fmla="*/ 0 w 205967"/>
              <a:gd name="connsiteY15" fmla="*/ 102971 h 205934"/>
              <a:gd name="connsiteX16" fmla="*/ 7628 w 205967"/>
              <a:gd name="connsiteY16" fmla="*/ 94225 h 205934"/>
              <a:gd name="connsiteX17" fmla="*/ 8826 w 205967"/>
              <a:gd name="connsiteY17" fmla="*/ 94145 h 205934"/>
              <a:gd name="connsiteX18" fmla="*/ 94134 w 205967"/>
              <a:gd name="connsiteY18" fmla="*/ 94145 h 205934"/>
              <a:gd name="connsiteX19" fmla="*/ 94119 w 205967"/>
              <a:gd name="connsiteY19" fmla="*/ 8828 h 205934"/>
              <a:gd name="connsiteX20" fmla="*/ 102943 w 205967"/>
              <a:gd name="connsiteY20" fmla="*/ 0 h 205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967" h="205934">
                <a:moveTo>
                  <a:pt x="102943" y="0"/>
                </a:moveTo>
                <a:cubicBezTo>
                  <a:pt x="107412" y="0"/>
                  <a:pt x="111106" y="3319"/>
                  <a:pt x="111691" y="7627"/>
                </a:cubicBezTo>
                <a:lnTo>
                  <a:pt x="111772" y="8824"/>
                </a:lnTo>
                <a:lnTo>
                  <a:pt x="111786" y="94145"/>
                </a:lnTo>
                <a:lnTo>
                  <a:pt x="197142" y="94145"/>
                </a:lnTo>
                <a:cubicBezTo>
                  <a:pt x="202016" y="94145"/>
                  <a:pt x="205968" y="98097"/>
                  <a:pt x="205968" y="102971"/>
                </a:cubicBezTo>
                <a:cubicBezTo>
                  <a:pt x="205968" y="107440"/>
                  <a:pt x="202647" y="111133"/>
                  <a:pt x="198340" y="111718"/>
                </a:cubicBezTo>
                <a:lnTo>
                  <a:pt x="197142" y="111798"/>
                </a:lnTo>
                <a:lnTo>
                  <a:pt x="111786" y="111798"/>
                </a:lnTo>
                <a:lnTo>
                  <a:pt x="111809" y="197106"/>
                </a:lnTo>
                <a:cubicBezTo>
                  <a:pt x="111811" y="201981"/>
                  <a:pt x="107860" y="205935"/>
                  <a:pt x="102986" y="205935"/>
                </a:cubicBezTo>
                <a:cubicBezTo>
                  <a:pt x="98517" y="205935"/>
                  <a:pt x="94823" y="202616"/>
                  <a:pt x="94238" y="198308"/>
                </a:cubicBezTo>
                <a:lnTo>
                  <a:pt x="94157" y="197110"/>
                </a:lnTo>
                <a:lnTo>
                  <a:pt x="94134" y="111798"/>
                </a:lnTo>
                <a:lnTo>
                  <a:pt x="8826" y="111798"/>
                </a:lnTo>
                <a:cubicBezTo>
                  <a:pt x="3952" y="111798"/>
                  <a:pt x="0" y="107846"/>
                  <a:pt x="0" y="102971"/>
                </a:cubicBezTo>
                <a:cubicBezTo>
                  <a:pt x="0" y="98503"/>
                  <a:pt x="3320" y="94810"/>
                  <a:pt x="7628" y="94225"/>
                </a:cubicBezTo>
                <a:lnTo>
                  <a:pt x="8826" y="94145"/>
                </a:lnTo>
                <a:lnTo>
                  <a:pt x="94134" y="94145"/>
                </a:lnTo>
                <a:lnTo>
                  <a:pt x="94119" y="8828"/>
                </a:lnTo>
                <a:cubicBezTo>
                  <a:pt x="94118" y="3953"/>
                  <a:pt x="98069" y="0"/>
                  <a:pt x="102943" y="0"/>
                </a:cubicBezTo>
                <a:close/>
              </a:path>
            </a:pathLst>
          </a:custGeom>
          <a:solidFill>
            <a:srgbClr val="000000">
              <a:lumMod val="50000"/>
              <a:lumOff val="50000"/>
            </a:srgbClr>
          </a:solidFill>
          <a:ln w="9525" cap="flat">
            <a:noFill/>
            <a:prstDash val="solid"/>
            <a:miter/>
          </a:ln>
        </p:spPr>
        <p:txBody>
          <a:bodyPr rtlCol="0" anchor="ctr"/>
          <a:lstStyle/>
          <a:p>
            <a:pPr defTabSz="857085">
              <a:defRPr/>
            </a:pPr>
            <a:endParaRPr lang="en-US" sz="1688" kern="0">
              <a:solidFill>
                <a:srgbClr val="000000"/>
              </a:solidFill>
              <a:latin typeface="Segoe UI"/>
            </a:endParaRPr>
          </a:p>
        </p:txBody>
      </p:sp>
      <p:grpSp>
        <p:nvGrpSpPr>
          <p:cNvPr id="28" name="Group 27">
            <a:extLst>
              <a:ext uri="{FF2B5EF4-FFF2-40B4-BE49-F238E27FC236}">
                <a16:creationId xmlns:a16="http://schemas.microsoft.com/office/drawing/2014/main" id="{7ABFC53E-767A-12AD-2481-3C7DDAE302DA}"/>
              </a:ext>
            </a:extLst>
          </p:cNvPr>
          <p:cNvGrpSpPr/>
          <p:nvPr/>
        </p:nvGrpSpPr>
        <p:grpSpPr>
          <a:xfrm>
            <a:off x="4579410" y="4589325"/>
            <a:ext cx="1205815" cy="1102948"/>
            <a:chOff x="8530534" y="4014228"/>
            <a:chExt cx="1286385" cy="1176644"/>
          </a:xfrm>
        </p:grpSpPr>
        <p:sp>
          <p:nvSpPr>
            <p:cNvPr id="30" name="TextBox 29">
              <a:extLst>
                <a:ext uri="{FF2B5EF4-FFF2-40B4-BE49-F238E27FC236}">
                  <a16:creationId xmlns:a16="http://schemas.microsoft.com/office/drawing/2014/main" id="{784BE3A8-75F6-7F4E-B938-83ADE91F0A46}"/>
                </a:ext>
              </a:extLst>
            </p:cNvPr>
            <p:cNvSpPr txBox="1"/>
            <p:nvPr/>
          </p:nvSpPr>
          <p:spPr>
            <a:xfrm>
              <a:off x="8530534" y="4698360"/>
              <a:ext cx="1286385" cy="492512"/>
            </a:xfrm>
            <a:prstGeom prst="rect">
              <a:avLst/>
            </a:prstGeom>
            <a:noFill/>
          </p:spPr>
          <p:txBody>
            <a:bodyPr wrap="square" lIns="0" tIns="0" rIns="0" bIns="0" rtlCol="0" anchor="ctr">
              <a:spAutoFit/>
            </a:bodyPr>
            <a:lstStyle/>
            <a:p>
              <a:pPr algn="ctr" defTabSz="857085">
                <a:defRPr/>
              </a:pPr>
              <a:r>
                <a:rPr lang="en-US" sz="1500" kern="0">
                  <a:solidFill>
                    <a:srgbClr val="FFFFFF"/>
                  </a:solidFill>
                  <a:latin typeface="Segoe UI Semibold"/>
                </a:rPr>
                <a:t>The</a:t>
              </a:r>
              <a:br>
                <a:rPr lang="en-US" sz="1500" kern="0">
                  <a:solidFill>
                    <a:srgbClr val="FFFFFF"/>
                  </a:solidFill>
                  <a:latin typeface="Segoe UI Semibold"/>
                </a:rPr>
              </a:br>
              <a:r>
                <a:rPr lang="en-US" sz="1500" kern="0">
                  <a:solidFill>
                    <a:srgbClr val="FFFFFF"/>
                  </a:solidFill>
                  <a:latin typeface="Segoe UI Semibold"/>
                </a:rPr>
                <a:t>Internet</a:t>
              </a:r>
            </a:p>
          </p:txBody>
        </p:sp>
        <p:sp>
          <p:nvSpPr>
            <p:cNvPr id="31" name="Graphic 20">
              <a:extLst>
                <a:ext uri="{FF2B5EF4-FFF2-40B4-BE49-F238E27FC236}">
                  <a16:creationId xmlns:a16="http://schemas.microsoft.com/office/drawing/2014/main" id="{10F4E2FF-B94D-48D5-AA9E-2FE9B04EF2FB}"/>
                </a:ext>
              </a:extLst>
            </p:cNvPr>
            <p:cNvSpPr/>
            <p:nvPr/>
          </p:nvSpPr>
          <p:spPr>
            <a:xfrm>
              <a:off x="8945511" y="4014228"/>
              <a:ext cx="454759" cy="454361"/>
            </a:xfrm>
            <a:custGeom>
              <a:avLst/>
              <a:gdLst>
                <a:gd name="connsiteX0" fmla="*/ 13742 w 190773"/>
                <a:gd name="connsiteY0" fmla="*/ 75793 h 190606"/>
                <a:gd name="connsiteX1" fmla="*/ 13742 w 190773"/>
                <a:gd name="connsiteY1" fmla="*/ 142145 h 190606"/>
                <a:gd name="connsiteX2" fmla="*/ 73109 w 190773"/>
                <a:gd name="connsiteY2" fmla="*/ 147907 h 190606"/>
                <a:gd name="connsiteX3" fmla="*/ 113651 w 190773"/>
                <a:gd name="connsiteY3" fmla="*/ 188449 h 190606"/>
                <a:gd name="connsiteX4" fmla="*/ 124067 w 190773"/>
                <a:gd name="connsiteY4" fmla="*/ 188449 h 190606"/>
                <a:gd name="connsiteX5" fmla="*/ 124780 w 190773"/>
                <a:gd name="connsiteY5" fmla="*/ 178859 h 190606"/>
                <a:gd name="connsiteX6" fmla="*/ 124067 w 190773"/>
                <a:gd name="connsiteY6" fmla="*/ 178033 h 190606"/>
                <a:gd name="connsiteX7" fmla="*/ 83897 w 190773"/>
                <a:gd name="connsiteY7" fmla="*/ 137854 h 190606"/>
                <a:gd name="connsiteX8" fmla="*/ 80093 w 190773"/>
                <a:gd name="connsiteY8" fmla="*/ 75793 h 190606"/>
                <a:gd name="connsiteX9" fmla="*/ 13742 w 190773"/>
                <a:gd name="connsiteY9" fmla="*/ 75793 h 190606"/>
                <a:gd name="connsiteX10" fmla="*/ 95510 w 190773"/>
                <a:gd name="connsiteY10" fmla="*/ 0 h 190606"/>
                <a:gd name="connsiteX11" fmla="*/ 2632 w 190773"/>
                <a:gd name="connsiteY11" fmla="*/ 73977 h 190606"/>
                <a:gd name="connsiteX12" fmla="*/ 7007 w 190773"/>
                <a:gd name="connsiteY12" fmla="*/ 69058 h 190606"/>
                <a:gd name="connsiteX13" fmla="*/ 23920 w 190773"/>
                <a:gd name="connsiteY13" fmla="*/ 57407 h 190606"/>
                <a:gd name="connsiteX14" fmla="*/ 65791 w 190773"/>
                <a:gd name="connsiteY14" fmla="*/ 19914 h 190606"/>
                <a:gd name="connsiteX15" fmla="*/ 64774 w 190773"/>
                <a:gd name="connsiteY15" fmla="*/ 21573 h 190606"/>
                <a:gd name="connsiteX16" fmla="*/ 52628 w 190773"/>
                <a:gd name="connsiteY16" fmla="*/ 52807 h 190606"/>
                <a:gd name="connsiteX17" fmla="*/ 66588 w 190773"/>
                <a:gd name="connsiteY17" fmla="*/ 56050 h 190606"/>
                <a:gd name="connsiteX18" fmla="*/ 95510 w 190773"/>
                <a:gd name="connsiteY18" fmla="*/ 14288 h 190606"/>
                <a:gd name="connsiteX19" fmla="*/ 96611 w 190773"/>
                <a:gd name="connsiteY19" fmla="*/ 14338 h 190606"/>
                <a:gd name="connsiteX20" fmla="*/ 125716 w 190773"/>
                <a:gd name="connsiteY20" fmla="*/ 61924 h 190606"/>
                <a:gd name="connsiteX21" fmla="*/ 78113 w 190773"/>
                <a:gd name="connsiteY21" fmla="*/ 61917 h 190606"/>
                <a:gd name="connsiteX22" fmla="*/ 86829 w 190773"/>
                <a:gd name="connsiteY22" fmla="*/ 69058 h 190606"/>
                <a:gd name="connsiteX23" fmla="*/ 92878 w 190773"/>
                <a:gd name="connsiteY23" fmla="*/ 76195 h 190606"/>
                <a:gd name="connsiteX24" fmla="*/ 127865 w 190773"/>
                <a:gd name="connsiteY24" fmla="*/ 76209 h 190606"/>
                <a:gd name="connsiteX25" fmla="*/ 128861 w 190773"/>
                <a:gd name="connsiteY25" fmla="*/ 95265 h 190606"/>
                <a:gd name="connsiteX26" fmla="*/ 126578 w 190773"/>
                <a:gd name="connsiteY26" fmla="*/ 123841 h 190606"/>
                <a:gd name="connsiteX27" fmla="*/ 101381 w 190773"/>
                <a:gd name="connsiteY27" fmla="*/ 123842 h 190606"/>
                <a:gd name="connsiteX28" fmla="*/ 98533 w 190773"/>
                <a:gd name="connsiteY28" fmla="*/ 131853 h 190606"/>
                <a:gd name="connsiteX29" fmla="*/ 97305 w 190773"/>
                <a:gd name="connsiteY29" fmla="*/ 134441 h 190606"/>
                <a:gd name="connsiteX30" fmla="*/ 96137 w 190773"/>
                <a:gd name="connsiteY30" fmla="*/ 136626 h 190606"/>
                <a:gd name="connsiteX31" fmla="*/ 97648 w 190773"/>
                <a:gd name="connsiteY31" fmla="*/ 138122 h 190606"/>
                <a:gd name="connsiteX32" fmla="*/ 123503 w 190773"/>
                <a:gd name="connsiteY32" fmla="*/ 138124 h 190606"/>
                <a:gd name="connsiteX33" fmla="*/ 116534 w 190773"/>
                <a:gd name="connsiteY33" fmla="*/ 157027 h 190606"/>
                <a:gd name="connsiteX34" fmla="*/ 127064 w 190773"/>
                <a:gd name="connsiteY34" fmla="*/ 167578 h 190606"/>
                <a:gd name="connsiteX35" fmla="*/ 138293 w 190773"/>
                <a:gd name="connsiteY35" fmla="*/ 138134 h 190606"/>
                <a:gd name="connsiteX36" fmla="*/ 164226 w 190773"/>
                <a:gd name="connsiteY36" fmla="*/ 138126 h 190606"/>
                <a:gd name="connsiteX37" fmla="*/ 128661 w 190773"/>
                <a:gd name="connsiteY37" fmla="*/ 169167 h 190606"/>
                <a:gd name="connsiteX38" fmla="*/ 130803 w 190773"/>
                <a:gd name="connsiteY38" fmla="*/ 171299 h 190606"/>
                <a:gd name="connsiteX39" fmla="*/ 131989 w 190773"/>
                <a:gd name="connsiteY39" fmla="*/ 172635 h 190606"/>
                <a:gd name="connsiteX40" fmla="*/ 135591 w 190773"/>
                <a:gd name="connsiteY40" fmla="*/ 181710 h 190606"/>
                <a:gd name="connsiteX41" fmla="*/ 190774 w 190773"/>
                <a:gd name="connsiteY41" fmla="*/ 95265 h 190606"/>
                <a:gd name="connsiteX42" fmla="*/ 95510 w 190773"/>
                <a:gd name="connsiteY42" fmla="*/ 0 h 190606"/>
                <a:gd name="connsiteX43" fmla="*/ 69678 w 190773"/>
                <a:gd name="connsiteY43" fmla="*/ 86208 h 190606"/>
                <a:gd name="connsiteX44" fmla="*/ 69678 w 190773"/>
                <a:gd name="connsiteY44" fmla="*/ 131729 h 190606"/>
                <a:gd name="connsiteX45" fmla="*/ 24158 w 190773"/>
                <a:gd name="connsiteY45" fmla="*/ 131729 h 190606"/>
                <a:gd name="connsiteX46" fmla="*/ 24158 w 190773"/>
                <a:gd name="connsiteY46" fmla="*/ 86208 h 190606"/>
                <a:gd name="connsiteX47" fmla="*/ 69678 w 190773"/>
                <a:gd name="connsiteY47" fmla="*/ 86208 h 190606"/>
                <a:gd name="connsiteX48" fmla="*/ 142245 w 190773"/>
                <a:gd name="connsiteY48" fmla="*/ 76215 h 190606"/>
                <a:gd name="connsiteX49" fmla="*/ 174226 w 190773"/>
                <a:gd name="connsiteY49" fmla="*/ 76209 h 190606"/>
                <a:gd name="connsiteX50" fmla="*/ 174300 w 190773"/>
                <a:gd name="connsiteY50" fmla="*/ 76496 h 190606"/>
                <a:gd name="connsiteX51" fmla="*/ 176486 w 190773"/>
                <a:gd name="connsiteY51" fmla="*/ 95265 h 190606"/>
                <a:gd name="connsiteX52" fmla="*/ 171301 w 190773"/>
                <a:gd name="connsiteY52" fmla="*/ 123840 h 190606"/>
                <a:gd name="connsiteX53" fmla="*/ 141074 w 190773"/>
                <a:gd name="connsiteY53" fmla="*/ 123848 h 190606"/>
                <a:gd name="connsiteX54" fmla="*/ 143149 w 190773"/>
                <a:gd name="connsiteY54" fmla="*/ 95265 h 190606"/>
                <a:gd name="connsiteX55" fmla="*/ 142245 w 190773"/>
                <a:gd name="connsiteY55" fmla="*/ 76215 h 190606"/>
                <a:gd name="connsiteX56" fmla="*/ 125217 w 190773"/>
                <a:gd name="connsiteY56" fmla="*/ 19914 h 190606"/>
                <a:gd name="connsiteX57" fmla="*/ 125435 w 190773"/>
                <a:gd name="connsiteY57" fmla="*/ 19997 h 190606"/>
                <a:gd name="connsiteX58" fmla="*/ 169327 w 190773"/>
                <a:gd name="connsiteY58" fmla="*/ 61926 h 190606"/>
                <a:gd name="connsiteX59" fmla="*/ 140292 w 190773"/>
                <a:gd name="connsiteY59" fmla="*/ 61920 h 190606"/>
                <a:gd name="connsiteX60" fmla="*/ 125217 w 190773"/>
                <a:gd name="connsiteY60" fmla="*/ 19914 h 190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90773" h="190606">
                  <a:moveTo>
                    <a:pt x="13742" y="75793"/>
                  </a:moveTo>
                  <a:cubicBezTo>
                    <a:pt x="-4581" y="94116"/>
                    <a:pt x="-4581" y="123823"/>
                    <a:pt x="13742" y="142145"/>
                  </a:cubicBezTo>
                  <a:cubicBezTo>
                    <a:pt x="29884" y="158288"/>
                    <a:pt x="54863" y="160208"/>
                    <a:pt x="73109" y="147907"/>
                  </a:cubicBezTo>
                  <a:lnTo>
                    <a:pt x="113651" y="188449"/>
                  </a:lnTo>
                  <a:cubicBezTo>
                    <a:pt x="116528" y="191325"/>
                    <a:pt x="121190" y="191325"/>
                    <a:pt x="124067" y="188449"/>
                  </a:cubicBezTo>
                  <a:cubicBezTo>
                    <a:pt x="126681" y="185834"/>
                    <a:pt x="126919" y="181742"/>
                    <a:pt x="124780" y="178859"/>
                  </a:cubicBezTo>
                  <a:lnTo>
                    <a:pt x="124067" y="178033"/>
                  </a:lnTo>
                  <a:lnTo>
                    <a:pt x="83897" y="137854"/>
                  </a:lnTo>
                  <a:cubicBezTo>
                    <a:pt x="98314" y="119444"/>
                    <a:pt x="97046" y="92745"/>
                    <a:pt x="80093" y="75793"/>
                  </a:cubicBezTo>
                  <a:cubicBezTo>
                    <a:pt x="61771" y="57471"/>
                    <a:pt x="32064" y="57471"/>
                    <a:pt x="13742" y="75793"/>
                  </a:cubicBezTo>
                  <a:close/>
                  <a:moveTo>
                    <a:pt x="95510" y="0"/>
                  </a:moveTo>
                  <a:cubicBezTo>
                    <a:pt x="50214" y="0"/>
                    <a:pt x="12302" y="31612"/>
                    <a:pt x="2632" y="73977"/>
                  </a:cubicBezTo>
                  <a:cubicBezTo>
                    <a:pt x="3976" y="72270"/>
                    <a:pt x="5435" y="70629"/>
                    <a:pt x="7007" y="69058"/>
                  </a:cubicBezTo>
                  <a:cubicBezTo>
                    <a:pt x="12039" y="64026"/>
                    <a:pt x="17785" y="60142"/>
                    <a:pt x="23920" y="57407"/>
                  </a:cubicBezTo>
                  <a:cubicBezTo>
                    <a:pt x="32902" y="40429"/>
                    <a:pt x="47763" y="27030"/>
                    <a:pt x="65791" y="19914"/>
                  </a:cubicBezTo>
                  <a:lnTo>
                    <a:pt x="64774" y="21573"/>
                  </a:lnTo>
                  <a:cubicBezTo>
                    <a:pt x="59654" y="30084"/>
                    <a:pt x="55524" y="40730"/>
                    <a:pt x="52628" y="52807"/>
                  </a:cubicBezTo>
                  <a:cubicBezTo>
                    <a:pt x="57380" y="53295"/>
                    <a:pt x="62070" y="54374"/>
                    <a:pt x="66588" y="56050"/>
                  </a:cubicBezTo>
                  <a:cubicBezTo>
                    <a:pt x="72606" y="31022"/>
                    <a:pt x="83951" y="14288"/>
                    <a:pt x="95510" y="14288"/>
                  </a:cubicBezTo>
                  <a:lnTo>
                    <a:pt x="96611" y="14338"/>
                  </a:lnTo>
                  <a:cubicBezTo>
                    <a:pt x="108665" y="15441"/>
                    <a:pt x="120308" y="34509"/>
                    <a:pt x="125716" y="61924"/>
                  </a:cubicBezTo>
                  <a:lnTo>
                    <a:pt x="78113" y="61917"/>
                  </a:lnTo>
                  <a:cubicBezTo>
                    <a:pt x="81193" y="63963"/>
                    <a:pt x="84115" y="66343"/>
                    <a:pt x="86829" y="69058"/>
                  </a:cubicBezTo>
                  <a:cubicBezTo>
                    <a:pt x="89072" y="71301"/>
                    <a:pt x="91089" y="73690"/>
                    <a:pt x="92878" y="76195"/>
                  </a:cubicBezTo>
                  <a:lnTo>
                    <a:pt x="127865" y="76209"/>
                  </a:lnTo>
                  <a:cubicBezTo>
                    <a:pt x="128513" y="82308"/>
                    <a:pt x="128861" y="88687"/>
                    <a:pt x="128861" y="95265"/>
                  </a:cubicBezTo>
                  <a:cubicBezTo>
                    <a:pt x="128861" y="105357"/>
                    <a:pt x="128041" y="114980"/>
                    <a:pt x="126578" y="123841"/>
                  </a:cubicBezTo>
                  <a:lnTo>
                    <a:pt x="101381" y="123842"/>
                  </a:lnTo>
                  <a:cubicBezTo>
                    <a:pt x="100641" y="126563"/>
                    <a:pt x="99691" y="129241"/>
                    <a:pt x="98533" y="131853"/>
                  </a:cubicBezTo>
                  <a:lnTo>
                    <a:pt x="97305" y="134441"/>
                  </a:lnTo>
                  <a:lnTo>
                    <a:pt x="96137" y="136626"/>
                  </a:lnTo>
                  <a:lnTo>
                    <a:pt x="97648" y="138122"/>
                  </a:lnTo>
                  <a:lnTo>
                    <a:pt x="123503" y="138124"/>
                  </a:lnTo>
                  <a:cubicBezTo>
                    <a:pt x="121577" y="145254"/>
                    <a:pt x="119211" y="151627"/>
                    <a:pt x="116534" y="157027"/>
                  </a:cubicBezTo>
                  <a:lnTo>
                    <a:pt x="127064" y="167578"/>
                  </a:lnTo>
                  <a:cubicBezTo>
                    <a:pt x="131749" y="159405"/>
                    <a:pt x="135559" y="149398"/>
                    <a:pt x="138293" y="138134"/>
                  </a:cubicBezTo>
                  <a:lnTo>
                    <a:pt x="164226" y="138126"/>
                  </a:lnTo>
                  <a:cubicBezTo>
                    <a:pt x="155750" y="151687"/>
                    <a:pt x="143370" y="162558"/>
                    <a:pt x="128661" y="169167"/>
                  </a:cubicBezTo>
                  <a:lnTo>
                    <a:pt x="130803" y="171299"/>
                  </a:lnTo>
                  <a:lnTo>
                    <a:pt x="131989" y="172635"/>
                  </a:lnTo>
                  <a:cubicBezTo>
                    <a:pt x="134089" y="175447"/>
                    <a:pt x="135275" y="178581"/>
                    <a:pt x="135591" y="181710"/>
                  </a:cubicBezTo>
                  <a:cubicBezTo>
                    <a:pt x="168175" y="166583"/>
                    <a:pt x="190774" y="133563"/>
                    <a:pt x="190774" y="95265"/>
                  </a:cubicBezTo>
                  <a:cubicBezTo>
                    <a:pt x="190774" y="42651"/>
                    <a:pt x="148123" y="0"/>
                    <a:pt x="95510" y="0"/>
                  </a:cubicBezTo>
                  <a:close/>
                  <a:moveTo>
                    <a:pt x="69678" y="86208"/>
                  </a:moveTo>
                  <a:cubicBezTo>
                    <a:pt x="82248" y="98779"/>
                    <a:pt x="82248" y="119159"/>
                    <a:pt x="69678" y="131729"/>
                  </a:cubicBezTo>
                  <a:cubicBezTo>
                    <a:pt x="57108" y="144299"/>
                    <a:pt x="36728" y="144299"/>
                    <a:pt x="24158" y="131729"/>
                  </a:cubicBezTo>
                  <a:cubicBezTo>
                    <a:pt x="11587" y="119159"/>
                    <a:pt x="11587" y="98779"/>
                    <a:pt x="24158" y="86208"/>
                  </a:cubicBezTo>
                  <a:cubicBezTo>
                    <a:pt x="36728" y="73639"/>
                    <a:pt x="57108" y="73639"/>
                    <a:pt x="69678" y="86208"/>
                  </a:cubicBezTo>
                  <a:close/>
                  <a:moveTo>
                    <a:pt x="142245" y="76215"/>
                  </a:moveTo>
                  <a:lnTo>
                    <a:pt x="174226" y="76209"/>
                  </a:lnTo>
                  <a:lnTo>
                    <a:pt x="174300" y="76496"/>
                  </a:lnTo>
                  <a:cubicBezTo>
                    <a:pt x="175730" y="82519"/>
                    <a:pt x="176486" y="88804"/>
                    <a:pt x="176486" y="95265"/>
                  </a:cubicBezTo>
                  <a:cubicBezTo>
                    <a:pt x="176486" y="105323"/>
                    <a:pt x="174653" y="114954"/>
                    <a:pt x="171301" y="123840"/>
                  </a:cubicBezTo>
                  <a:lnTo>
                    <a:pt x="141074" y="123848"/>
                  </a:lnTo>
                  <a:cubicBezTo>
                    <a:pt x="142430" y="114806"/>
                    <a:pt x="143149" y="105199"/>
                    <a:pt x="143149" y="95265"/>
                  </a:cubicBezTo>
                  <a:cubicBezTo>
                    <a:pt x="143149" y="88752"/>
                    <a:pt x="142840" y="82380"/>
                    <a:pt x="142245" y="76215"/>
                  </a:cubicBezTo>
                  <a:close/>
                  <a:moveTo>
                    <a:pt x="125217" y="19914"/>
                  </a:moveTo>
                  <a:lnTo>
                    <a:pt x="125435" y="19997"/>
                  </a:lnTo>
                  <a:cubicBezTo>
                    <a:pt x="144937" y="27757"/>
                    <a:pt x="160710" y="42877"/>
                    <a:pt x="169327" y="61926"/>
                  </a:cubicBezTo>
                  <a:lnTo>
                    <a:pt x="140292" y="61920"/>
                  </a:lnTo>
                  <a:cubicBezTo>
                    <a:pt x="137307" y="45228"/>
                    <a:pt x="132099" y="30697"/>
                    <a:pt x="125217" y="19914"/>
                  </a:cubicBezTo>
                  <a:close/>
                </a:path>
              </a:pathLst>
            </a:custGeom>
            <a:gradFill>
              <a:gsLst>
                <a:gs pos="89000">
                  <a:srgbClr val="C03BC4"/>
                </a:gs>
                <a:gs pos="37000">
                  <a:srgbClr val="0078D4"/>
                </a:gs>
              </a:gsLst>
              <a:path path="circle">
                <a:fillToRect l="100000" t="100000"/>
              </a:path>
            </a:gradFill>
            <a:ln w="9525" cap="flat">
              <a:noFill/>
              <a:prstDash val="solid"/>
              <a:miter/>
            </a:ln>
          </p:spPr>
          <p:txBody>
            <a:bodyPr rtlCol="0" anchor="ctr"/>
            <a:lstStyle/>
            <a:p>
              <a:pPr defTabSz="857085">
                <a:defRPr/>
              </a:pPr>
              <a:endParaRPr lang="en-US" sz="1688" kern="0">
                <a:solidFill>
                  <a:srgbClr val="FFFFFF"/>
                </a:solidFill>
                <a:latin typeface="Segoe UI"/>
              </a:endParaRPr>
            </a:p>
          </p:txBody>
        </p:sp>
      </p:grpSp>
      <p:pic>
        <p:nvPicPr>
          <p:cNvPr id="33" name="Picture 32" descr="A rainbow colored logo on a black background&#10;&#10;Description automatically generated">
            <a:extLst>
              <a:ext uri="{FF2B5EF4-FFF2-40B4-BE49-F238E27FC236}">
                <a16:creationId xmlns:a16="http://schemas.microsoft.com/office/drawing/2014/main" id="{5D5B0B7B-4E15-D0A2-71D9-89351D54D2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1113" y="439486"/>
            <a:ext cx="1824855" cy="1824855"/>
          </a:xfrm>
          <a:prstGeom prst="rect">
            <a:avLst/>
          </a:prstGeom>
        </p:spPr>
      </p:pic>
      <p:sp>
        <p:nvSpPr>
          <p:cNvPr id="35" name="Title 20">
            <a:extLst>
              <a:ext uri="{FF2B5EF4-FFF2-40B4-BE49-F238E27FC236}">
                <a16:creationId xmlns:a16="http://schemas.microsoft.com/office/drawing/2014/main" id="{D05209D3-CA07-50AC-625A-C90513C8D9C5}"/>
              </a:ext>
            </a:extLst>
          </p:cNvPr>
          <p:cNvSpPr txBox="1">
            <a:spLocks noGrp="1"/>
          </p:cNvSpPr>
          <p:nvPr/>
        </p:nvSpPr>
        <p:spPr>
          <a:xfrm>
            <a:off x="4206929" y="2290163"/>
            <a:ext cx="3717981" cy="548216"/>
          </a:xfrm>
          <a:prstGeom prst="rect">
            <a:avLst/>
          </a:prstGeom>
          <a:noFill/>
          <a:ln>
            <a:noFill/>
            <a:prstDash/>
          </a:ln>
          <a:effectLst/>
        </p:spPr>
        <p:txBody>
          <a:bodyPr rot="0" spcFirstLastPara="0" vert="horz" wrap="none" lIns="85713" tIns="42857" rIns="85713" bIns="42857"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857085">
              <a:spcBef>
                <a:spcPts val="0"/>
              </a:spcBef>
              <a:defRPr/>
            </a:pPr>
            <a:r>
              <a:rPr lang="en-US" sz="3000" spc="-94">
                <a:ln>
                  <a:noFill/>
                </a:ln>
                <a:solidFill>
                  <a:srgbClr val="FFFFFF"/>
                </a:solidFill>
                <a:latin typeface="Segoe UI Semibold"/>
                <a:cs typeface="Segoe UI Semibold"/>
              </a:rPr>
              <a:t>Microsoft 365 Copilot</a:t>
            </a:r>
          </a:p>
        </p:txBody>
      </p:sp>
      <p:grpSp>
        <p:nvGrpSpPr>
          <p:cNvPr id="53" name="Group 52">
            <a:extLst>
              <a:ext uri="{FF2B5EF4-FFF2-40B4-BE49-F238E27FC236}">
                <a16:creationId xmlns:a16="http://schemas.microsoft.com/office/drawing/2014/main" id="{A10EA7DB-1B22-0E48-E4E1-7773671CB308}"/>
              </a:ext>
            </a:extLst>
          </p:cNvPr>
          <p:cNvGrpSpPr/>
          <p:nvPr/>
        </p:nvGrpSpPr>
        <p:grpSpPr>
          <a:xfrm>
            <a:off x="2759460" y="2910079"/>
            <a:ext cx="6505832" cy="798212"/>
            <a:chOff x="2165561" y="2695415"/>
            <a:chExt cx="7543346" cy="974334"/>
          </a:xfrm>
        </p:grpSpPr>
        <p:grpSp>
          <p:nvGrpSpPr>
            <p:cNvPr id="12" name="Group 11">
              <a:extLst>
                <a:ext uri="{FF2B5EF4-FFF2-40B4-BE49-F238E27FC236}">
                  <a16:creationId xmlns:a16="http://schemas.microsoft.com/office/drawing/2014/main" id="{FA75BF59-F729-B96F-948F-5F1D7FCED032}"/>
                </a:ext>
                <a:ext uri="{C183D7F6-B498-43B3-948B-1728B52AA6E4}">
                  <adec:decorative xmlns:adec="http://schemas.microsoft.com/office/drawing/2017/decorative" val="1"/>
                </a:ext>
              </a:extLst>
            </p:cNvPr>
            <p:cNvGrpSpPr/>
            <p:nvPr/>
          </p:nvGrpSpPr>
          <p:grpSpPr>
            <a:xfrm>
              <a:off x="3135866" y="2963610"/>
              <a:ext cx="4036378" cy="458396"/>
              <a:chOff x="6403945" y="4836777"/>
              <a:chExt cx="3645800" cy="414040"/>
            </a:xfrm>
          </p:grpSpPr>
          <p:pic>
            <p:nvPicPr>
              <p:cNvPr id="17" name="Picture 16">
                <a:extLst>
                  <a:ext uri="{FF2B5EF4-FFF2-40B4-BE49-F238E27FC236}">
                    <a16:creationId xmlns:a16="http://schemas.microsoft.com/office/drawing/2014/main" id="{2F1BBE91-2E36-7DEE-CA5F-BF9AFF7BD732}"/>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9623356" y="4851308"/>
                <a:ext cx="426389" cy="399509"/>
              </a:xfrm>
              <a:prstGeom prst="rect">
                <a:avLst/>
              </a:prstGeom>
            </p:spPr>
          </p:pic>
          <p:pic>
            <p:nvPicPr>
              <p:cNvPr id="18" name="Picture 17">
                <a:extLst>
                  <a:ext uri="{FF2B5EF4-FFF2-40B4-BE49-F238E27FC236}">
                    <a16:creationId xmlns:a16="http://schemas.microsoft.com/office/drawing/2014/main" id="{63FD4BB4-00EB-2880-60CF-77D8C89A2CBA}"/>
                  </a:ext>
                </a:extLst>
              </p:cNvPr>
              <p:cNvPicPr>
                <a:picLocks noChangeAspect="1"/>
              </p:cNvPicPr>
              <p:nvPr/>
            </p:nvPicPr>
            <p:blipFill>
              <a:blip r:embed="rId5" cstate="screen">
                <a:extLst>
                  <a:ext uri="{28A0092B-C50C-407E-A947-70E740481C1C}">
                    <a14:useLocalDpi xmlns:a14="http://schemas.microsoft.com/office/drawing/2010/main"/>
                  </a:ext>
                </a:extLst>
              </a:blip>
              <a:srcRect/>
              <a:stretch/>
            </p:blipFill>
            <p:spPr>
              <a:xfrm>
                <a:off x="8799236" y="4851308"/>
                <a:ext cx="426389" cy="399509"/>
              </a:xfrm>
              <a:prstGeom prst="rect">
                <a:avLst/>
              </a:prstGeom>
            </p:spPr>
          </p:pic>
          <p:pic>
            <p:nvPicPr>
              <p:cNvPr id="20" name="Picture 19">
                <a:extLst>
                  <a:ext uri="{FF2B5EF4-FFF2-40B4-BE49-F238E27FC236}">
                    <a16:creationId xmlns:a16="http://schemas.microsoft.com/office/drawing/2014/main" id="{107EE53F-93DD-36BF-3364-1552A095A55E}"/>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7150996" y="4851309"/>
                <a:ext cx="426389" cy="399508"/>
              </a:xfrm>
              <a:prstGeom prst="rect">
                <a:avLst/>
              </a:prstGeom>
            </p:spPr>
          </p:pic>
          <p:pic>
            <p:nvPicPr>
              <p:cNvPr id="21" name="Picture 20">
                <a:extLst>
                  <a:ext uri="{FF2B5EF4-FFF2-40B4-BE49-F238E27FC236}">
                    <a16:creationId xmlns:a16="http://schemas.microsoft.com/office/drawing/2014/main" id="{F5AE4B5D-54F5-50E1-DAB1-B11CA3ABB3FD}"/>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7975116" y="4851308"/>
                <a:ext cx="426389" cy="399509"/>
              </a:xfrm>
              <a:prstGeom prst="rect">
                <a:avLst/>
              </a:prstGeom>
            </p:spPr>
          </p:pic>
          <p:pic>
            <p:nvPicPr>
              <p:cNvPr id="23" name="Picture 22">
                <a:extLst>
                  <a:ext uri="{FF2B5EF4-FFF2-40B4-BE49-F238E27FC236}">
                    <a16:creationId xmlns:a16="http://schemas.microsoft.com/office/drawing/2014/main" id="{E5FA6D86-5E3A-196D-5990-8BEAB8BFA9BB}"/>
                  </a:ext>
                </a:extLst>
              </p:cNvPr>
              <p:cNvPicPr>
                <a:picLocks noChangeAspect="1"/>
              </p:cNvPicPr>
              <p:nvPr/>
            </p:nvPicPr>
            <p:blipFill>
              <a:blip r:embed="rId8" cstate="screen">
                <a:extLst>
                  <a:ext uri="{28A0092B-C50C-407E-A947-70E740481C1C}">
                    <a14:useLocalDpi xmlns:a14="http://schemas.microsoft.com/office/drawing/2010/main"/>
                  </a:ext>
                </a:extLst>
              </a:blip>
              <a:srcRect/>
              <a:stretch/>
            </p:blipFill>
            <p:spPr>
              <a:xfrm>
                <a:off x="6403945" y="4836777"/>
                <a:ext cx="426389" cy="399509"/>
              </a:xfrm>
              <a:prstGeom prst="rect">
                <a:avLst/>
              </a:prstGeom>
            </p:spPr>
          </p:pic>
        </p:grpSp>
        <p:pic>
          <p:nvPicPr>
            <p:cNvPr id="43" name="Picture 42" descr="A logo of a company&#10;&#10;Description automatically generated">
              <a:extLst>
                <a:ext uri="{FF2B5EF4-FFF2-40B4-BE49-F238E27FC236}">
                  <a16:creationId xmlns:a16="http://schemas.microsoft.com/office/drawing/2014/main" id="{7070AD91-5D70-FF6E-B330-D520F14F630F}"/>
                </a:ext>
              </a:extLst>
            </p:cNvPr>
            <p:cNvPicPr>
              <a:picLocks noChangeAspect="1"/>
            </p:cNvPicPr>
            <p:nvPr/>
          </p:nvPicPr>
          <p:blipFill>
            <a:blip r:embed="rId9"/>
            <a:stretch>
              <a:fillRect/>
            </a:stretch>
          </p:blipFill>
          <p:spPr>
            <a:xfrm>
              <a:off x="7336461" y="2739283"/>
              <a:ext cx="930466" cy="930466"/>
            </a:xfrm>
            <a:prstGeom prst="rect">
              <a:avLst/>
            </a:prstGeom>
          </p:spPr>
        </p:pic>
        <p:pic>
          <p:nvPicPr>
            <p:cNvPr id="47" name="Picture 46">
              <a:extLst>
                <a:ext uri="{FF2B5EF4-FFF2-40B4-BE49-F238E27FC236}">
                  <a16:creationId xmlns:a16="http://schemas.microsoft.com/office/drawing/2014/main" id="{2DEECF95-1C2F-03AB-96F8-EDA85DC7705C}"/>
                </a:ext>
              </a:extLst>
            </p:cNvPr>
            <p:cNvPicPr>
              <a:picLocks noChangeAspect="1"/>
            </p:cNvPicPr>
            <p:nvPr/>
          </p:nvPicPr>
          <p:blipFill>
            <a:blip r:embed="rId10"/>
            <a:stretch>
              <a:fillRect/>
            </a:stretch>
          </p:blipFill>
          <p:spPr>
            <a:xfrm>
              <a:off x="9184019" y="2897118"/>
              <a:ext cx="524888" cy="524888"/>
            </a:xfrm>
            <a:prstGeom prst="rect">
              <a:avLst/>
            </a:prstGeom>
          </p:spPr>
        </p:pic>
        <p:pic>
          <p:nvPicPr>
            <p:cNvPr id="49" name="Picture 48" descr="A blue and black logo with a pen&#10;&#10;Description automatically generated">
              <a:extLst>
                <a:ext uri="{FF2B5EF4-FFF2-40B4-BE49-F238E27FC236}">
                  <a16:creationId xmlns:a16="http://schemas.microsoft.com/office/drawing/2014/main" id="{DA1731AC-F8E2-E9E5-5254-2CC335A58380}"/>
                </a:ext>
              </a:extLst>
            </p:cNvPr>
            <p:cNvPicPr>
              <a:picLocks noChangeAspect="1"/>
            </p:cNvPicPr>
            <p:nvPr/>
          </p:nvPicPr>
          <p:blipFill>
            <a:blip r:embed="rId11"/>
            <a:stretch>
              <a:fillRect/>
            </a:stretch>
          </p:blipFill>
          <p:spPr>
            <a:xfrm>
              <a:off x="8253553" y="2785577"/>
              <a:ext cx="750246" cy="750246"/>
            </a:xfrm>
            <a:prstGeom prst="rect">
              <a:avLst/>
            </a:prstGeom>
          </p:spPr>
        </p:pic>
        <p:pic>
          <p:nvPicPr>
            <p:cNvPr id="52" name="Picture 51" descr="A rainbow colored logo on a black background&#10;&#10;Description automatically generated">
              <a:extLst>
                <a:ext uri="{FF2B5EF4-FFF2-40B4-BE49-F238E27FC236}">
                  <a16:creationId xmlns:a16="http://schemas.microsoft.com/office/drawing/2014/main" id="{280A5343-AC92-7C59-6A57-9571CE44B78D}"/>
                </a:ext>
              </a:extLst>
            </p:cNvPr>
            <p:cNvPicPr>
              <a:picLocks noChangeAspect="1"/>
            </p:cNvPicPr>
            <p:nvPr/>
          </p:nvPicPr>
          <p:blipFill>
            <a:blip r:embed="rId12"/>
            <a:stretch>
              <a:fillRect/>
            </a:stretch>
          </p:blipFill>
          <p:spPr>
            <a:xfrm>
              <a:off x="2165561" y="2695415"/>
              <a:ext cx="970238" cy="970238"/>
            </a:xfrm>
            <a:prstGeom prst="rect">
              <a:avLst/>
            </a:prstGeom>
          </p:spPr>
        </p:pic>
      </p:grpSp>
    </p:spTree>
    <p:extLst>
      <p:ext uri="{BB962C8B-B14F-4D97-AF65-F5344CB8AC3E}">
        <p14:creationId xmlns:p14="http://schemas.microsoft.com/office/powerpoint/2010/main" val="2895558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42" presetClass="path" presetSubtype="0" decel="100000" fill="hold" nodeType="withEffect">
                                  <p:stCondLst>
                                    <p:cond delay="0"/>
                                  </p:stCondLst>
                                  <p:childTnLst>
                                    <p:animMotion origin="layout" path="M 8.33333E-7 -7.40741E-7 L 8.33333E-7 0.03542 " pathEditMode="relative" rAng="0" ptsTypes="AA">
                                      <p:cBhvr>
                                        <p:cTn id="9" dur="700" spd="-100000" fill="hold"/>
                                        <p:tgtEl>
                                          <p:spTgt spid="3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par>
                                <p:cTn id="13" presetID="42" presetClass="path" presetSubtype="0" decel="100000" fill="hold" grpId="1" nodeType="withEffect">
                                  <p:stCondLst>
                                    <p:cond delay="0"/>
                                  </p:stCondLst>
                                  <p:childTnLst>
                                    <p:animMotion origin="layout" path="M 3.95833E-6 -2.59259E-6 L 3.95833E-6 0.03542 " pathEditMode="relative" rAng="0" ptsTypes="AA">
                                      <p:cBhvr>
                                        <p:cTn id="14" dur="700" spd="-100000" fill="hold"/>
                                        <p:tgtEl>
                                          <p:spTgt spid="35"/>
                                        </p:tgtEl>
                                        <p:attrNameLst>
                                          <p:attrName>ppt_x</p:attrName>
                                          <p:attrName>ppt_y</p:attrName>
                                        </p:attrNameLst>
                                      </p:cBhvr>
                                      <p:rCtr x="0" y="1759"/>
                                    </p:animMotion>
                                  </p:childTnLst>
                                </p:cTn>
                              </p:par>
                              <p:par>
                                <p:cTn id="15" presetID="10" presetClass="entr" presetSubtype="0" fill="hold" nodeType="withEffect">
                                  <p:stCondLst>
                                    <p:cond delay="4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400"/>
                                        <p:tgtEl>
                                          <p:spTgt spid="7"/>
                                        </p:tgtEl>
                                      </p:cBhvr>
                                    </p:animEffect>
                                  </p:childTnLst>
                                </p:cTn>
                              </p:par>
                              <p:par>
                                <p:cTn id="18" presetID="6" presetClass="emph" presetSubtype="0" accel="100000" autoRev="1" fill="hold" nodeType="withEffect">
                                  <p:stCondLst>
                                    <p:cond delay="0"/>
                                  </p:stCondLst>
                                  <p:childTnLst>
                                    <p:animScale>
                                      <p:cBhvr>
                                        <p:cTn id="19" dur="400" fill="hold"/>
                                        <p:tgtEl>
                                          <p:spTgt spid="7"/>
                                        </p:tgtEl>
                                      </p:cBhvr>
                                      <p:by x="90000" y="90000"/>
                                    </p:animScale>
                                  </p:childTnLst>
                                </p:cTn>
                              </p:par>
                              <p:par>
                                <p:cTn id="20" presetID="10" presetClass="entr" presetSubtype="0" fill="hold" nodeType="withEffect">
                                  <p:stCondLst>
                                    <p:cond delay="4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400"/>
                                        <p:tgtEl>
                                          <p:spTgt spid="3"/>
                                        </p:tgtEl>
                                      </p:cBhvr>
                                    </p:animEffect>
                                  </p:childTnLst>
                                </p:cTn>
                              </p:par>
                              <p:par>
                                <p:cTn id="23" presetID="6" presetClass="emph" presetSubtype="0" accel="100000" autoRev="1" fill="hold" nodeType="withEffect">
                                  <p:stCondLst>
                                    <p:cond delay="0"/>
                                  </p:stCondLst>
                                  <p:childTnLst>
                                    <p:animScale>
                                      <p:cBhvr>
                                        <p:cTn id="24" dur="400" fill="hold"/>
                                        <p:tgtEl>
                                          <p:spTgt spid="3"/>
                                        </p:tgtEl>
                                      </p:cBhvr>
                                      <p:by x="90000" y="90000"/>
                                    </p:animScale>
                                  </p:childTnLst>
                                </p:cTn>
                              </p:par>
                              <p:par>
                                <p:cTn id="25" presetID="10" presetClass="entr" presetSubtype="0" fill="hold" nodeType="withEffect">
                                  <p:stCondLst>
                                    <p:cond delay="4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400"/>
                                        <p:tgtEl>
                                          <p:spTgt spid="15"/>
                                        </p:tgtEl>
                                      </p:cBhvr>
                                    </p:animEffect>
                                  </p:childTnLst>
                                </p:cTn>
                              </p:par>
                              <p:par>
                                <p:cTn id="28" presetID="6" presetClass="emph" presetSubtype="0" accel="100000" autoRev="1" fill="hold" nodeType="withEffect">
                                  <p:stCondLst>
                                    <p:cond delay="0"/>
                                  </p:stCondLst>
                                  <p:childTnLst>
                                    <p:animScale>
                                      <p:cBhvr>
                                        <p:cTn id="29" dur="400" fill="hold"/>
                                        <p:tgtEl>
                                          <p:spTgt spid="15"/>
                                        </p:tgtEl>
                                      </p:cBhvr>
                                      <p:by x="90000" y="90000"/>
                                    </p:animScale>
                                  </p:childTnLst>
                                </p:cTn>
                              </p:par>
                              <p:par>
                                <p:cTn id="30" presetID="10" presetClass="entr" presetSubtype="0" fill="hold" nodeType="withEffect">
                                  <p:stCondLst>
                                    <p:cond delay="40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400"/>
                                        <p:tgtEl>
                                          <p:spTgt spid="19"/>
                                        </p:tgtEl>
                                      </p:cBhvr>
                                    </p:animEffect>
                                  </p:childTnLst>
                                </p:cTn>
                              </p:par>
                              <p:par>
                                <p:cTn id="33" presetID="6" presetClass="emph" presetSubtype="0" accel="100000" autoRev="1" fill="hold" nodeType="withEffect">
                                  <p:stCondLst>
                                    <p:cond delay="0"/>
                                  </p:stCondLst>
                                  <p:childTnLst>
                                    <p:animScale>
                                      <p:cBhvr>
                                        <p:cTn id="34" dur="400" fill="hold"/>
                                        <p:tgtEl>
                                          <p:spTgt spid="19"/>
                                        </p:tgtEl>
                                      </p:cBhvr>
                                      <p:by x="90000" y="90000"/>
                                    </p:animScale>
                                  </p:childTnLst>
                                </p:cTn>
                              </p:par>
                              <p:par>
                                <p:cTn id="35" presetID="10" presetClass="entr" presetSubtype="0" fill="hold" nodeType="withEffect">
                                  <p:stCondLst>
                                    <p:cond delay="40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400"/>
                                        <p:tgtEl>
                                          <p:spTgt spid="28"/>
                                        </p:tgtEl>
                                      </p:cBhvr>
                                    </p:animEffect>
                                  </p:childTnLst>
                                </p:cTn>
                              </p:par>
                              <p:par>
                                <p:cTn id="38" presetID="6" presetClass="emph" presetSubtype="0" accel="100000" autoRev="1" fill="hold" nodeType="withEffect">
                                  <p:stCondLst>
                                    <p:cond delay="0"/>
                                  </p:stCondLst>
                                  <p:childTnLst>
                                    <p:animScale>
                                      <p:cBhvr>
                                        <p:cTn id="39" dur="400" fill="hold"/>
                                        <p:tgtEl>
                                          <p:spTgt spid="28"/>
                                        </p:tgtEl>
                                      </p:cBhvr>
                                      <p:by x="90000" y="90000"/>
                                    </p:animScale>
                                  </p:childTnLst>
                                </p:cTn>
                              </p:par>
                              <p:par>
                                <p:cTn id="40" presetID="10" presetClass="entr" presetSubtype="0" fill="hold" grpId="0" nodeType="withEffect">
                                  <p:stCondLst>
                                    <p:cond delay="40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par>
                                <p:cTn id="43" presetID="10" presetClass="entr" presetSubtype="0" fill="hold" grpId="0" nodeType="withEffect">
                                  <p:stCondLst>
                                    <p:cond delay="400"/>
                                  </p:stCondLst>
                                  <p:childTnLst>
                                    <p:set>
                                      <p:cBhvr>
                                        <p:cTn id="44" dur="1" fill="hold">
                                          <p:stCondLst>
                                            <p:cond delay="0"/>
                                          </p:stCondLst>
                                        </p:cTn>
                                        <p:tgtEl>
                                          <p:spTgt spid="2"/>
                                        </p:tgtEl>
                                        <p:attrNameLst>
                                          <p:attrName>style.visibility</p:attrName>
                                        </p:attrNameLst>
                                      </p:cBhvr>
                                      <p:to>
                                        <p:strVal val="visible"/>
                                      </p:to>
                                    </p:set>
                                    <p:animEffect transition="in" filter="fade">
                                      <p:cBhvr>
                                        <p:cTn id="45" dur="500"/>
                                        <p:tgtEl>
                                          <p:spTgt spid="2"/>
                                        </p:tgtEl>
                                      </p:cBhvr>
                                    </p:animEffect>
                                  </p:childTnLst>
                                </p:cTn>
                              </p:par>
                              <p:par>
                                <p:cTn id="46" presetID="10" presetClass="entr" presetSubtype="0" fill="hold" grpId="0" nodeType="withEffect">
                                  <p:stCondLst>
                                    <p:cond delay="40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5" grpId="0" animBg="1"/>
      <p:bldP spid="27" grpId="0" animBg="1"/>
      <p:bldP spid="35" grpId="0"/>
      <p:bldP spid="35"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6E89AE5-3808-6EA4-3A60-4E9A8D8A1E1F}"/>
              </a:ext>
            </a:extLst>
          </p:cNvPr>
          <p:cNvSpPr>
            <a:spLocks noGrp="1"/>
          </p:cNvSpPr>
          <p:nvPr>
            <p:ph type="body" sz="quarter" idx="10"/>
          </p:nvPr>
        </p:nvSpPr>
        <p:spPr>
          <a:xfrm>
            <a:off x="656267" y="1009994"/>
            <a:ext cx="7418071" cy="5860066"/>
          </a:xfrm>
        </p:spPr>
        <p:txBody>
          <a:bodyPr/>
          <a:lstStyle/>
          <a:p>
            <a:r>
              <a:rPr lang="en-US">
                <a:latin typeface="Segoe UI Semilight" panose="020B0402040204020203" pitchFamily="34" charset="0"/>
                <a:cs typeface="Segoe UI Semilight" panose="020B0402040204020203" pitchFamily="34" charset="0"/>
              </a:rPr>
              <a:t>You can ask Copilot for Microsoft 365 to:</a:t>
            </a:r>
          </a:p>
          <a:p>
            <a:endParaRPr lang="en-US">
              <a:latin typeface="Segoe UI Semilight" panose="020B0402040204020203" pitchFamily="34" charset="0"/>
              <a:cs typeface="Segoe UI Semilight" panose="020B0402040204020203" pitchFamily="34" charset="0"/>
            </a:endParaRPr>
          </a:p>
          <a:p>
            <a:pPr marL="457112" indent="-457112">
              <a:buFont typeface="Arial" panose="020B0604020202020204" pitchFamily="34" charset="0"/>
              <a:buChar char="•"/>
            </a:pPr>
            <a:r>
              <a:rPr lang="en-US">
                <a:latin typeface="Segoe UI Semilight" panose="020B0402040204020203" pitchFamily="34" charset="0"/>
                <a:cs typeface="Segoe UI Semilight" panose="020B0402040204020203" pitchFamily="34" charset="0"/>
              </a:rPr>
              <a:t>Summarize chat conversations in Teams from the past n days</a:t>
            </a:r>
          </a:p>
          <a:p>
            <a:pPr marL="457112" indent="-457112">
              <a:buFont typeface="Arial" panose="020B0604020202020204" pitchFamily="34" charset="0"/>
              <a:buChar char="•"/>
            </a:pPr>
            <a:r>
              <a:rPr lang="en-US">
                <a:latin typeface="Segoe UI Semilight" panose="020B0402040204020203" pitchFamily="34" charset="0"/>
                <a:cs typeface="Segoe UI Semilight" panose="020B0402040204020203" pitchFamily="34" charset="0"/>
              </a:rPr>
              <a:t>Draft email messages</a:t>
            </a:r>
          </a:p>
          <a:p>
            <a:pPr marL="457112" indent="-457112">
              <a:buFont typeface="Arial" panose="020B0604020202020204" pitchFamily="34" charset="0"/>
              <a:buChar char="•"/>
            </a:pPr>
            <a:r>
              <a:rPr lang="en-US">
                <a:latin typeface="Segoe UI Semilight" panose="020B0402040204020203" pitchFamily="34" charset="0"/>
                <a:cs typeface="Segoe UI Semilight" panose="020B0402040204020203" pitchFamily="34" charset="0"/>
              </a:rPr>
              <a:t>Create a meeting agenda, based on the past meetings</a:t>
            </a:r>
          </a:p>
          <a:p>
            <a:pPr marL="457112" indent="-457112">
              <a:buFont typeface="Arial" panose="020B0604020202020204" pitchFamily="34" charset="0"/>
              <a:buChar char="•"/>
            </a:pPr>
            <a:r>
              <a:rPr lang="en-US">
                <a:latin typeface="Segoe UI Semilight" panose="020B0402040204020203" pitchFamily="34" charset="0"/>
                <a:cs typeface="Segoe UI Semilight" panose="020B0402040204020203" pitchFamily="34" charset="0"/>
              </a:rPr>
              <a:t>Draft a project proposal based on data from your documents and spreadsheets </a:t>
            </a:r>
          </a:p>
          <a:p>
            <a:pPr marL="457112" indent="-457112">
              <a:buFont typeface="Arial" panose="020B0604020202020204" pitchFamily="34" charset="0"/>
              <a:buChar char="•"/>
            </a:pPr>
            <a:r>
              <a:rPr lang="en-US">
                <a:latin typeface="Segoe UI Semilight" panose="020B0402040204020203" pitchFamily="34" charset="0"/>
                <a:cs typeface="Segoe UI Semilight" panose="020B0402040204020203" pitchFamily="34" charset="0"/>
              </a:rPr>
              <a:t>…and so on!</a:t>
            </a:r>
          </a:p>
          <a:p>
            <a:pPr marL="457112" indent="-457112">
              <a:buFont typeface="Arial" panose="020B0604020202020204" pitchFamily="34" charset="0"/>
              <a:buChar char="•"/>
            </a:pPr>
            <a:endParaRPr lang="en-US">
              <a:latin typeface="Segoe UI Semilight" panose="020B0402040204020203" pitchFamily="34" charset="0"/>
              <a:cs typeface="Segoe UI Semilight" panose="020B0402040204020203" pitchFamily="34" charset="0"/>
            </a:endParaRPr>
          </a:p>
          <a:p>
            <a:pPr marL="457112" indent="-457112">
              <a:buFont typeface="Arial" panose="020B0604020202020204" pitchFamily="34" charset="0"/>
              <a:buChar char="•"/>
            </a:pPr>
            <a:endParaRPr lang="en-US">
              <a:latin typeface="Segoe UI Semilight" panose="020B0402040204020203" pitchFamily="34" charset="0"/>
              <a:cs typeface="Segoe UI Semilight" panose="020B0402040204020203" pitchFamily="34" charset="0"/>
            </a:endParaRPr>
          </a:p>
        </p:txBody>
      </p:sp>
      <p:pic>
        <p:nvPicPr>
          <p:cNvPr id="5" name="Picture 4">
            <a:extLst>
              <a:ext uri="{FF2B5EF4-FFF2-40B4-BE49-F238E27FC236}">
                <a16:creationId xmlns:a16="http://schemas.microsoft.com/office/drawing/2014/main" id="{AD28738E-B359-0D57-97C1-E0A39ACB32F7}"/>
              </a:ext>
            </a:extLst>
          </p:cNvPr>
          <p:cNvPicPr>
            <a:picLocks noChangeAspect="1"/>
          </p:cNvPicPr>
          <p:nvPr/>
        </p:nvPicPr>
        <p:blipFill>
          <a:blip r:embed="rId3"/>
          <a:stretch>
            <a:fillRect/>
          </a:stretch>
        </p:blipFill>
        <p:spPr>
          <a:xfrm>
            <a:off x="8074336" y="1143704"/>
            <a:ext cx="3765120" cy="2285297"/>
          </a:xfrm>
          <a:prstGeom prst="rect">
            <a:avLst/>
          </a:prstGeom>
        </p:spPr>
      </p:pic>
      <p:sp>
        <p:nvSpPr>
          <p:cNvPr id="6" name="TextBox 5">
            <a:extLst>
              <a:ext uri="{FF2B5EF4-FFF2-40B4-BE49-F238E27FC236}">
                <a16:creationId xmlns:a16="http://schemas.microsoft.com/office/drawing/2014/main" id="{9D7DCCF2-016E-9269-669B-3209E77A21EB}"/>
              </a:ext>
            </a:extLst>
          </p:cNvPr>
          <p:cNvSpPr txBox="1"/>
          <p:nvPr/>
        </p:nvSpPr>
        <p:spPr>
          <a:xfrm>
            <a:off x="9448323" y="3939612"/>
            <a:ext cx="1360885" cy="2219460"/>
          </a:xfrm>
          <a:prstGeom prst="rect">
            <a:avLst/>
          </a:prstGeom>
          <a:noFill/>
        </p:spPr>
        <p:txBody>
          <a:bodyPr wrap="none" lIns="0" tIns="0" rIns="0" bIns="0" rtlCol="0">
            <a:spAutoFit/>
          </a:bodyPr>
          <a:lstStyle/>
          <a:p>
            <a:pPr defTabSz="914192">
              <a:spcAft>
                <a:spcPts val="600"/>
              </a:spcAft>
              <a:defRPr/>
            </a:pPr>
            <a:r>
              <a:rPr lang="en-US" sz="1600">
                <a:solidFill>
                  <a:srgbClr val="FFFFFF"/>
                </a:solidFill>
                <a:latin typeface="Segoe UI Semilight" panose="020B0402040204020203" pitchFamily="34" charset="0"/>
                <a:cs typeface="Segoe UI Semilight" panose="020B0402040204020203" pitchFamily="34" charset="0"/>
              </a:rPr>
              <a:t>Copilot clients:</a:t>
            </a:r>
          </a:p>
          <a:p>
            <a:pPr marL="342834" indent="-342834" defTabSz="914192">
              <a:spcAft>
                <a:spcPts val="600"/>
              </a:spcAft>
              <a:buFont typeface="Arial" panose="020B0604020202020204" pitchFamily="34" charset="0"/>
              <a:buChar char="•"/>
              <a:defRPr/>
            </a:pPr>
            <a:r>
              <a:rPr lang="en-US" sz="1600">
                <a:solidFill>
                  <a:srgbClr val="FFFFFF"/>
                </a:solidFill>
                <a:latin typeface="Segoe UI Semilight" panose="020B0402040204020203" pitchFamily="34" charset="0"/>
                <a:cs typeface="Segoe UI Semilight" panose="020B0402040204020203" pitchFamily="34" charset="0"/>
              </a:rPr>
              <a:t>M365 Chat</a:t>
            </a:r>
          </a:p>
          <a:p>
            <a:pPr marL="342834" indent="-342834" defTabSz="914192">
              <a:spcAft>
                <a:spcPts val="600"/>
              </a:spcAft>
              <a:buFont typeface="Arial" panose="020B0604020202020204" pitchFamily="34" charset="0"/>
              <a:buChar char="•"/>
              <a:defRPr/>
            </a:pPr>
            <a:r>
              <a:rPr lang="en-US" sz="1600">
                <a:solidFill>
                  <a:srgbClr val="FFFFFF"/>
                </a:solidFill>
                <a:latin typeface="Segoe UI Semilight" panose="020B0402040204020203" pitchFamily="34" charset="0"/>
                <a:cs typeface="Segoe UI Semilight" panose="020B0402040204020203" pitchFamily="34" charset="0"/>
              </a:rPr>
              <a:t>Teams</a:t>
            </a:r>
          </a:p>
          <a:p>
            <a:pPr marL="342834" indent="-342834" defTabSz="914192">
              <a:spcAft>
                <a:spcPts val="600"/>
              </a:spcAft>
              <a:buFont typeface="Arial" panose="020B0604020202020204" pitchFamily="34" charset="0"/>
              <a:buChar char="•"/>
              <a:defRPr/>
            </a:pPr>
            <a:r>
              <a:rPr lang="en-US" sz="1600">
                <a:solidFill>
                  <a:srgbClr val="FFFFFF"/>
                </a:solidFill>
                <a:latin typeface="Segoe UI Semilight" panose="020B0402040204020203" pitchFamily="34" charset="0"/>
                <a:cs typeface="Segoe UI Semilight" panose="020B0402040204020203" pitchFamily="34" charset="0"/>
              </a:rPr>
              <a:t>Outlook</a:t>
            </a:r>
          </a:p>
          <a:p>
            <a:pPr marL="342834" indent="-342834" defTabSz="914192">
              <a:spcAft>
                <a:spcPts val="600"/>
              </a:spcAft>
              <a:buFont typeface="Arial" panose="020B0604020202020204" pitchFamily="34" charset="0"/>
              <a:buChar char="•"/>
              <a:defRPr/>
            </a:pPr>
            <a:r>
              <a:rPr lang="en-US" sz="1600">
                <a:solidFill>
                  <a:srgbClr val="FFFFFF"/>
                </a:solidFill>
                <a:latin typeface="Segoe UI Semilight" panose="020B0402040204020203" pitchFamily="34" charset="0"/>
                <a:cs typeface="Segoe UI Semilight" panose="020B0402040204020203" pitchFamily="34" charset="0"/>
              </a:rPr>
              <a:t>Word</a:t>
            </a:r>
          </a:p>
          <a:p>
            <a:pPr marL="342834" indent="-342834" defTabSz="914192">
              <a:spcAft>
                <a:spcPts val="600"/>
              </a:spcAft>
              <a:buFont typeface="Arial" panose="020B0604020202020204" pitchFamily="34" charset="0"/>
              <a:buChar char="•"/>
              <a:defRPr/>
            </a:pPr>
            <a:r>
              <a:rPr lang="en-US" sz="1600">
                <a:solidFill>
                  <a:srgbClr val="FFFFFF"/>
                </a:solidFill>
                <a:latin typeface="Segoe UI Semilight" panose="020B0402040204020203" pitchFamily="34" charset="0"/>
                <a:cs typeface="Segoe UI Semilight" panose="020B0402040204020203" pitchFamily="34" charset="0"/>
              </a:rPr>
              <a:t>PowerPoint</a:t>
            </a:r>
          </a:p>
          <a:p>
            <a:pPr marL="342834" indent="-342834" defTabSz="914192">
              <a:spcAft>
                <a:spcPts val="600"/>
              </a:spcAft>
              <a:buFont typeface="Arial" panose="020B0604020202020204" pitchFamily="34" charset="0"/>
              <a:buChar char="•"/>
              <a:defRPr/>
            </a:pPr>
            <a:r>
              <a:rPr lang="en-US" sz="1600">
                <a:solidFill>
                  <a:srgbClr val="FFFFFF"/>
                </a:solidFill>
                <a:latin typeface="Segoe UI Semilight" panose="020B0402040204020203" pitchFamily="34" charset="0"/>
                <a:cs typeface="Segoe UI Semilight" panose="020B0402040204020203" pitchFamily="34" charset="0"/>
              </a:rPr>
              <a:t>Excel…</a:t>
            </a:r>
          </a:p>
        </p:txBody>
      </p:sp>
      <mc:AlternateContent xmlns:mc="http://schemas.openxmlformats.org/markup-compatibility/2006" xmlns:p14="http://schemas.microsoft.com/office/powerpoint/2010/main" xmlns:aink="http://schemas.microsoft.com/office/drawing/2016/ink">
        <mc:Choice Requires="p14 aink">
          <p:contentPart p14:bwMode="auto" r:id="rId4">
            <p14:nvContentPartPr>
              <p14:cNvPr id="9" name="Ink 8">
                <a:extLst>
                  <a:ext uri="{FF2B5EF4-FFF2-40B4-BE49-F238E27FC236}">
                    <a16:creationId xmlns:a16="http://schemas.microsoft.com/office/drawing/2014/main" id="{B0B7C000-E7AF-F7B4-9E66-6BF95B32BBD2}"/>
                  </a:ext>
                </a:extLst>
              </p14:cNvPr>
              <p14:cNvContentPartPr/>
              <p14:nvPr/>
            </p14:nvContentPartPr>
            <p14:xfrm>
              <a:off x="8944389" y="3123311"/>
              <a:ext cx="404582" cy="958904"/>
            </p14:xfrm>
          </p:contentPart>
        </mc:Choice>
        <mc:Fallback xmlns="">
          <p:pic>
            <p:nvPicPr>
              <p:cNvPr id="9" name="Ink 8">
                <a:extLst>
                  <a:ext uri="{FF2B5EF4-FFF2-40B4-BE49-F238E27FC236}">
                    <a16:creationId xmlns:a16="http://schemas.microsoft.com/office/drawing/2014/main" id="{B0B7C000-E7AF-F7B4-9E66-6BF95B32BBD2}"/>
                  </a:ext>
                </a:extLst>
              </p:cNvPr>
              <p:cNvPicPr/>
              <p:nvPr/>
            </p:nvPicPr>
            <p:blipFill>
              <a:blip r:embed="rId5"/>
              <a:stretch>
                <a:fillRect/>
              </a:stretch>
            </p:blipFill>
            <p:spPr>
              <a:xfrm>
                <a:off x="8935382" y="3114312"/>
                <a:ext cx="422235" cy="976541"/>
              </a:xfrm>
              <a:prstGeom prst="rect">
                <a:avLst/>
              </a:prstGeom>
            </p:spPr>
          </p:pic>
        </mc:Fallback>
      </mc:AlternateContent>
    </p:spTree>
    <p:extLst>
      <p:ext uri="{BB962C8B-B14F-4D97-AF65-F5344CB8AC3E}">
        <p14:creationId xmlns:p14="http://schemas.microsoft.com/office/powerpoint/2010/main" val="17196946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Connector: Elbow 1204">
            <a:extLst>
              <a:ext uri="{FF2B5EF4-FFF2-40B4-BE49-F238E27FC236}">
                <a16:creationId xmlns:a16="http://schemas.microsoft.com/office/drawing/2014/main" id="{E274EBD1-A07A-ACFC-D420-1BBAB09CBA07}"/>
              </a:ext>
              <a:ext uri="{C183D7F6-B498-43B3-948B-1728B52AA6E4}">
                <adec:decorative xmlns:adec="http://schemas.microsoft.com/office/drawing/2017/decorative" val="1"/>
              </a:ext>
            </a:extLst>
          </p:cNvPr>
          <p:cNvCxnSpPr>
            <a:cxnSpLocks/>
          </p:cNvCxnSpPr>
          <p:nvPr/>
        </p:nvCxnSpPr>
        <p:spPr>
          <a:xfrm rot="10800000" flipV="1">
            <a:off x="1086759" y="1926958"/>
            <a:ext cx="3343275" cy="2297797"/>
          </a:xfrm>
          <a:prstGeom prst="curvedConnector2">
            <a:avLst/>
          </a:prstGeom>
          <a:noFill/>
          <a:ln w="19050" cap="flat" cmpd="sng" algn="ctr">
            <a:solidFill>
              <a:srgbClr val="702573"/>
            </a:solidFill>
            <a:prstDash val="solid"/>
            <a:headEnd type="none" w="lg" len="med"/>
            <a:tailEnd type="none" w="lg" len="med"/>
          </a:ln>
          <a:effectLst/>
        </p:spPr>
      </p:cxnSp>
      <p:sp>
        <p:nvSpPr>
          <p:cNvPr id="3" name="TextBox 2">
            <a:extLst>
              <a:ext uri="{FF2B5EF4-FFF2-40B4-BE49-F238E27FC236}">
                <a16:creationId xmlns:a16="http://schemas.microsoft.com/office/drawing/2014/main" id="{D0DCF701-5BD4-37A4-2C13-4B6755F776B6}"/>
              </a:ext>
            </a:extLst>
          </p:cNvPr>
          <p:cNvSpPr txBox="1"/>
          <p:nvPr/>
        </p:nvSpPr>
        <p:spPr>
          <a:xfrm>
            <a:off x="4231228" y="4029013"/>
            <a:ext cx="3729547" cy="553998"/>
          </a:xfrm>
          <a:prstGeom prst="rect">
            <a:avLst/>
          </a:prstGeom>
          <a:noFill/>
          <a:ln>
            <a:noFill/>
          </a:ln>
        </p:spPr>
        <p:txBody>
          <a:bodyPr wrap="none" rtlCol="0">
            <a:sp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94"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Microsoft 365 Copilot</a:t>
            </a:r>
          </a:p>
        </p:txBody>
      </p:sp>
      <p:grpSp>
        <p:nvGrpSpPr>
          <p:cNvPr id="4" name="Group 3">
            <a:extLst>
              <a:ext uri="{FF2B5EF4-FFF2-40B4-BE49-F238E27FC236}">
                <a16:creationId xmlns:a16="http://schemas.microsoft.com/office/drawing/2014/main" id="{281445A3-84CB-D976-713D-3DDDF0D51195}"/>
              </a:ext>
              <a:ext uri="{C183D7F6-B498-43B3-948B-1728B52AA6E4}">
                <adec:decorative xmlns:adec="http://schemas.microsoft.com/office/drawing/2017/decorative" val="1"/>
              </a:ext>
            </a:extLst>
          </p:cNvPr>
          <p:cNvGrpSpPr/>
          <p:nvPr/>
        </p:nvGrpSpPr>
        <p:grpSpPr>
          <a:xfrm>
            <a:off x="6954619" y="4387911"/>
            <a:ext cx="4306313" cy="1800225"/>
            <a:chOff x="7787170" y="4828355"/>
            <a:chExt cx="4593400" cy="1920240"/>
          </a:xfrm>
        </p:grpSpPr>
        <p:sp>
          <p:nvSpPr>
            <p:cNvPr id="5" name="Rectangle: Rounded Corners 7">
              <a:extLst>
                <a:ext uri="{FF2B5EF4-FFF2-40B4-BE49-F238E27FC236}">
                  <a16:creationId xmlns:a16="http://schemas.microsoft.com/office/drawing/2014/main" id="{50EAB6AA-5C2D-E6EC-4EBE-D999EDA253A0}"/>
                </a:ext>
                <a:ext uri="{C183D7F6-B498-43B3-948B-1728B52AA6E4}">
                  <adec:decorative xmlns:adec="http://schemas.microsoft.com/office/drawing/2017/decorative" val="1"/>
                </a:ext>
              </a:extLst>
            </p:cNvPr>
            <p:cNvSpPr/>
            <p:nvPr/>
          </p:nvSpPr>
          <p:spPr bwMode="auto">
            <a:xfrm>
              <a:off x="7787170" y="4828355"/>
              <a:ext cx="4593400" cy="1920240"/>
            </a:xfrm>
            <a:prstGeom prst="roundRect">
              <a:avLst>
                <a:gd name="adj" fmla="val 2924"/>
              </a:avLst>
            </a:prstGeom>
            <a:solidFill>
              <a:srgbClr val="F4F3F5"/>
            </a:solidFill>
            <a:effectLst>
              <a:outerShdw blurRad="63500" dist="127000" dir="2700000" algn="tl" rotWithShape="0">
                <a:srgbClr val="B1B3B3">
                  <a:alpha val="50000"/>
                </a:srgbClr>
              </a:outerShdw>
            </a:effectLst>
          </p:spPr>
          <p:txBody>
            <a:bodyPr wrap="square" lIns="0" tIns="17145" rIns="0" bIns="42863"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88" b="1" i="0" u="none" strike="noStrike" kern="1200" cap="none" spc="0" normalizeH="0" baseline="0" noProof="0" err="1">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6" name="Oval 5">
              <a:extLst>
                <a:ext uri="{FF2B5EF4-FFF2-40B4-BE49-F238E27FC236}">
                  <a16:creationId xmlns:a16="http://schemas.microsoft.com/office/drawing/2014/main" id="{E4C3728A-0623-951D-5CCD-A938A5D3BE8E}"/>
                </a:ext>
              </a:extLst>
            </p:cNvPr>
            <p:cNvSpPr/>
            <p:nvPr/>
          </p:nvSpPr>
          <p:spPr>
            <a:xfrm>
              <a:off x="7906145" y="5208887"/>
              <a:ext cx="200262" cy="200262"/>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1</a:t>
              </a:r>
            </a:p>
          </p:txBody>
        </p:sp>
        <p:sp>
          <p:nvSpPr>
            <p:cNvPr id="7" name="Oval 6">
              <a:extLst>
                <a:ext uri="{FF2B5EF4-FFF2-40B4-BE49-F238E27FC236}">
                  <a16:creationId xmlns:a16="http://schemas.microsoft.com/office/drawing/2014/main" id="{CBC869C3-829B-FA10-0666-0BE7823433B8}"/>
                </a:ext>
              </a:extLst>
            </p:cNvPr>
            <p:cNvSpPr/>
            <p:nvPr/>
          </p:nvSpPr>
          <p:spPr>
            <a:xfrm>
              <a:off x="7906145" y="6477909"/>
              <a:ext cx="200262" cy="200262"/>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6</a:t>
              </a:r>
            </a:p>
          </p:txBody>
        </p:sp>
        <p:sp>
          <p:nvSpPr>
            <p:cNvPr id="8" name="Oval 7">
              <a:extLst>
                <a:ext uri="{FF2B5EF4-FFF2-40B4-BE49-F238E27FC236}">
                  <a16:creationId xmlns:a16="http://schemas.microsoft.com/office/drawing/2014/main" id="{0FC6901B-81C5-70E3-D502-80CD60781EED}"/>
                </a:ext>
              </a:extLst>
            </p:cNvPr>
            <p:cNvSpPr/>
            <p:nvPr/>
          </p:nvSpPr>
          <p:spPr>
            <a:xfrm>
              <a:off x="7906145" y="5462691"/>
              <a:ext cx="200262" cy="200262"/>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2</a:t>
              </a:r>
            </a:p>
          </p:txBody>
        </p:sp>
        <p:sp>
          <p:nvSpPr>
            <p:cNvPr id="9" name="Oval 8">
              <a:extLst>
                <a:ext uri="{FF2B5EF4-FFF2-40B4-BE49-F238E27FC236}">
                  <a16:creationId xmlns:a16="http://schemas.microsoft.com/office/drawing/2014/main" id="{25EA9BBE-9EDE-6BA4-3E86-7D0FBE64CD47}"/>
                </a:ext>
              </a:extLst>
            </p:cNvPr>
            <p:cNvSpPr/>
            <p:nvPr/>
          </p:nvSpPr>
          <p:spPr>
            <a:xfrm>
              <a:off x="7906145" y="5716495"/>
              <a:ext cx="200262" cy="200262"/>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3</a:t>
              </a:r>
            </a:p>
          </p:txBody>
        </p:sp>
        <p:sp>
          <p:nvSpPr>
            <p:cNvPr id="10" name="Oval 9">
              <a:extLst>
                <a:ext uri="{FF2B5EF4-FFF2-40B4-BE49-F238E27FC236}">
                  <a16:creationId xmlns:a16="http://schemas.microsoft.com/office/drawing/2014/main" id="{D8D03F63-928D-D91B-7CD8-DD0754DA6E38}"/>
                </a:ext>
              </a:extLst>
            </p:cNvPr>
            <p:cNvSpPr/>
            <p:nvPr/>
          </p:nvSpPr>
          <p:spPr>
            <a:xfrm>
              <a:off x="7906145" y="6224103"/>
              <a:ext cx="200262" cy="200262"/>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5</a:t>
              </a:r>
            </a:p>
          </p:txBody>
        </p:sp>
        <p:sp>
          <p:nvSpPr>
            <p:cNvPr id="11" name="Oval 10">
              <a:extLst>
                <a:ext uri="{FF2B5EF4-FFF2-40B4-BE49-F238E27FC236}">
                  <a16:creationId xmlns:a16="http://schemas.microsoft.com/office/drawing/2014/main" id="{4A8953C6-8A6F-293C-9C79-66F4E300272C}"/>
                </a:ext>
              </a:extLst>
            </p:cNvPr>
            <p:cNvSpPr/>
            <p:nvPr/>
          </p:nvSpPr>
          <p:spPr>
            <a:xfrm>
              <a:off x="7906145" y="5970299"/>
              <a:ext cx="200262" cy="200262"/>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4</a:t>
              </a:r>
            </a:p>
          </p:txBody>
        </p:sp>
        <p:sp>
          <p:nvSpPr>
            <p:cNvPr id="12" name="TextBox 11">
              <a:extLst>
                <a:ext uri="{FF2B5EF4-FFF2-40B4-BE49-F238E27FC236}">
                  <a16:creationId xmlns:a16="http://schemas.microsoft.com/office/drawing/2014/main" id="{098B9DAE-60EA-CB1F-A44B-7B4065EFA3AB}"/>
                </a:ext>
              </a:extLst>
            </p:cNvPr>
            <p:cNvSpPr txBox="1"/>
            <p:nvPr/>
          </p:nvSpPr>
          <p:spPr>
            <a:xfrm>
              <a:off x="8069267" y="5234026"/>
              <a:ext cx="4233979" cy="1452705"/>
            </a:xfrm>
            <a:prstGeom prst="rect">
              <a:avLst/>
            </a:prstGeom>
            <a:noFill/>
          </p:spPr>
          <p:txBody>
            <a:bodyPr wrap="none" rtlCol="0">
              <a:spAutoFit/>
            </a:bodyPr>
            <a:lstStyle/>
            <a:p>
              <a:pPr marL="0" marR="0" lvl="0" indent="0" algn="l" defTabSz="914400" rtl="0" eaLnBrk="1" fontAlgn="auto" latinLnBrk="0" hangingPunct="1">
                <a:lnSpc>
                  <a:spcPts val="914"/>
                </a:lnSpc>
                <a:spcBef>
                  <a:spcPts val="0"/>
                </a:spcBef>
                <a:spcAft>
                  <a:spcPts val="0"/>
                </a:spcAft>
                <a:buClrTx/>
                <a:buSzTx/>
                <a:buFontTx/>
                <a:buNone/>
                <a:tabLst/>
                <a:defRPr/>
              </a:pPr>
              <a:r>
                <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User prompts from Microsoft 365 apps are sent to Copilot</a:t>
              </a:r>
            </a:p>
            <a:p>
              <a:pPr marL="0" marR="0" lvl="0" indent="0" algn="l" defTabSz="914400" rtl="0" eaLnBrk="1" fontAlgn="auto" latinLnBrk="0" hangingPunct="1">
                <a:lnSpc>
                  <a:spcPts val="914"/>
                </a:lnSpc>
                <a:spcBef>
                  <a:spcPts val="0"/>
                </a:spcBef>
                <a:spcAft>
                  <a:spcPts val="0"/>
                </a:spcAft>
                <a:buClrTx/>
                <a:buSzTx/>
                <a:buFontTx/>
                <a:buNone/>
                <a:tabLst/>
                <a:defRPr/>
              </a:pPr>
              <a:endPar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ts val="914"/>
                </a:lnSpc>
                <a:spcBef>
                  <a:spcPts val="0"/>
                </a:spcBef>
                <a:spcAft>
                  <a:spcPts val="0"/>
                </a:spcAft>
                <a:buClrTx/>
                <a:buSzTx/>
                <a:buFontTx/>
                <a:buNone/>
                <a:tabLst/>
                <a:defRPr/>
              </a:pPr>
              <a:r>
                <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Copilot accesses Graph, (optional) web + other services for pre-processing</a:t>
              </a:r>
            </a:p>
            <a:p>
              <a:pPr marL="0" marR="0" lvl="0" indent="0" algn="l" defTabSz="914400" rtl="0" eaLnBrk="1" fontAlgn="auto" latinLnBrk="0" hangingPunct="1">
                <a:lnSpc>
                  <a:spcPts val="914"/>
                </a:lnSpc>
                <a:spcBef>
                  <a:spcPts val="0"/>
                </a:spcBef>
                <a:spcAft>
                  <a:spcPts val="0"/>
                </a:spcAft>
                <a:buClrTx/>
                <a:buSzTx/>
                <a:buFontTx/>
                <a:buNone/>
                <a:tabLst/>
                <a:defRPr/>
              </a:pPr>
              <a:endPar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ts val="914"/>
                </a:lnSpc>
                <a:spcBef>
                  <a:spcPts val="0"/>
                </a:spcBef>
                <a:spcAft>
                  <a:spcPts val="0"/>
                </a:spcAft>
                <a:buClrTx/>
                <a:buSzTx/>
                <a:buFontTx/>
                <a:buNone/>
                <a:tabLst/>
                <a:defRPr/>
              </a:pPr>
              <a:r>
                <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Copilot sends modified prompt to Large Language Model</a:t>
              </a:r>
            </a:p>
            <a:p>
              <a:pPr marL="0" marR="0" lvl="0" indent="0" algn="l" defTabSz="914400" rtl="0" eaLnBrk="1" fontAlgn="auto" latinLnBrk="0" hangingPunct="1">
                <a:lnSpc>
                  <a:spcPts val="914"/>
                </a:lnSpc>
                <a:spcBef>
                  <a:spcPts val="0"/>
                </a:spcBef>
                <a:spcAft>
                  <a:spcPts val="0"/>
                </a:spcAft>
                <a:buClrTx/>
                <a:buSzTx/>
                <a:buFontTx/>
                <a:buNone/>
                <a:tabLst/>
                <a:defRPr/>
              </a:pPr>
              <a:endPar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ts val="914"/>
                </a:lnSpc>
                <a:spcBef>
                  <a:spcPts val="0"/>
                </a:spcBef>
                <a:spcAft>
                  <a:spcPts val="0"/>
                </a:spcAft>
                <a:buClrTx/>
                <a:buSzTx/>
                <a:buFontTx/>
                <a:buNone/>
                <a:tabLst/>
                <a:defRPr/>
              </a:pPr>
              <a:r>
                <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Copilot receives LLM responses</a:t>
              </a:r>
            </a:p>
            <a:p>
              <a:pPr marL="0" marR="0" lvl="0" indent="0" algn="l" defTabSz="914400" rtl="0" eaLnBrk="1" fontAlgn="auto" latinLnBrk="0" hangingPunct="1">
                <a:lnSpc>
                  <a:spcPts val="914"/>
                </a:lnSpc>
                <a:spcBef>
                  <a:spcPts val="0"/>
                </a:spcBef>
                <a:spcAft>
                  <a:spcPts val="0"/>
                </a:spcAft>
                <a:buClrTx/>
                <a:buSzTx/>
                <a:buFontTx/>
                <a:buNone/>
                <a:tabLst/>
                <a:defRPr/>
              </a:pPr>
              <a:endPar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ts val="914"/>
                </a:lnSpc>
                <a:spcBef>
                  <a:spcPts val="0"/>
                </a:spcBef>
                <a:spcAft>
                  <a:spcPts val="0"/>
                </a:spcAft>
                <a:buClrTx/>
                <a:buSzTx/>
                <a:buFontTx/>
                <a:buNone/>
                <a:tabLst/>
                <a:defRPr/>
              </a:pPr>
              <a:r>
                <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Copilot accesses Graph for post-processing</a:t>
              </a:r>
            </a:p>
            <a:p>
              <a:pPr marL="0" marR="0" lvl="0" indent="0" algn="l" defTabSz="914400" rtl="0" eaLnBrk="1" fontAlgn="auto" latinLnBrk="0" hangingPunct="1">
                <a:lnSpc>
                  <a:spcPts val="914"/>
                </a:lnSpc>
                <a:spcBef>
                  <a:spcPts val="0"/>
                </a:spcBef>
                <a:spcAft>
                  <a:spcPts val="0"/>
                </a:spcAft>
                <a:buClrTx/>
                <a:buSzTx/>
                <a:buFontTx/>
                <a:buNone/>
                <a:tabLst/>
                <a:defRPr/>
              </a:pPr>
              <a:endPar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ts val="914"/>
                </a:lnSpc>
                <a:spcBef>
                  <a:spcPts val="0"/>
                </a:spcBef>
                <a:spcAft>
                  <a:spcPts val="0"/>
                </a:spcAft>
                <a:buClrTx/>
                <a:buSzTx/>
                <a:buFontTx/>
                <a:buNone/>
                <a:tabLst/>
                <a:defRPr/>
              </a:pPr>
              <a:r>
                <a:rPr kumimoji="0" lang="en-US" sz="891"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Copilot sends the response, and app command back to Microsoft 365 apps</a:t>
              </a:r>
            </a:p>
          </p:txBody>
        </p:sp>
        <p:sp>
          <p:nvSpPr>
            <p:cNvPr id="13" name="TextBox 12">
              <a:extLst>
                <a:ext uri="{FF2B5EF4-FFF2-40B4-BE49-F238E27FC236}">
                  <a16:creationId xmlns:a16="http://schemas.microsoft.com/office/drawing/2014/main" id="{67E2A7D5-1C17-FCCF-140C-3B2F1D9C518C}"/>
                </a:ext>
              </a:extLst>
            </p:cNvPr>
            <p:cNvSpPr txBox="1"/>
            <p:nvPr/>
          </p:nvSpPr>
          <p:spPr>
            <a:xfrm>
              <a:off x="7906145" y="4904440"/>
              <a:ext cx="3973053" cy="252446"/>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188"/>
                </a:spcAft>
                <a:buClrTx/>
                <a:buSzTx/>
                <a:buFontTx/>
                <a:buNone/>
                <a:tabLst/>
                <a:defRPr/>
              </a:pPr>
              <a:r>
                <a:rPr kumimoji="0" lang="en-US" sz="938" b="1"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Data flow (      - all requests are encrypted via HTTPS and wss://)</a:t>
              </a:r>
            </a:p>
          </p:txBody>
        </p:sp>
        <p:grpSp>
          <p:nvGrpSpPr>
            <p:cNvPr id="14" name="Group 13">
              <a:extLst>
                <a:ext uri="{FF2B5EF4-FFF2-40B4-BE49-F238E27FC236}">
                  <a16:creationId xmlns:a16="http://schemas.microsoft.com/office/drawing/2014/main" id="{559C57D0-9768-AF27-BE0D-2B4FD437A677}"/>
                </a:ext>
                <a:ext uri="{C183D7F6-B498-43B3-948B-1728B52AA6E4}">
                  <adec:decorative xmlns:adec="http://schemas.microsoft.com/office/drawing/2017/decorative" val="1"/>
                </a:ext>
              </a:extLst>
            </p:cNvPr>
            <p:cNvGrpSpPr/>
            <p:nvPr/>
          </p:nvGrpSpPr>
          <p:grpSpPr>
            <a:xfrm>
              <a:off x="8597637" y="4952118"/>
              <a:ext cx="150865" cy="150865"/>
              <a:chOff x="7671496" y="2343393"/>
              <a:chExt cx="919370" cy="919371"/>
            </a:xfrm>
          </p:grpSpPr>
          <p:sp>
            <p:nvSpPr>
              <p:cNvPr id="15" name="Oval 14">
                <a:extLst>
                  <a:ext uri="{FF2B5EF4-FFF2-40B4-BE49-F238E27FC236}">
                    <a16:creationId xmlns:a16="http://schemas.microsoft.com/office/drawing/2014/main" id="{5A98DD86-5230-8088-4272-6C50B508EE36}"/>
                  </a:ext>
                  <a:ext uri="{C183D7F6-B498-43B3-948B-1728B52AA6E4}">
                    <adec:decorative xmlns:adec="http://schemas.microsoft.com/office/drawing/2017/decorative" val="1"/>
                  </a:ext>
                </a:extLst>
              </p:cNvPr>
              <p:cNvSpPr/>
              <p:nvPr/>
            </p:nvSpPr>
            <p:spPr bwMode="auto">
              <a:xfrm>
                <a:off x="7671496" y="2343393"/>
                <a:ext cx="919370" cy="919371"/>
              </a:xfrm>
              <a:prstGeom prst="ellipse">
                <a:avLst/>
              </a:prstGeom>
              <a:gradFill flip="none" rotWithShape="1">
                <a:gsLst>
                  <a:gs pos="67000">
                    <a:srgbClr val="0078D4"/>
                  </a:gs>
                  <a:gs pos="0">
                    <a:srgbClr val="C03BC4"/>
                  </a:gs>
                </a:gsLst>
                <a:lin ang="600000" scaled="0"/>
                <a:tileRect/>
              </a:gradFill>
              <a:ln w="19050" cap="flat" cmpd="sng" algn="ctr">
                <a:no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16" name="Graphic 9">
                <a:extLst>
                  <a:ext uri="{FF2B5EF4-FFF2-40B4-BE49-F238E27FC236}">
                    <a16:creationId xmlns:a16="http://schemas.microsoft.com/office/drawing/2014/main" id="{153A5D3F-DB97-CDFE-09F5-5B87D0EF655A}"/>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000000"/>
                  </a:solidFill>
                  <a:effectLst/>
                  <a:uLnTx/>
                  <a:uFillTx/>
                  <a:latin typeface="Segoe UI"/>
                  <a:ea typeface="+mn-ea"/>
                  <a:cs typeface="+mn-cs"/>
                </a:endParaRPr>
              </a:p>
            </p:txBody>
          </p:sp>
        </p:grpSp>
      </p:grpSp>
      <p:sp>
        <p:nvSpPr>
          <p:cNvPr id="17" name="TextBox 16">
            <a:extLst>
              <a:ext uri="{FF2B5EF4-FFF2-40B4-BE49-F238E27FC236}">
                <a16:creationId xmlns:a16="http://schemas.microsoft.com/office/drawing/2014/main" id="{6405BE8C-CFC6-3F63-180E-D3E4BEAEAE6E}"/>
              </a:ext>
              <a:ext uri="{C183D7F6-B498-43B3-948B-1728B52AA6E4}">
                <adec:decorative xmlns:adec="http://schemas.microsoft.com/office/drawing/2017/decorative" val="1"/>
              </a:ext>
            </a:extLst>
          </p:cNvPr>
          <p:cNvSpPr txBox="1"/>
          <p:nvPr/>
        </p:nvSpPr>
        <p:spPr>
          <a:xfrm>
            <a:off x="1639388" y="3532806"/>
            <a:ext cx="1392689" cy="29437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13" b="0"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Microsoft Graph</a:t>
            </a:r>
          </a:p>
        </p:txBody>
      </p:sp>
      <p:sp>
        <p:nvSpPr>
          <p:cNvPr id="18" name="TextBox 17">
            <a:extLst>
              <a:ext uri="{FF2B5EF4-FFF2-40B4-BE49-F238E27FC236}">
                <a16:creationId xmlns:a16="http://schemas.microsoft.com/office/drawing/2014/main" id="{D7FBF429-9FEF-1456-1061-8757B4A9B0A2}"/>
              </a:ext>
              <a:ext uri="{C183D7F6-B498-43B3-948B-1728B52AA6E4}">
                <adec:decorative xmlns:adec="http://schemas.microsoft.com/office/drawing/2017/decorative" val="1"/>
              </a:ext>
            </a:extLst>
          </p:cNvPr>
          <p:cNvSpPr txBox="1"/>
          <p:nvPr/>
        </p:nvSpPr>
        <p:spPr>
          <a:xfrm>
            <a:off x="8387398" y="2209404"/>
            <a:ext cx="1885951" cy="29437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13" b="0"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Large Language Model</a:t>
            </a:r>
          </a:p>
        </p:txBody>
      </p:sp>
      <p:grpSp>
        <p:nvGrpSpPr>
          <p:cNvPr id="19" name="Group 18">
            <a:extLst>
              <a:ext uri="{FF2B5EF4-FFF2-40B4-BE49-F238E27FC236}">
                <a16:creationId xmlns:a16="http://schemas.microsoft.com/office/drawing/2014/main" id="{C8ECC42E-5241-C9CB-D6F8-37677122CBC1}"/>
              </a:ext>
              <a:ext uri="{C183D7F6-B498-43B3-948B-1728B52AA6E4}">
                <adec:decorative xmlns:adec="http://schemas.microsoft.com/office/drawing/2017/decorative" val="1"/>
              </a:ext>
            </a:extLst>
          </p:cNvPr>
          <p:cNvGrpSpPr/>
          <p:nvPr/>
        </p:nvGrpSpPr>
        <p:grpSpPr>
          <a:xfrm>
            <a:off x="8400004" y="2545681"/>
            <a:ext cx="1795159" cy="897579"/>
            <a:chOff x="6257682" y="-188841"/>
            <a:chExt cx="2011680" cy="1005840"/>
          </a:xfrm>
        </p:grpSpPr>
        <p:sp>
          <p:nvSpPr>
            <p:cNvPr id="20" name="Rectangle: Rounded Corners 27">
              <a:extLst>
                <a:ext uri="{FF2B5EF4-FFF2-40B4-BE49-F238E27FC236}">
                  <a16:creationId xmlns:a16="http://schemas.microsoft.com/office/drawing/2014/main" id="{C11849F2-3F79-5B35-8CFE-3AD76CA355B9}"/>
                </a:ext>
              </a:extLst>
            </p:cNvPr>
            <p:cNvSpPr/>
            <p:nvPr/>
          </p:nvSpPr>
          <p:spPr bwMode="auto">
            <a:xfrm>
              <a:off x="6257682" y="-188841"/>
              <a:ext cx="2011680" cy="1005840"/>
            </a:xfrm>
            <a:prstGeom prst="roundRect">
              <a:avLst>
                <a:gd name="adj" fmla="val 50000"/>
              </a:avLst>
            </a:prstGeom>
            <a:gradFill flip="none" rotWithShape="1">
              <a:gsLst>
                <a:gs pos="0">
                  <a:srgbClr val="0078D4"/>
                </a:gs>
                <a:gs pos="85000">
                  <a:srgbClr val="C03BC4"/>
                </a:gs>
              </a:gsLst>
              <a:lin ang="600000" scaled="0"/>
              <a:tileRect/>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err="1">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nvGrpSpPr>
            <p:cNvPr id="21" name="Group 20">
              <a:extLst>
                <a:ext uri="{FF2B5EF4-FFF2-40B4-BE49-F238E27FC236}">
                  <a16:creationId xmlns:a16="http://schemas.microsoft.com/office/drawing/2014/main" id="{4CAEB013-42CC-52CB-CC5E-B32731D38E2A}"/>
                </a:ext>
              </a:extLst>
            </p:cNvPr>
            <p:cNvGrpSpPr/>
            <p:nvPr/>
          </p:nvGrpSpPr>
          <p:grpSpPr>
            <a:xfrm>
              <a:off x="6579157" y="-46029"/>
              <a:ext cx="1368730" cy="720217"/>
              <a:chOff x="6405833" y="-266982"/>
              <a:chExt cx="1368730" cy="720217"/>
            </a:xfrm>
          </p:grpSpPr>
          <p:sp>
            <p:nvSpPr>
              <p:cNvPr id="22" name="Graphic 127" descr="Lightbulb with person inside icon">
                <a:extLst>
                  <a:ext uri="{FF2B5EF4-FFF2-40B4-BE49-F238E27FC236}">
                    <a16:creationId xmlns:a16="http://schemas.microsoft.com/office/drawing/2014/main" id="{E46AAD0F-A664-C7FD-74EF-DA39DDCF138E}"/>
                  </a:ext>
                </a:extLst>
              </p:cNvPr>
              <p:cNvSpPr/>
              <p:nvPr/>
            </p:nvSpPr>
            <p:spPr>
              <a:xfrm>
                <a:off x="6829102" y="-266982"/>
                <a:ext cx="522193" cy="720217"/>
              </a:xfrm>
              <a:custGeom>
                <a:avLst/>
                <a:gdLst>
                  <a:gd name="connsiteX0" fmla="*/ 219572 w 298323"/>
                  <a:gd name="connsiteY0" fmla="*/ 360025 h 411451"/>
                  <a:gd name="connsiteX1" fmla="*/ 215971 w 298323"/>
                  <a:gd name="connsiteY1" fmla="*/ 375610 h 411451"/>
                  <a:gd name="connsiteX2" fmla="*/ 174437 w 298323"/>
                  <a:gd name="connsiteY2" fmla="*/ 411316 h 411451"/>
                  <a:gd name="connsiteX3" fmla="*/ 170875 w 298323"/>
                  <a:gd name="connsiteY3" fmla="*/ 411452 h 411451"/>
                  <a:gd name="connsiteX4" fmla="*/ 127429 w 298323"/>
                  <a:gd name="connsiteY4" fmla="*/ 411452 h 411451"/>
                  <a:gd name="connsiteX5" fmla="*/ 83258 w 298323"/>
                  <a:gd name="connsiteY5" fmla="*/ 379019 h 411451"/>
                  <a:gd name="connsiteX6" fmla="*/ 82324 w 298323"/>
                  <a:gd name="connsiteY6" fmla="*/ 375577 h 411451"/>
                  <a:gd name="connsiteX7" fmla="*/ 78731 w 298323"/>
                  <a:gd name="connsiteY7" fmla="*/ 360025 h 411451"/>
                  <a:gd name="connsiteX8" fmla="*/ 219572 w 298323"/>
                  <a:gd name="connsiteY8" fmla="*/ 360025 h 411451"/>
                  <a:gd name="connsiteX9" fmla="*/ 226721 w 298323"/>
                  <a:gd name="connsiteY9" fmla="*/ 329164 h 411451"/>
                  <a:gd name="connsiteX10" fmla="*/ 231015 w 298323"/>
                  <a:gd name="connsiteY10" fmla="*/ 310618 h 411451"/>
                  <a:gd name="connsiteX11" fmla="*/ 149162 w 298323"/>
                  <a:gd name="connsiteY11" fmla="*/ 277729 h 411451"/>
                  <a:gd name="connsiteX12" fmla="*/ 67312 w 298323"/>
                  <a:gd name="connsiteY12" fmla="*/ 310614 h 411451"/>
                  <a:gd name="connsiteX13" fmla="*/ 71595 w 298323"/>
                  <a:gd name="connsiteY13" fmla="*/ 329164 h 411451"/>
                  <a:gd name="connsiteX14" fmla="*/ 226721 w 298323"/>
                  <a:gd name="connsiteY14" fmla="*/ 329164 h 411451"/>
                  <a:gd name="connsiteX15" fmla="*/ 149162 w 298323"/>
                  <a:gd name="connsiteY15" fmla="*/ 246868 h 411451"/>
                  <a:gd name="connsiteX16" fmla="*/ 59519 w 298323"/>
                  <a:gd name="connsiteY16" fmla="*/ 276799 h 411451"/>
                  <a:gd name="connsiteX17" fmla="*/ 58389 w 298323"/>
                  <a:gd name="connsiteY17" fmla="*/ 271894 h 411451"/>
                  <a:gd name="connsiteX18" fmla="*/ 56928 w 298323"/>
                  <a:gd name="connsiteY18" fmla="*/ 269328 h 411451"/>
                  <a:gd name="connsiteX19" fmla="*/ 0 w 298323"/>
                  <a:gd name="connsiteY19" fmla="*/ 149162 h 411451"/>
                  <a:gd name="connsiteX20" fmla="*/ 149162 w 298323"/>
                  <a:gd name="connsiteY20" fmla="*/ 0 h 411451"/>
                  <a:gd name="connsiteX21" fmla="*/ 298323 w 298323"/>
                  <a:gd name="connsiteY21" fmla="*/ 149162 h 411451"/>
                  <a:gd name="connsiteX22" fmla="*/ 241428 w 298323"/>
                  <a:gd name="connsiteY22" fmla="*/ 269328 h 411451"/>
                  <a:gd name="connsiteX23" fmla="*/ 239969 w 298323"/>
                  <a:gd name="connsiteY23" fmla="*/ 271890 h 411451"/>
                  <a:gd name="connsiteX24" fmla="*/ 238829 w 298323"/>
                  <a:gd name="connsiteY24" fmla="*/ 276817 h 411451"/>
                  <a:gd name="connsiteX25" fmla="*/ 149162 w 298323"/>
                  <a:gd name="connsiteY25" fmla="*/ 246868 h 411451"/>
                  <a:gd name="connsiteX26" fmla="*/ 113157 w 298323"/>
                  <a:gd name="connsiteY26" fmla="*/ 149141 h 411451"/>
                  <a:gd name="connsiteX27" fmla="*/ 149162 w 298323"/>
                  <a:gd name="connsiteY27" fmla="*/ 113137 h 411451"/>
                  <a:gd name="connsiteX28" fmla="*/ 185166 w 298323"/>
                  <a:gd name="connsiteY28" fmla="*/ 149141 h 411451"/>
                  <a:gd name="connsiteX29" fmla="*/ 149162 w 298323"/>
                  <a:gd name="connsiteY29" fmla="*/ 185146 h 411451"/>
                  <a:gd name="connsiteX30" fmla="*/ 113157 w 298323"/>
                  <a:gd name="connsiteY30" fmla="*/ 149141 h 411451"/>
                  <a:gd name="connsiteX31" fmla="*/ 149162 w 298323"/>
                  <a:gd name="connsiteY31" fmla="*/ 82276 h 411451"/>
                  <a:gd name="connsiteX32" fmla="*/ 82296 w 298323"/>
                  <a:gd name="connsiteY32" fmla="*/ 149141 h 411451"/>
                  <a:gd name="connsiteX33" fmla="*/ 149162 w 298323"/>
                  <a:gd name="connsiteY33" fmla="*/ 216007 h 411451"/>
                  <a:gd name="connsiteX34" fmla="*/ 216027 w 298323"/>
                  <a:gd name="connsiteY34" fmla="*/ 149141 h 411451"/>
                  <a:gd name="connsiteX35" fmla="*/ 149162 w 298323"/>
                  <a:gd name="connsiteY35" fmla="*/ 82276 h 411451"/>
                  <a:gd name="connsiteX0" fmla="*/ 219572 w 298323"/>
                  <a:gd name="connsiteY0" fmla="*/ 360025 h 411452"/>
                  <a:gd name="connsiteX1" fmla="*/ 215971 w 298323"/>
                  <a:gd name="connsiteY1" fmla="*/ 375610 h 411452"/>
                  <a:gd name="connsiteX2" fmla="*/ 174437 w 298323"/>
                  <a:gd name="connsiteY2" fmla="*/ 411316 h 411452"/>
                  <a:gd name="connsiteX3" fmla="*/ 170875 w 298323"/>
                  <a:gd name="connsiteY3" fmla="*/ 411452 h 411452"/>
                  <a:gd name="connsiteX4" fmla="*/ 127429 w 298323"/>
                  <a:gd name="connsiteY4" fmla="*/ 411452 h 411452"/>
                  <a:gd name="connsiteX5" fmla="*/ 83258 w 298323"/>
                  <a:gd name="connsiteY5" fmla="*/ 379019 h 411452"/>
                  <a:gd name="connsiteX6" fmla="*/ 82324 w 298323"/>
                  <a:gd name="connsiteY6" fmla="*/ 375577 h 411452"/>
                  <a:gd name="connsiteX7" fmla="*/ 78731 w 298323"/>
                  <a:gd name="connsiteY7" fmla="*/ 360025 h 411452"/>
                  <a:gd name="connsiteX8" fmla="*/ 219572 w 298323"/>
                  <a:gd name="connsiteY8" fmla="*/ 360025 h 411452"/>
                  <a:gd name="connsiteX9" fmla="*/ 226721 w 298323"/>
                  <a:gd name="connsiteY9" fmla="*/ 329164 h 411452"/>
                  <a:gd name="connsiteX10" fmla="*/ 231015 w 298323"/>
                  <a:gd name="connsiteY10" fmla="*/ 310618 h 411452"/>
                  <a:gd name="connsiteX11" fmla="*/ 149162 w 298323"/>
                  <a:gd name="connsiteY11" fmla="*/ 277729 h 411452"/>
                  <a:gd name="connsiteX12" fmla="*/ 67312 w 298323"/>
                  <a:gd name="connsiteY12" fmla="*/ 310614 h 411452"/>
                  <a:gd name="connsiteX13" fmla="*/ 71595 w 298323"/>
                  <a:gd name="connsiteY13" fmla="*/ 329164 h 411452"/>
                  <a:gd name="connsiteX14" fmla="*/ 226721 w 298323"/>
                  <a:gd name="connsiteY14" fmla="*/ 329164 h 411452"/>
                  <a:gd name="connsiteX15" fmla="*/ 149162 w 298323"/>
                  <a:gd name="connsiteY15" fmla="*/ 246868 h 411452"/>
                  <a:gd name="connsiteX16" fmla="*/ 59519 w 298323"/>
                  <a:gd name="connsiteY16" fmla="*/ 276799 h 411452"/>
                  <a:gd name="connsiteX17" fmla="*/ 58389 w 298323"/>
                  <a:gd name="connsiteY17" fmla="*/ 271894 h 411452"/>
                  <a:gd name="connsiteX18" fmla="*/ 56928 w 298323"/>
                  <a:gd name="connsiteY18" fmla="*/ 269328 h 411452"/>
                  <a:gd name="connsiteX19" fmla="*/ 0 w 298323"/>
                  <a:gd name="connsiteY19" fmla="*/ 149162 h 411452"/>
                  <a:gd name="connsiteX20" fmla="*/ 149162 w 298323"/>
                  <a:gd name="connsiteY20" fmla="*/ 0 h 411452"/>
                  <a:gd name="connsiteX21" fmla="*/ 298323 w 298323"/>
                  <a:gd name="connsiteY21" fmla="*/ 149162 h 411452"/>
                  <a:gd name="connsiteX22" fmla="*/ 241428 w 298323"/>
                  <a:gd name="connsiteY22" fmla="*/ 269328 h 411452"/>
                  <a:gd name="connsiteX23" fmla="*/ 239969 w 298323"/>
                  <a:gd name="connsiteY23" fmla="*/ 271890 h 411452"/>
                  <a:gd name="connsiteX24" fmla="*/ 238829 w 298323"/>
                  <a:gd name="connsiteY24" fmla="*/ 276817 h 411452"/>
                  <a:gd name="connsiteX25" fmla="*/ 149162 w 298323"/>
                  <a:gd name="connsiteY25" fmla="*/ 246868 h 411452"/>
                  <a:gd name="connsiteX26" fmla="*/ 113157 w 298323"/>
                  <a:gd name="connsiteY26" fmla="*/ 149141 h 411452"/>
                  <a:gd name="connsiteX27" fmla="*/ 149162 w 298323"/>
                  <a:gd name="connsiteY27" fmla="*/ 113137 h 411452"/>
                  <a:gd name="connsiteX28" fmla="*/ 185166 w 298323"/>
                  <a:gd name="connsiteY28" fmla="*/ 149141 h 411452"/>
                  <a:gd name="connsiteX29" fmla="*/ 149162 w 298323"/>
                  <a:gd name="connsiteY29" fmla="*/ 185146 h 411452"/>
                  <a:gd name="connsiteX30" fmla="*/ 113157 w 298323"/>
                  <a:gd name="connsiteY30" fmla="*/ 149141 h 411452"/>
                  <a:gd name="connsiteX31" fmla="*/ 216027 w 298323"/>
                  <a:gd name="connsiteY31" fmla="*/ 149141 h 411452"/>
                  <a:gd name="connsiteX32" fmla="*/ 82296 w 298323"/>
                  <a:gd name="connsiteY32" fmla="*/ 149141 h 411452"/>
                  <a:gd name="connsiteX33" fmla="*/ 149162 w 298323"/>
                  <a:gd name="connsiteY33" fmla="*/ 216007 h 411452"/>
                  <a:gd name="connsiteX34" fmla="*/ 216027 w 298323"/>
                  <a:gd name="connsiteY34" fmla="*/ 149141 h 411452"/>
                  <a:gd name="connsiteX0" fmla="*/ 219572 w 298323"/>
                  <a:gd name="connsiteY0" fmla="*/ 360025 h 411452"/>
                  <a:gd name="connsiteX1" fmla="*/ 215971 w 298323"/>
                  <a:gd name="connsiteY1" fmla="*/ 375610 h 411452"/>
                  <a:gd name="connsiteX2" fmla="*/ 174437 w 298323"/>
                  <a:gd name="connsiteY2" fmla="*/ 411316 h 411452"/>
                  <a:gd name="connsiteX3" fmla="*/ 170875 w 298323"/>
                  <a:gd name="connsiteY3" fmla="*/ 411452 h 411452"/>
                  <a:gd name="connsiteX4" fmla="*/ 127429 w 298323"/>
                  <a:gd name="connsiteY4" fmla="*/ 411452 h 411452"/>
                  <a:gd name="connsiteX5" fmla="*/ 83258 w 298323"/>
                  <a:gd name="connsiteY5" fmla="*/ 379019 h 411452"/>
                  <a:gd name="connsiteX6" fmla="*/ 82324 w 298323"/>
                  <a:gd name="connsiteY6" fmla="*/ 375577 h 411452"/>
                  <a:gd name="connsiteX7" fmla="*/ 78731 w 298323"/>
                  <a:gd name="connsiteY7" fmla="*/ 360025 h 411452"/>
                  <a:gd name="connsiteX8" fmla="*/ 219572 w 298323"/>
                  <a:gd name="connsiteY8" fmla="*/ 360025 h 411452"/>
                  <a:gd name="connsiteX9" fmla="*/ 226721 w 298323"/>
                  <a:gd name="connsiteY9" fmla="*/ 329164 h 411452"/>
                  <a:gd name="connsiteX10" fmla="*/ 231015 w 298323"/>
                  <a:gd name="connsiteY10" fmla="*/ 310618 h 411452"/>
                  <a:gd name="connsiteX11" fmla="*/ 149162 w 298323"/>
                  <a:gd name="connsiteY11" fmla="*/ 277729 h 411452"/>
                  <a:gd name="connsiteX12" fmla="*/ 67312 w 298323"/>
                  <a:gd name="connsiteY12" fmla="*/ 310614 h 411452"/>
                  <a:gd name="connsiteX13" fmla="*/ 71595 w 298323"/>
                  <a:gd name="connsiteY13" fmla="*/ 329164 h 411452"/>
                  <a:gd name="connsiteX14" fmla="*/ 226721 w 298323"/>
                  <a:gd name="connsiteY14" fmla="*/ 329164 h 411452"/>
                  <a:gd name="connsiteX15" fmla="*/ 149162 w 298323"/>
                  <a:gd name="connsiteY15" fmla="*/ 246868 h 411452"/>
                  <a:gd name="connsiteX16" fmla="*/ 59519 w 298323"/>
                  <a:gd name="connsiteY16" fmla="*/ 276799 h 411452"/>
                  <a:gd name="connsiteX17" fmla="*/ 58389 w 298323"/>
                  <a:gd name="connsiteY17" fmla="*/ 271894 h 411452"/>
                  <a:gd name="connsiteX18" fmla="*/ 56928 w 298323"/>
                  <a:gd name="connsiteY18" fmla="*/ 269328 h 411452"/>
                  <a:gd name="connsiteX19" fmla="*/ 0 w 298323"/>
                  <a:gd name="connsiteY19" fmla="*/ 149162 h 411452"/>
                  <a:gd name="connsiteX20" fmla="*/ 149162 w 298323"/>
                  <a:gd name="connsiteY20" fmla="*/ 0 h 411452"/>
                  <a:gd name="connsiteX21" fmla="*/ 298323 w 298323"/>
                  <a:gd name="connsiteY21" fmla="*/ 149162 h 411452"/>
                  <a:gd name="connsiteX22" fmla="*/ 241428 w 298323"/>
                  <a:gd name="connsiteY22" fmla="*/ 269328 h 411452"/>
                  <a:gd name="connsiteX23" fmla="*/ 239969 w 298323"/>
                  <a:gd name="connsiteY23" fmla="*/ 271890 h 411452"/>
                  <a:gd name="connsiteX24" fmla="*/ 238829 w 298323"/>
                  <a:gd name="connsiteY24" fmla="*/ 276817 h 411452"/>
                  <a:gd name="connsiteX25" fmla="*/ 149162 w 298323"/>
                  <a:gd name="connsiteY25" fmla="*/ 246868 h 411452"/>
                  <a:gd name="connsiteX26" fmla="*/ 113157 w 298323"/>
                  <a:gd name="connsiteY26" fmla="*/ 149141 h 411452"/>
                  <a:gd name="connsiteX27" fmla="*/ 185166 w 298323"/>
                  <a:gd name="connsiteY27" fmla="*/ 149141 h 411452"/>
                  <a:gd name="connsiteX28" fmla="*/ 149162 w 298323"/>
                  <a:gd name="connsiteY28" fmla="*/ 185146 h 411452"/>
                  <a:gd name="connsiteX29" fmla="*/ 113157 w 298323"/>
                  <a:gd name="connsiteY29" fmla="*/ 149141 h 411452"/>
                  <a:gd name="connsiteX30" fmla="*/ 216027 w 298323"/>
                  <a:gd name="connsiteY30" fmla="*/ 149141 h 411452"/>
                  <a:gd name="connsiteX31" fmla="*/ 82296 w 298323"/>
                  <a:gd name="connsiteY31" fmla="*/ 149141 h 411452"/>
                  <a:gd name="connsiteX32" fmla="*/ 149162 w 298323"/>
                  <a:gd name="connsiteY32" fmla="*/ 216007 h 411452"/>
                  <a:gd name="connsiteX33" fmla="*/ 216027 w 298323"/>
                  <a:gd name="connsiteY33" fmla="*/ 149141 h 411452"/>
                  <a:gd name="connsiteX0" fmla="*/ 219572 w 298323"/>
                  <a:gd name="connsiteY0" fmla="*/ 360025 h 411452"/>
                  <a:gd name="connsiteX1" fmla="*/ 215971 w 298323"/>
                  <a:gd name="connsiteY1" fmla="*/ 375610 h 411452"/>
                  <a:gd name="connsiteX2" fmla="*/ 174437 w 298323"/>
                  <a:gd name="connsiteY2" fmla="*/ 411316 h 411452"/>
                  <a:gd name="connsiteX3" fmla="*/ 170875 w 298323"/>
                  <a:gd name="connsiteY3" fmla="*/ 411452 h 411452"/>
                  <a:gd name="connsiteX4" fmla="*/ 127429 w 298323"/>
                  <a:gd name="connsiteY4" fmla="*/ 411452 h 411452"/>
                  <a:gd name="connsiteX5" fmla="*/ 83258 w 298323"/>
                  <a:gd name="connsiteY5" fmla="*/ 379019 h 411452"/>
                  <a:gd name="connsiteX6" fmla="*/ 82324 w 298323"/>
                  <a:gd name="connsiteY6" fmla="*/ 375577 h 411452"/>
                  <a:gd name="connsiteX7" fmla="*/ 78731 w 298323"/>
                  <a:gd name="connsiteY7" fmla="*/ 360025 h 411452"/>
                  <a:gd name="connsiteX8" fmla="*/ 219572 w 298323"/>
                  <a:gd name="connsiteY8" fmla="*/ 360025 h 411452"/>
                  <a:gd name="connsiteX9" fmla="*/ 226721 w 298323"/>
                  <a:gd name="connsiteY9" fmla="*/ 329164 h 411452"/>
                  <a:gd name="connsiteX10" fmla="*/ 231015 w 298323"/>
                  <a:gd name="connsiteY10" fmla="*/ 310618 h 411452"/>
                  <a:gd name="connsiteX11" fmla="*/ 149162 w 298323"/>
                  <a:gd name="connsiteY11" fmla="*/ 277729 h 411452"/>
                  <a:gd name="connsiteX12" fmla="*/ 67312 w 298323"/>
                  <a:gd name="connsiteY12" fmla="*/ 310614 h 411452"/>
                  <a:gd name="connsiteX13" fmla="*/ 71595 w 298323"/>
                  <a:gd name="connsiteY13" fmla="*/ 329164 h 411452"/>
                  <a:gd name="connsiteX14" fmla="*/ 226721 w 298323"/>
                  <a:gd name="connsiteY14" fmla="*/ 329164 h 411452"/>
                  <a:gd name="connsiteX15" fmla="*/ 149162 w 298323"/>
                  <a:gd name="connsiteY15" fmla="*/ 246868 h 411452"/>
                  <a:gd name="connsiteX16" fmla="*/ 59519 w 298323"/>
                  <a:gd name="connsiteY16" fmla="*/ 276799 h 411452"/>
                  <a:gd name="connsiteX17" fmla="*/ 58389 w 298323"/>
                  <a:gd name="connsiteY17" fmla="*/ 271894 h 411452"/>
                  <a:gd name="connsiteX18" fmla="*/ 56928 w 298323"/>
                  <a:gd name="connsiteY18" fmla="*/ 269328 h 411452"/>
                  <a:gd name="connsiteX19" fmla="*/ 0 w 298323"/>
                  <a:gd name="connsiteY19" fmla="*/ 149162 h 411452"/>
                  <a:gd name="connsiteX20" fmla="*/ 149162 w 298323"/>
                  <a:gd name="connsiteY20" fmla="*/ 0 h 411452"/>
                  <a:gd name="connsiteX21" fmla="*/ 298323 w 298323"/>
                  <a:gd name="connsiteY21" fmla="*/ 149162 h 411452"/>
                  <a:gd name="connsiteX22" fmla="*/ 241428 w 298323"/>
                  <a:gd name="connsiteY22" fmla="*/ 269328 h 411452"/>
                  <a:gd name="connsiteX23" fmla="*/ 239969 w 298323"/>
                  <a:gd name="connsiteY23" fmla="*/ 271890 h 411452"/>
                  <a:gd name="connsiteX24" fmla="*/ 238829 w 298323"/>
                  <a:gd name="connsiteY24" fmla="*/ 276817 h 411452"/>
                  <a:gd name="connsiteX25" fmla="*/ 149162 w 298323"/>
                  <a:gd name="connsiteY25" fmla="*/ 246868 h 411452"/>
                  <a:gd name="connsiteX26" fmla="*/ 113157 w 298323"/>
                  <a:gd name="connsiteY26" fmla="*/ 149141 h 411452"/>
                  <a:gd name="connsiteX27" fmla="*/ 185166 w 298323"/>
                  <a:gd name="connsiteY27" fmla="*/ 149141 h 411452"/>
                  <a:gd name="connsiteX28" fmla="*/ 149162 w 298323"/>
                  <a:gd name="connsiteY28" fmla="*/ 185146 h 411452"/>
                  <a:gd name="connsiteX29" fmla="*/ 113157 w 298323"/>
                  <a:gd name="connsiteY29" fmla="*/ 149141 h 411452"/>
                  <a:gd name="connsiteX30" fmla="*/ 216027 w 298323"/>
                  <a:gd name="connsiteY30" fmla="*/ 149141 h 411452"/>
                  <a:gd name="connsiteX31" fmla="*/ 149162 w 298323"/>
                  <a:gd name="connsiteY31" fmla="*/ 216007 h 411452"/>
                  <a:gd name="connsiteX32" fmla="*/ 216027 w 298323"/>
                  <a:gd name="connsiteY32" fmla="*/ 149141 h 411452"/>
                  <a:gd name="connsiteX0" fmla="*/ 219572 w 298323"/>
                  <a:gd name="connsiteY0" fmla="*/ 360025 h 411452"/>
                  <a:gd name="connsiteX1" fmla="*/ 215971 w 298323"/>
                  <a:gd name="connsiteY1" fmla="*/ 375610 h 411452"/>
                  <a:gd name="connsiteX2" fmla="*/ 174437 w 298323"/>
                  <a:gd name="connsiteY2" fmla="*/ 411316 h 411452"/>
                  <a:gd name="connsiteX3" fmla="*/ 170875 w 298323"/>
                  <a:gd name="connsiteY3" fmla="*/ 411452 h 411452"/>
                  <a:gd name="connsiteX4" fmla="*/ 127429 w 298323"/>
                  <a:gd name="connsiteY4" fmla="*/ 411452 h 411452"/>
                  <a:gd name="connsiteX5" fmla="*/ 83258 w 298323"/>
                  <a:gd name="connsiteY5" fmla="*/ 379019 h 411452"/>
                  <a:gd name="connsiteX6" fmla="*/ 82324 w 298323"/>
                  <a:gd name="connsiteY6" fmla="*/ 375577 h 411452"/>
                  <a:gd name="connsiteX7" fmla="*/ 78731 w 298323"/>
                  <a:gd name="connsiteY7" fmla="*/ 360025 h 411452"/>
                  <a:gd name="connsiteX8" fmla="*/ 219572 w 298323"/>
                  <a:gd name="connsiteY8" fmla="*/ 360025 h 411452"/>
                  <a:gd name="connsiteX9" fmla="*/ 226721 w 298323"/>
                  <a:gd name="connsiteY9" fmla="*/ 329164 h 411452"/>
                  <a:gd name="connsiteX10" fmla="*/ 231015 w 298323"/>
                  <a:gd name="connsiteY10" fmla="*/ 310618 h 411452"/>
                  <a:gd name="connsiteX11" fmla="*/ 149162 w 298323"/>
                  <a:gd name="connsiteY11" fmla="*/ 277729 h 411452"/>
                  <a:gd name="connsiteX12" fmla="*/ 67312 w 298323"/>
                  <a:gd name="connsiteY12" fmla="*/ 310614 h 411452"/>
                  <a:gd name="connsiteX13" fmla="*/ 71595 w 298323"/>
                  <a:gd name="connsiteY13" fmla="*/ 329164 h 411452"/>
                  <a:gd name="connsiteX14" fmla="*/ 226721 w 298323"/>
                  <a:gd name="connsiteY14" fmla="*/ 329164 h 411452"/>
                  <a:gd name="connsiteX15" fmla="*/ 149162 w 298323"/>
                  <a:gd name="connsiteY15" fmla="*/ 246868 h 411452"/>
                  <a:gd name="connsiteX16" fmla="*/ 59519 w 298323"/>
                  <a:gd name="connsiteY16" fmla="*/ 276799 h 411452"/>
                  <a:gd name="connsiteX17" fmla="*/ 58389 w 298323"/>
                  <a:gd name="connsiteY17" fmla="*/ 271894 h 411452"/>
                  <a:gd name="connsiteX18" fmla="*/ 56928 w 298323"/>
                  <a:gd name="connsiteY18" fmla="*/ 269328 h 411452"/>
                  <a:gd name="connsiteX19" fmla="*/ 0 w 298323"/>
                  <a:gd name="connsiteY19" fmla="*/ 149162 h 411452"/>
                  <a:gd name="connsiteX20" fmla="*/ 149162 w 298323"/>
                  <a:gd name="connsiteY20" fmla="*/ 0 h 411452"/>
                  <a:gd name="connsiteX21" fmla="*/ 298323 w 298323"/>
                  <a:gd name="connsiteY21" fmla="*/ 149162 h 411452"/>
                  <a:gd name="connsiteX22" fmla="*/ 241428 w 298323"/>
                  <a:gd name="connsiteY22" fmla="*/ 269328 h 411452"/>
                  <a:gd name="connsiteX23" fmla="*/ 239969 w 298323"/>
                  <a:gd name="connsiteY23" fmla="*/ 271890 h 411452"/>
                  <a:gd name="connsiteX24" fmla="*/ 238829 w 298323"/>
                  <a:gd name="connsiteY24" fmla="*/ 276817 h 411452"/>
                  <a:gd name="connsiteX25" fmla="*/ 149162 w 298323"/>
                  <a:gd name="connsiteY25" fmla="*/ 246868 h 411452"/>
                  <a:gd name="connsiteX26" fmla="*/ 149162 w 298323"/>
                  <a:gd name="connsiteY26" fmla="*/ 185146 h 411452"/>
                  <a:gd name="connsiteX27" fmla="*/ 185166 w 298323"/>
                  <a:gd name="connsiteY27" fmla="*/ 149141 h 411452"/>
                  <a:gd name="connsiteX28" fmla="*/ 149162 w 298323"/>
                  <a:gd name="connsiteY28" fmla="*/ 185146 h 411452"/>
                  <a:gd name="connsiteX29" fmla="*/ 216027 w 298323"/>
                  <a:gd name="connsiteY29" fmla="*/ 149141 h 411452"/>
                  <a:gd name="connsiteX30" fmla="*/ 149162 w 298323"/>
                  <a:gd name="connsiteY30" fmla="*/ 216007 h 411452"/>
                  <a:gd name="connsiteX31" fmla="*/ 216027 w 298323"/>
                  <a:gd name="connsiteY31" fmla="*/ 149141 h 411452"/>
                  <a:gd name="connsiteX0" fmla="*/ 219572 w 298323"/>
                  <a:gd name="connsiteY0" fmla="*/ 360025 h 411452"/>
                  <a:gd name="connsiteX1" fmla="*/ 215971 w 298323"/>
                  <a:gd name="connsiteY1" fmla="*/ 375610 h 411452"/>
                  <a:gd name="connsiteX2" fmla="*/ 174437 w 298323"/>
                  <a:gd name="connsiteY2" fmla="*/ 411316 h 411452"/>
                  <a:gd name="connsiteX3" fmla="*/ 170875 w 298323"/>
                  <a:gd name="connsiteY3" fmla="*/ 411452 h 411452"/>
                  <a:gd name="connsiteX4" fmla="*/ 127429 w 298323"/>
                  <a:gd name="connsiteY4" fmla="*/ 411452 h 411452"/>
                  <a:gd name="connsiteX5" fmla="*/ 83258 w 298323"/>
                  <a:gd name="connsiteY5" fmla="*/ 379019 h 411452"/>
                  <a:gd name="connsiteX6" fmla="*/ 82324 w 298323"/>
                  <a:gd name="connsiteY6" fmla="*/ 375577 h 411452"/>
                  <a:gd name="connsiteX7" fmla="*/ 78731 w 298323"/>
                  <a:gd name="connsiteY7" fmla="*/ 360025 h 411452"/>
                  <a:gd name="connsiteX8" fmla="*/ 219572 w 298323"/>
                  <a:gd name="connsiteY8" fmla="*/ 360025 h 411452"/>
                  <a:gd name="connsiteX9" fmla="*/ 226721 w 298323"/>
                  <a:gd name="connsiteY9" fmla="*/ 329164 h 411452"/>
                  <a:gd name="connsiteX10" fmla="*/ 231015 w 298323"/>
                  <a:gd name="connsiteY10" fmla="*/ 310618 h 411452"/>
                  <a:gd name="connsiteX11" fmla="*/ 149162 w 298323"/>
                  <a:gd name="connsiteY11" fmla="*/ 277729 h 411452"/>
                  <a:gd name="connsiteX12" fmla="*/ 67312 w 298323"/>
                  <a:gd name="connsiteY12" fmla="*/ 310614 h 411452"/>
                  <a:gd name="connsiteX13" fmla="*/ 71595 w 298323"/>
                  <a:gd name="connsiteY13" fmla="*/ 329164 h 411452"/>
                  <a:gd name="connsiteX14" fmla="*/ 226721 w 298323"/>
                  <a:gd name="connsiteY14" fmla="*/ 329164 h 411452"/>
                  <a:gd name="connsiteX15" fmla="*/ 149162 w 298323"/>
                  <a:gd name="connsiteY15" fmla="*/ 246868 h 411452"/>
                  <a:gd name="connsiteX16" fmla="*/ 59519 w 298323"/>
                  <a:gd name="connsiteY16" fmla="*/ 276799 h 411452"/>
                  <a:gd name="connsiteX17" fmla="*/ 58389 w 298323"/>
                  <a:gd name="connsiteY17" fmla="*/ 271894 h 411452"/>
                  <a:gd name="connsiteX18" fmla="*/ 56928 w 298323"/>
                  <a:gd name="connsiteY18" fmla="*/ 269328 h 411452"/>
                  <a:gd name="connsiteX19" fmla="*/ 0 w 298323"/>
                  <a:gd name="connsiteY19" fmla="*/ 149162 h 411452"/>
                  <a:gd name="connsiteX20" fmla="*/ 149162 w 298323"/>
                  <a:gd name="connsiteY20" fmla="*/ 0 h 411452"/>
                  <a:gd name="connsiteX21" fmla="*/ 298323 w 298323"/>
                  <a:gd name="connsiteY21" fmla="*/ 149162 h 411452"/>
                  <a:gd name="connsiteX22" fmla="*/ 241428 w 298323"/>
                  <a:gd name="connsiteY22" fmla="*/ 269328 h 411452"/>
                  <a:gd name="connsiteX23" fmla="*/ 239969 w 298323"/>
                  <a:gd name="connsiteY23" fmla="*/ 271890 h 411452"/>
                  <a:gd name="connsiteX24" fmla="*/ 238829 w 298323"/>
                  <a:gd name="connsiteY24" fmla="*/ 276817 h 411452"/>
                  <a:gd name="connsiteX25" fmla="*/ 149162 w 298323"/>
                  <a:gd name="connsiteY25" fmla="*/ 246868 h 411452"/>
                  <a:gd name="connsiteX26" fmla="*/ 216027 w 298323"/>
                  <a:gd name="connsiteY26" fmla="*/ 149141 h 411452"/>
                  <a:gd name="connsiteX27" fmla="*/ 149162 w 298323"/>
                  <a:gd name="connsiteY27" fmla="*/ 216007 h 411452"/>
                  <a:gd name="connsiteX28" fmla="*/ 216027 w 298323"/>
                  <a:gd name="connsiteY28" fmla="*/ 149141 h 411452"/>
                  <a:gd name="connsiteX0" fmla="*/ 219572 w 298323"/>
                  <a:gd name="connsiteY0" fmla="*/ 360025 h 411452"/>
                  <a:gd name="connsiteX1" fmla="*/ 215971 w 298323"/>
                  <a:gd name="connsiteY1" fmla="*/ 375610 h 411452"/>
                  <a:gd name="connsiteX2" fmla="*/ 174437 w 298323"/>
                  <a:gd name="connsiteY2" fmla="*/ 411316 h 411452"/>
                  <a:gd name="connsiteX3" fmla="*/ 170875 w 298323"/>
                  <a:gd name="connsiteY3" fmla="*/ 411452 h 411452"/>
                  <a:gd name="connsiteX4" fmla="*/ 127429 w 298323"/>
                  <a:gd name="connsiteY4" fmla="*/ 411452 h 411452"/>
                  <a:gd name="connsiteX5" fmla="*/ 83258 w 298323"/>
                  <a:gd name="connsiteY5" fmla="*/ 379019 h 411452"/>
                  <a:gd name="connsiteX6" fmla="*/ 82324 w 298323"/>
                  <a:gd name="connsiteY6" fmla="*/ 375577 h 411452"/>
                  <a:gd name="connsiteX7" fmla="*/ 78731 w 298323"/>
                  <a:gd name="connsiteY7" fmla="*/ 360025 h 411452"/>
                  <a:gd name="connsiteX8" fmla="*/ 219572 w 298323"/>
                  <a:gd name="connsiteY8" fmla="*/ 360025 h 411452"/>
                  <a:gd name="connsiteX9" fmla="*/ 226721 w 298323"/>
                  <a:gd name="connsiteY9" fmla="*/ 329164 h 411452"/>
                  <a:gd name="connsiteX10" fmla="*/ 231015 w 298323"/>
                  <a:gd name="connsiteY10" fmla="*/ 310618 h 411452"/>
                  <a:gd name="connsiteX11" fmla="*/ 149162 w 298323"/>
                  <a:gd name="connsiteY11" fmla="*/ 277729 h 411452"/>
                  <a:gd name="connsiteX12" fmla="*/ 67312 w 298323"/>
                  <a:gd name="connsiteY12" fmla="*/ 310614 h 411452"/>
                  <a:gd name="connsiteX13" fmla="*/ 71595 w 298323"/>
                  <a:gd name="connsiteY13" fmla="*/ 329164 h 411452"/>
                  <a:gd name="connsiteX14" fmla="*/ 226721 w 298323"/>
                  <a:gd name="connsiteY14" fmla="*/ 329164 h 411452"/>
                  <a:gd name="connsiteX15" fmla="*/ 149162 w 298323"/>
                  <a:gd name="connsiteY15" fmla="*/ 246868 h 411452"/>
                  <a:gd name="connsiteX16" fmla="*/ 59519 w 298323"/>
                  <a:gd name="connsiteY16" fmla="*/ 276799 h 411452"/>
                  <a:gd name="connsiteX17" fmla="*/ 58389 w 298323"/>
                  <a:gd name="connsiteY17" fmla="*/ 271894 h 411452"/>
                  <a:gd name="connsiteX18" fmla="*/ 56928 w 298323"/>
                  <a:gd name="connsiteY18" fmla="*/ 269328 h 411452"/>
                  <a:gd name="connsiteX19" fmla="*/ 0 w 298323"/>
                  <a:gd name="connsiteY19" fmla="*/ 149162 h 411452"/>
                  <a:gd name="connsiteX20" fmla="*/ 149162 w 298323"/>
                  <a:gd name="connsiteY20" fmla="*/ 0 h 411452"/>
                  <a:gd name="connsiteX21" fmla="*/ 298323 w 298323"/>
                  <a:gd name="connsiteY21" fmla="*/ 149162 h 411452"/>
                  <a:gd name="connsiteX22" fmla="*/ 241428 w 298323"/>
                  <a:gd name="connsiteY22" fmla="*/ 269328 h 411452"/>
                  <a:gd name="connsiteX23" fmla="*/ 239969 w 298323"/>
                  <a:gd name="connsiteY23" fmla="*/ 271890 h 411452"/>
                  <a:gd name="connsiteX24" fmla="*/ 238829 w 298323"/>
                  <a:gd name="connsiteY24" fmla="*/ 276817 h 411452"/>
                  <a:gd name="connsiteX25" fmla="*/ 149162 w 298323"/>
                  <a:gd name="connsiteY25" fmla="*/ 246868 h 41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98323" h="411452">
                    <a:moveTo>
                      <a:pt x="219572" y="360025"/>
                    </a:moveTo>
                    <a:lnTo>
                      <a:pt x="215971" y="375610"/>
                    </a:lnTo>
                    <a:cubicBezTo>
                      <a:pt x="211379" y="395429"/>
                      <a:pt x="194451" y="409781"/>
                      <a:pt x="174437" y="411316"/>
                    </a:cubicBezTo>
                    <a:lnTo>
                      <a:pt x="170875" y="411452"/>
                    </a:lnTo>
                    <a:lnTo>
                      <a:pt x="127429" y="411452"/>
                    </a:lnTo>
                    <a:cubicBezTo>
                      <a:pt x="107072" y="411452"/>
                      <a:pt x="89260" y="398183"/>
                      <a:pt x="83258" y="379019"/>
                    </a:cubicBezTo>
                    <a:lnTo>
                      <a:pt x="82324" y="375577"/>
                    </a:lnTo>
                    <a:lnTo>
                      <a:pt x="78731" y="360025"/>
                    </a:lnTo>
                    <a:lnTo>
                      <a:pt x="219572" y="360025"/>
                    </a:lnTo>
                    <a:close/>
                    <a:moveTo>
                      <a:pt x="226721" y="329164"/>
                    </a:moveTo>
                    <a:lnTo>
                      <a:pt x="231015" y="310618"/>
                    </a:lnTo>
                    <a:cubicBezTo>
                      <a:pt x="209764" y="290248"/>
                      <a:pt x="180926" y="277729"/>
                      <a:pt x="149162" y="277729"/>
                    </a:cubicBezTo>
                    <a:cubicBezTo>
                      <a:pt x="117401" y="277729"/>
                      <a:pt x="88563" y="290246"/>
                      <a:pt x="67312" y="310614"/>
                    </a:cubicBezTo>
                    <a:lnTo>
                      <a:pt x="71595" y="329164"/>
                    </a:lnTo>
                    <a:lnTo>
                      <a:pt x="226721" y="329164"/>
                    </a:lnTo>
                    <a:close/>
                    <a:moveTo>
                      <a:pt x="149162" y="246868"/>
                    </a:moveTo>
                    <a:cubicBezTo>
                      <a:pt x="115517" y="246868"/>
                      <a:pt x="84474" y="258007"/>
                      <a:pt x="59519" y="276799"/>
                    </a:cubicBezTo>
                    <a:lnTo>
                      <a:pt x="58389" y="271894"/>
                    </a:lnTo>
                    <a:cubicBezTo>
                      <a:pt x="58163" y="270915"/>
                      <a:pt x="57655" y="270024"/>
                      <a:pt x="56928" y="269328"/>
                    </a:cubicBezTo>
                    <a:cubicBezTo>
                      <a:pt x="19261" y="233377"/>
                      <a:pt x="0" y="193118"/>
                      <a:pt x="0" y="149162"/>
                    </a:cubicBezTo>
                    <a:cubicBezTo>
                      <a:pt x="0" y="66782"/>
                      <a:pt x="66782" y="0"/>
                      <a:pt x="149162" y="0"/>
                    </a:cubicBezTo>
                    <a:cubicBezTo>
                      <a:pt x="231542" y="0"/>
                      <a:pt x="298323" y="66782"/>
                      <a:pt x="298323" y="149162"/>
                    </a:cubicBezTo>
                    <a:cubicBezTo>
                      <a:pt x="298323" y="193118"/>
                      <a:pt x="279074" y="233377"/>
                      <a:pt x="241428" y="269328"/>
                    </a:cubicBezTo>
                    <a:cubicBezTo>
                      <a:pt x="240701" y="270022"/>
                      <a:pt x="240195" y="270913"/>
                      <a:pt x="239969" y="271890"/>
                    </a:cubicBezTo>
                    <a:lnTo>
                      <a:pt x="238829" y="276817"/>
                    </a:lnTo>
                    <a:cubicBezTo>
                      <a:pt x="213871" y="258015"/>
                      <a:pt x="182819" y="246868"/>
                      <a:pt x="149162" y="246868"/>
                    </a:cubicBezTo>
                    <a:close/>
                  </a:path>
                </a:pathLst>
              </a:custGeom>
              <a:solidFill>
                <a:srgbClr val="FFFFFF"/>
              </a:solidFill>
              <a:ln w="20241"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000000"/>
                  </a:solidFill>
                  <a:effectLst/>
                  <a:uLnTx/>
                  <a:uFillTx/>
                  <a:latin typeface="Segoe UI"/>
                  <a:ea typeface="+mn-ea"/>
                  <a:cs typeface="+mn-cs"/>
                </a:endParaRPr>
              </a:p>
            </p:txBody>
          </p:sp>
          <p:sp>
            <p:nvSpPr>
              <p:cNvPr id="23" name="Graphic 101">
                <a:extLst>
                  <a:ext uri="{FF2B5EF4-FFF2-40B4-BE49-F238E27FC236}">
                    <a16:creationId xmlns:a16="http://schemas.microsoft.com/office/drawing/2014/main" id="{C608FA6B-800D-B466-8884-CE8AC865114F}"/>
                  </a:ext>
                </a:extLst>
              </p:cNvPr>
              <p:cNvSpPr/>
              <p:nvPr/>
            </p:nvSpPr>
            <p:spPr>
              <a:xfrm flipH="1">
                <a:off x="6405833" y="-32971"/>
                <a:ext cx="381000" cy="381056"/>
              </a:xfrm>
              <a:custGeom>
                <a:avLst/>
                <a:gdLst>
                  <a:gd name="connsiteX0" fmla="*/ 190500 w 381000"/>
                  <a:gd name="connsiteY0" fmla="*/ 0 h 381056"/>
                  <a:gd name="connsiteX1" fmla="*/ 381000 w 381000"/>
                  <a:gd name="connsiteY1" fmla="*/ 190500 h 381056"/>
                  <a:gd name="connsiteX2" fmla="*/ 190500 w 381000"/>
                  <a:gd name="connsiteY2" fmla="*/ 381000 h 381056"/>
                  <a:gd name="connsiteX3" fmla="*/ 102028 w 381000"/>
                  <a:gd name="connsiteY3" fmla="*/ 359251 h 381056"/>
                  <a:gd name="connsiteX4" fmla="*/ 20295 w 381000"/>
                  <a:gd name="connsiteY4" fmla="*/ 380529 h 381056"/>
                  <a:gd name="connsiteX5" fmla="*/ 544 w 381000"/>
                  <a:gd name="connsiteY5" fmla="*/ 368941 h 381056"/>
                  <a:gd name="connsiteX6" fmla="*/ 544 w 381000"/>
                  <a:gd name="connsiteY6" fmla="*/ 360780 h 381056"/>
                  <a:gd name="connsiteX7" fmla="*/ 21810 w 381000"/>
                  <a:gd name="connsiteY7" fmla="*/ 279086 h 381056"/>
                  <a:gd name="connsiteX8" fmla="*/ 0 w 381000"/>
                  <a:gd name="connsiteY8" fmla="*/ 190500 h 381056"/>
                  <a:gd name="connsiteX9" fmla="*/ 190500 w 381000"/>
                  <a:gd name="connsiteY9" fmla="*/ 0 h 381056"/>
                  <a:gd name="connsiteX10" fmla="*/ 214345 w 381000"/>
                  <a:gd name="connsiteY10" fmla="*/ 209550 h 381056"/>
                  <a:gd name="connsiteX11" fmla="*/ 128588 w 381000"/>
                  <a:gd name="connsiteY11" fmla="*/ 209550 h 381056"/>
                  <a:gd name="connsiteX12" fmla="*/ 126649 w 381000"/>
                  <a:gd name="connsiteY12" fmla="*/ 209680 h 381056"/>
                  <a:gd name="connsiteX13" fmla="*/ 114300 w 381000"/>
                  <a:gd name="connsiteY13" fmla="*/ 223838 h 381056"/>
                  <a:gd name="connsiteX14" fmla="*/ 126649 w 381000"/>
                  <a:gd name="connsiteY14" fmla="*/ 237995 h 381056"/>
                  <a:gd name="connsiteX15" fmla="*/ 128588 w 381000"/>
                  <a:gd name="connsiteY15" fmla="*/ 238125 h 381056"/>
                  <a:gd name="connsiteX16" fmla="*/ 214345 w 381000"/>
                  <a:gd name="connsiteY16" fmla="*/ 238125 h 381056"/>
                  <a:gd name="connsiteX17" fmla="*/ 216284 w 381000"/>
                  <a:gd name="connsiteY17" fmla="*/ 237995 h 381056"/>
                  <a:gd name="connsiteX18" fmla="*/ 228632 w 381000"/>
                  <a:gd name="connsiteY18" fmla="*/ 223838 h 381056"/>
                  <a:gd name="connsiteX19" fmla="*/ 216284 w 381000"/>
                  <a:gd name="connsiteY19" fmla="*/ 209680 h 381056"/>
                  <a:gd name="connsiteX20" fmla="*/ 214345 w 381000"/>
                  <a:gd name="connsiteY20" fmla="*/ 209550 h 381056"/>
                  <a:gd name="connsiteX21" fmla="*/ 252413 w 381000"/>
                  <a:gd name="connsiteY21" fmla="*/ 142875 h 381056"/>
                  <a:gd name="connsiteX22" fmla="*/ 128588 w 381000"/>
                  <a:gd name="connsiteY22" fmla="*/ 142875 h 381056"/>
                  <a:gd name="connsiteX23" fmla="*/ 126649 w 381000"/>
                  <a:gd name="connsiteY23" fmla="*/ 143006 h 381056"/>
                  <a:gd name="connsiteX24" fmla="*/ 114300 w 381000"/>
                  <a:gd name="connsiteY24" fmla="*/ 157163 h 381056"/>
                  <a:gd name="connsiteX25" fmla="*/ 126649 w 381000"/>
                  <a:gd name="connsiteY25" fmla="*/ 171320 h 381056"/>
                  <a:gd name="connsiteX26" fmla="*/ 128588 w 381000"/>
                  <a:gd name="connsiteY26" fmla="*/ 171450 h 381056"/>
                  <a:gd name="connsiteX27" fmla="*/ 252413 w 381000"/>
                  <a:gd name="connsiteY27" fmla="*/ 171450 h 381056"/>
                  <a:gd name="connsiteX28" fmla="*/ 254352 w 381000"/>
                  <a:gd name="connsiteY28" fmla="*/ 171320 h 381056"/>
                  <a:gd name="connsiteX29" fmla="*/ 266700 w 381000"/>
                  <a:gd name="connsiteY29" fmla="*/ 157163 h 381056"/>
                  <a:gd name="connsiteX30" fmla="*/ 254352 w 381000"/>
                  <a:gd name="connsiteY30" fmla="*/ 143006 h 381056"/>
                  <a:gd name="connsiteX31" fmla="*/ 252413 w 381000"/>
                  <a:gd name="connsiteY31" fmla="*/ 142875 h 38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1000" h="381056">
                    <a:moveTo>
                      <a:pt x="190500" y="0"/>
                    </a:moveTo>
                    <a:cubicBezTo>
                      <a:pt x="295709" y="0"/>
                      <a:pt x="381000" y="85290"/>
                      <a:pt x="381000" y="190500"/>
                    </a:cubicBezTo>
                    <a:cubicBezTo>
                      <a:pt x="381000" y="295709"/>
                      <a:pt x="295709" y="381000"/>
                      <a:pt x="190500" y="381000"/>
                    </a:cubicBezTo>
                    <a:cubicBezTo>
                      <a:pt x="159250" y="381000"/>
                      <a:pt x="129067" y="373454"/>
                      <a:pt x="102028" y="359251"/>
                    </a:cubicBezTo>
                    <a:lnTo>
                      <a:pt x="20295" y="380529"/>
                    </a:lnTo>
                    <a:cubicBezTo>
                      <a:pt x="11641" y="382785"/>
                      <a:pt x="2798" y="377596"/>
                      <a:pt x="544" y="368941"/>
                    </a:cubicBezTo>
                    <a:cubicBezTo>
                      <a:pt x="-153" y="366267"/>
                      <a:pt x="-153" y="363457"/>
                      <a:pt x="544" y="360780"/>
                    </a:cubicBezTo>
                    <a:lnTo>
                      <a:pt x="21810" y="279086"/>
                    </a:lnTo>
                    <a:cubicBezTo>
                      <a:pt x="7567" y="252020"/>
                      <a:pt x="0" y="221795"/>
                      <a:pt x="0" y="190500"/>
                    </a:cubicBezTo>
                    <a:cubicBezTo>
                      <a:pt x="0" y="85290"/>
                      <a:pt x="85290" y="0"/>
                      <a:pt x="190500" y="0"/>
                    </a:cubicBezTo>
                    <a:close/>
                    <a:moveTo>
                      <a:pt x="214345" y="209550"/>
                    </a:moveTo>
                    <a:lnTo>
                      <a:pt x="128588" y="209550"/>
                    </a:lnTo>
                    <a:lnTo>
                      <a:pt x="126649" y="209680"/>
                    </a:lnTo>
                    <a:cubicBezTo>
                      <a:pt x="119675" y="210626"/>
                      <a:pt x="114300" y="216604"/>
                      <a:pt x="114300" y="223838"/>
                    </a:cubicBezTo>
                    <a:cubicBezTo>
                      <a:pt x="114300" y="231071"/>
                      <a:pt x="119675" y="237049"/>
                      <a:pt x="126649" y="237995"/>
                    </a:cubicBezTo>
                    <a:lnTo>
                      <a:pt x="128588" y="238125"/>
                    </a:lnTo>
                    <a:lnTo>
                      <a:pt x="214345" y="238125"/>
                    </a:lnTo>
                    <a:lnTo>
                      <a:pt x="216284" y="237995"/>
                    </a:lnTo>
                    <a:cubicBezTo>
                      <a:pt x="223258" y="237049"/>
                      <a:pt x="228632" y="231071"/>
                      <a:pt x="228632" y="223838"/>
                    </a:cubicBezTo>
                    <a:cubicBezTo>
                      <a:pt x="228632" y="216604"/>
                      <a:pt x="223258" y="210626"/>
                      <a:pt x="216284" y="209680"/>
                    </a:cubicBezTo>
                    <a:lnTo>
                      <a:pt x="214345" y="209550"/>
                    </a:lnTo>
                    <a:close/>
                    <a:moveTo>
                      <a:pt x="252413" y="142875"/>
                    </a:moveTo>
                    <a:lnTo>
                      <a:pt x="128588" y="142875"/>
                    </a:lnTo>
                    <a:lnTo>
                      <a:pt x="126649" y="143006"/>
                    </a:lnTo>
                    <a:cubicBezTo>
                      <a:pt x="119675" y="143952"/>
                      <a:pt x="114300" y="149929"/>
                      <a:pt x="114300" y="157163"/>
                    </a:cubicBezTo>
                    <a:cubicBezTo>
                      <a:pt x="114300" y="164396"/>
                      <a:pt x="119675" y="170374"/>
                      <a:pt x="126649" y="171320"/>
                    </a:cubicBezTo>
                    <a:lnTo>
                      <a:pt x="128588" y="171450"/>
                    </a:lnTo>
                    <a:lnTo>
                      <a:pt x="252413" y="171450"/>
                    </a:lnTo>
                    <a:lnTo>
                      <a:pt x="254352" y="171320"/>
                    </a:lnTo>
                    <a:cubicBezTo>
                      <a:pt x="261324" y="170374"/>
                      <a:pt x="266700" y="164396"/>
                      <a:pt x="266700" y="157163"/>
                    </a:cubicBezTo>
                    <a:cubicBezTo>
                      <a:pt x="266700" y="149929"/>
                      <a:pt x="261324" y="143952"/>
                      <a:pt x="254352" y="143006"/>
                    </a:cubicBezTo>
                    <a:lnTo>
                      <a:pt x="252413" y="142875"/>
                    </a:lnTo>
                    <a:close/>
                  </a:path>
                </a:pathLst>
              </a:custGeom>
              <a:solidFill>
                <a:srgbClr val="FFFFFF"/>
              </a:solidFill>
              <a:effectLst/>
            </p:spPr>
            <p:txBody>
              <a:bodyPr rot="0" spcFirstLastPara="0" vertOverflow="overflow" horzOverflow="overflow" vert="horz" wrap="square" lIns="85725" tIns="42863" rIns="85725" bIns="42863" numCol="1" spcCol="0" rtlCol="0" fromWordArt="0" anchor="t" anchorCtr="0" forceAA="0" compatLnSpc="1">
                <a:prstTxWarp prst="textNoShape">
                  <a:avLst/>
                </a:prstTxWarp>
                <a:no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875"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sp>
            <p:nvSpPr>
              <p:cNvPr id="24" name="Freeform: Shape 1123">
                <a:extLst>
                  <a:ext uri="{FF2B5EF4-FFF2-40B4-BE49-F238E27FC236}">
                    <a16:creationId xmlns:a16="http://schemas.microsoft.com/office/drawing/2014/main" id="{BF997767-38B1-2346-66D2-F3C335CD8411}"/>
                  </a:ext>
                </a:extLst>
              </p:cNvPr>
              <p:cNvSpPr/>
              <p:nvPr/>
            </p:nvSpPr>
            <p:spPr>
              <a:xfrm>
                <a:off x="7393563" y="-32971"/>
                <a:ext cx="381000" cy="381056"/>
              </a:xfrm>
              <a:custGeom>
                <a:avLst/>
                <a:gdLst>
                  <a:gd name="connsiteX0" fmla="*/ 274428 w 381000"/>
                  <a:gd name="connsiteY0" fmla="*/ 165973 h 381056"/>
                  <a:gd name="connsiteX1" fmla="*/ 249872 w 381000"/>
                  <a:gd name="connsiteY1" fmla="*/ 190529 h 381056"/>
                  <a:gd name="connsiteX2" fmla="*/ 274428 w 381000"/>
                  <a:gd name="connsiteY2" fmla="*/ 215085 h 381056"/>
                  <a:gd name="connsiteX3" fmla="*/ 298984 w 381000"/>
                  <a:gd name="connsiteY3" fmla="*/ 190529 h 381056"/>
                  <a:gd name="connsiteX4" fmla="*/ 274428 w 381000"/>
                  <a:gd name="connsiteY4" fmla="*/ 165973 h 381056"/>
                  <a:gd name="connsiteX5" fmla="*/ 190501 w 381000"/>
                  <a:gd name="connsiteY5" fmla="*/ 165973 h 381056"/>
                  <a:gd name="connsiteX6" fmla="*/ 165945 w 381000"/>
                  <a:gd name="connsiteY6" fmla="*/ 190529 h 381056"/>
                  <a:gd name="connsiteX7" fmla="*/ 190501 w 381000"/>
                  <a:gd name="connsiteY7" fmla="*/ 215085 h 381056"/>
                  <a:gd name="connsiteX8" fmla="*/ 215057 w 381000"/>
                  <a:gd name="connsiteY8" fmla="*/ 190529 h 381056"/>
                  <a:gd name="connsiteX9" fmla="*/ 190501 w 381000"/>
                  <a:gd name="connsiteY9" fmla="*/ 165973 h 381056"/>
                  <a:gd name="connsiteX10" fmla="*/ 106574 w 381000"/>
                  <a:gd name="connsiteY10" fmla="*/ 165973 h 381056"/>
                  <a:gd name="connsiteX11" fmla="*/ 82018 w 381000"/>
                  <a:gd name="connsiteY11" fmla="*/ 190529 h 381056"/>
                  <a:gd name="connsiteX12" fmla="*/ 106574 w 381000"/>
                  <a:gd name="connsiteY12" fmla="*/ 215085 h 381056"/>
                  <a:gd name="connsiteX13" fmla="*/ 131130 w 381000"/>
                  <a:gd name="connsiteY13" fmla="*/ 190529 h 381056"/>
                  <a:gd name="connsiteX14" fmla="*/ 106574 w 381000"/>
                  <a:gd name="connsiteY14" fmla="*/ 165973 h 381056"/>
                  <a:gd name="connsiteX15" fmla="*/ 190500 w 381000"/>
                  <a:gd name="connsiteY15" fmla="*/ 0 h 381056"/>
                  <a:gd name="connsiteX16" fmla="*/ 381000 w 381000"/>
                  <a:gd name="connsiteY16" fmla="*/ 190500 h 381056"/>
                  <a:gd name="connsiteX17" fmla="*/ 190500 w 381000"/>
                  <a:gd name="connsiteY17" fmla="*/ 381000 h 381056"/>
                  <a:gd name="connsiteX18" fmla="*/ 102028 w 381000"/>
                  <a:gd name="connsiteY18" fmla="*/ 359251 h 381056"/>
                  <a:gd name="connsiteX19" fmla="*/ 20295 w 381000"/>
                  <a:gd name="connsiteY19" fmla="*/ 380529 h 381056"/>
                  <a:gd name="connsiteX20" fmla="*/ 544 w 381000"/>
                  <a:gd name="connsiteY20" fmla="*/ 368941 h 381056"/>
                  <a:gd name="connsiteX21" fmla="*/ 544 w 381000"/>
                  <a:gd name="connsiteY21" fmla="*/ 360780 h 381056"/>
                  <a:gd name="connsiteX22" fmla="*/ 21810 w 381000"/>
                  <a:gd name="connsiteY22" fmla="*/ 279086 h 381056"/>
                  <a:gd name="connsiteX23" fmla="*/ 0 w 381000"/>
                  <a:gd name="connsiteY23" fmla="*/ 190500 h 381056"/>
                  <a:gd name="connsiteX24" fmla="*/ 190500 w 381000"/>
                  <a:gd name="connsiteY24" fmla="*/ 0 h 38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81000" h="381056">
                    <a:moveTo>
                      <a:pt x="274428" y="165973"/>
                    </a:moveTo>
                    <a:cubicBezTo>
                      <a:pt x="260866" y="165973"/>
                      <a:pt x="249872" y="176967"/>
                      <a:pt x="249872" y="190529"/>
                    </a:cubicBezTo>
                    <a:cubicBezTo>
                      <a:pt x="249872" y="204091"/>
                      <a:pt x="260866" y="215085"/>
                      <a:pt x="274428" y="215085"/>
                    </a:cubicBezTo>
                    <a:cubicBezTo>
                      <a:pt x="287990" y="215085"/>
                      <a:pt x="298984" y="204091"/>
                      <a:pt x="298984" y="190529"/>
                    </a:cubicBezTo>
                    <a:cubicBezTo>
                      <a:pt x="298984" y="176967"/>
                      <a:pt x="287990" y="165973"/>
                      <a:pt x="274428" y="165973"/>
                    </a:cubicBezTo>
                    <a:close/>
                    <a:moveTo>
                      <a:pt x="190501" y="165973"/>
                    </a:moveTo>
                    <a:cubicBezTo>
                      <a:pt x="176939" y="165973"/>
                      <a:pt x="165945" y="176967"/>
                      <a:pt x="165945" y="190529"/>
                    </a:cubicBezTo>
                    <a:cubicBezTo>
                      <a:pt x="165945" y="204091"/>
                      <a:pt x="176939" y="215085"/>
                      <a:pt x="190501" y="215085"/>
                    </a:cubicBezTo>
                    <a:cubicBezTo>
                      <a:pt x="204063" y="215085"/>
                      <a:pt x="215057" y="204091"/>
                      <a:pt x="215057" y="190529"/>
                    </a:cubicBezTo>
                    <a:cubicBezTo>
                      <a:pt x="215057" y="176967"/>
                      <a:pt x="204063" y="165973"/>
                      <a:pt x="190501" y="165973"/>
                    </a:cubicBezTo>
                    <a:close/>
                    <a:moveTo>
                      <a:pt x="106574" y="165973"/>
                    </a:moveTo>
                    <a:cubicBezTo>
                      <a:pt x="93012" y="165973"/>
                      <a:pt x="82018" y="176967"/>
                      <a:pt x="82018" y="190529"/>
                    </a:cubicBezTo>
                    <a:cubicBezTo>
                      <a:pt x="82018" y="204091"/>
                      <a:pt x="93012" y="215085"/>
                      <a:pt x="106574" y="215085"/>
                    </a:cubicBezTo>
                    <a:cubicBezTo>
                      <a:pt x="120136" y="215085"/>
                      <a:pt x="131130" y="204091"/>
                      <a:pt x="131130" y="190529"/>
                    </a:cubicBezTo>
                    <a:cubicBezTo>
                      <a:pt x="131130" y="176967"/>
                      <a:pt x="120136" y="165973"/>
                      <a:pt x="106574" y="165973"/>
                    </a:cubicBezTo>
                    <a:close/>
                    <a:moveTo>
                      <a:pt x="190500" y="0"/>
                    </a:moveTo>
                    <a:cubicBezTo>
                      <a:pt x="295709" y="0"/>
                      <a:pt x="381000" y="85290"/>
                      <a:pt x="381000" y="190500"/>
                    </a:cubicBezTo>
                    <a:cubicBezTo>
                      <a:pt x="381000" y="295709"/>
                      <a:pt x="295709" y="381000"/>
                      <a:pt x="190500" y="381000"/>
                    </a:cubicBezTo>
                    <a:cubicBezTo>
                      <a:pt x="159250" y="381000"/>
                      <a:pt x="129067" y="373454"/>
                      <a:pt x="102028" y="359251"/>
                    </a:cubicBezTo>
                    <a:lnTo>
                      <a:pt x="20295" y="380529"/>
                    </a:lnTo>
                    <a:cubicBezTo>
                      <a:pt x="11641" y="382785"/>
                      <a:pt x="2798" y="377596"/>
                      <a:pt x="544" y="368941"/>
                    </a:cubicBezTo>
                    <a:cubicBezTo>
                      <a:pt x="-153" y="366267"/>
                      <a:pt x="-153" y="363457"/>
                      <a:pt x="544" y="360780"/>
                    </a:cubicBezTo>
                    <a:lnTo>
                      <a:pt x="21810" y="279086"/>
                    </a:lnTo>
                    <a:cubicBezTo>
                      <a:pt x="7567" y="252020"/>
                      <a:pt x="0" y="221795"/>
                      <a:pt x="0" y="190500"/>
                    </a:cubicBezTo>
                    <a:cubicBezTo>
                      <a:pt x="0" y="85290"/>
                      <a:pt x="85290" y="0"/>
                      <a:pt x="190500" y="0"/>
                    </a:cubicBezTo>
                    <a:close/>
                  </a:path>
                </a:pathLst>
              </a:custGeom>
              <a:solidFill>
                <a:srgbClr val="FFFFFF"/>
              </a:solidFill>
              <a:effectLst/>
            </p:spPr>
            <p:txBody>
              <a:bodyPr rot="0" spcFirstLastPara="0" vertOverflow="overflow" horzOverflow="overflow" vert="horz" wrap="square" lIns="85725" tIns="42863" rIns="85725" bIns="42863" numCol="1" spcCol="0" rtlCol="0" fromWordArt="0" anchor="t" anchorCtr="0" forceAA="0" compatLnSpc="1">
                <a:prstTxWarp prst="textNoShape">
                  <a:avLst/>
                </a:prstTxWarp>
                <a:noAutofit/>
              </a:bodyP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875"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grpSp>
      </p:grpSp>
      <p:grpSp>
        <p:nvGrpSpPr>
          <p:cNvPr id="25" name="Group 24">
            <a:extLst>
              <a:ext uri="{FF2B5EF4-FFF2-40B4-BE49-F238E27FC236}">
                <a16:creationId xmlns:a16="http://schemas.microsoft.com/office/drawing/2014/main" id="{540E8E53-CED5-0223-19E5-8EA4797274F6}"/>
              </a:ext>
              <a:ext uri="{C183D7F6-B498-43B3-948B-1728B52AA6E4}">
                <adec:decorative xmlns:adec="http://schemas.microsoft.com/office/drawing/2017/decorative" val="1"/>
              </a:ext>
            </a:extLst>
          </p:cNvPr>
          <p:cNvGrpSpPr/>
          <p:nvPr/>
        </p:nvGrpSpPr>
        <p:grpSpPr>
          <a:xfrm>
            <a:off x="1398908" y="3869082"/>
            <a:ext cx="1795159" cy="897579"/>
            <a:chOff x="136436" y="5460922"/>
            <a:chExt cx="2011680" cy="1005840"/>
          </a:xfrm>
        </p:grpSpPr>
        <p:sp>
          <p:nvSpPr>
            <p:cNvPr id="26" name="Rectangle: Rounded Corners 1127">
              <a:extLst>
                <a:ext uri="{FF2B5EF4-FFF2-40B4-BE49-F238E27FC236}">
                  <a16:creationId xmlns:a16="http://schemas.microsoft.com/office/drawing/2014/main" id="{5F943BCD-D0BA-D611-F6F8-592F50164971}"/>
                </a:ext>
              </a:extLst>
            </p:cNvPr>
            <p:cNvSpPr/>
            <p:nvPr/>
          </p:nvSpPr>
          <p:spPr bwMode="auto">
            <a:xfrm>
              <a:off x="136436" y="5460922"/>
              <a:ext cx="2011680" cy="1005840"/>
            </a:xfrm>
            <a:prstGeom prst="roundRect">
              <a:avLst>
                <a:gd name="adj" fmla="val 50000"/>
              </a:avLst>
            </a:prstGeom>
            <a:gradFill flip="none" rotWithShape="1">
              <a:gsLst>
                <a:gs pos="67000">
                  <a:srgbClr val="0078D4"/>
                </a:gs>
                <a:gs pos="0">
                  <a:srgbClr val="C03BC4"/>
                </a:gs>
              </a:gsLst>
              <a:lin ang="600000" scaled="0"/>
              <a:tileRect/>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err="1">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nvGrpSpPr>
            <p:cNvPr id="27" name="Group 26">
              <a:extLst>
                <a:ext uri="{FF2B5EF4-FFF2-40B4-BE49-F238E27FC236}">
                  <a16:creationId xmlns:a16="http://schemas.microsoft.com/office/drawing/2014/main" id="{3F17A116-25B5-7DAD-70A7-A1E70B4CFE24}"/>
                </a:ext>
              </a:extLst>
            </p:cNvPr>
            <p:cNvGrpSpPr/>
            <p:nvPr/>
          </p:nvGrpSpPr>
          <p:grpSpPr>
            <a:xfrm>
              <a:off x="481236" y="5606090"/>
              <a:ext cx="1322080" cy="715505"/>
              <a:chOff x="355326" y="5539426"/>
              <a:chExt cx="1322080" cy="715505"/>
            </a:xfrm>
          </p:grpSpPr>
          <p:grpSp>
            <p:nvGrpSpPr>
              <p:cNvPr id="28" name="Group 27">
                <a:extLst>
                  <a:ext uri="{FF2B5EF4-FFF2-40B4-BE49-F238E27FC236}">
                    <a16:creationId xmlns:a16="http://schemas.microsoft.com/office/drawing/2014/main" id="{375B4536-61CD-9B4F-BB42-19FAB350238A}"/>
                  </a:ext>
                </a:extLst>
              </p:cNvPr>
              <p:cNvGrpSpPr/>
              <p:nvPr/>
            </p:nvGrpSpPr>
            <p:grpSpPr>
              <a:xfrm>
                <a:off x="355326" y="5539426"/>
                <a:ext cx="1178662" cy="683911"/>
                <a:chOff x="1942396" y="4739503"/>
                <a:chExt cx="1178662" cy="683911"/>
              </a:xfrm>
            </p:grpSpPr>
            <p:sp>
              <p:nvSpPr>
                <p:cNvPr id="32" name="Oval 31">
                  <a:extLst>
                    <a:ext uri="{FF2B5EF4-FFF2-40B4-BE49-F238E27FC236}">
                      <a16:creationId xmlns:a16="http://schemas.microsoft.com/office/drawing/2014/main" id="{A3846F69-37E8-CF4E-97C5-52191781DA4D}"/>
                    </a:ext>
                  </a:extLst>
                </p:cNvPr>
                <p:cNvSpPr/>
                <p:nvPr/>
              </p:nvSpPr>
              <p:spPr>
                <a:xfrm>
                  <a:off x="2109601" y="4739503"/>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33" name="Oval 32">
                  <a:extLst>
                    <a:ext uri="{FF2B5EF4-FFF2-40B4-BE49-F238E27FC236}">
                      <a16:creationId xmlns:a16="http://schemas.microsoft.com/office/drawing/2014/main" id="{B9D335E5-34D1-104E-794F-1D828D9C5EB8}"/>
                    </a:ext>
                  </a:extLst>
                </p:cNvPr>
                <p:cNvSpPr/>
                <p:nvPr/>
              </p:nvSpPr>
              <p:spPr>
                <a:xfrm>
                  <a:off x="2456016" y="4739503"/>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34" name="Oval 33">
                  <a:extLst>
                    <a:ext uri="{FF2B5EF4-FFF2-40B4-BE49-F238E27FC236}">
                      <a16:creationId xmlns:a16="http://schemas.microsoft.com/office/drawing/2014/main" id="{CD45589E-4948-08C4-E274-A5392F58A248}"/>
                    </a:ext>
                  </a:extLst>
                </p:cNvPr>
                <p:cNvSpPr/>
                <p:nvPr/>
              </p:nvSpPr>
              <p:spPr>
                <a:xfrm>
                  <a:off x="2802432" y="4739503"/>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35" name="Oval 34">
                  <a:extLst>
                    <a:ext uri="{FF2B5EF4-FFF2-40B4-BE49-F238E27FC236}">
                      <a16:creationId xmlns:a16="http://schemas.microsoft.com/office/drawing/2014/main" id="{003DCE03-4295-99BB-A676-D9779B02AE32}"/>
                    </a:ext>
                  </a:extLst>
                </p:cNvPr>
                <p:cNvSpPr/>
                <p:nvPr/>
              </p:nvSpPr>
              <p:spPr>
                <a:xfrm>
                  <a:off x="2100937" y="5264873"/>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36" name="Oval 35">
                  <a:extLst>
                    <a:ext uri="{FF2B5EF4-FFF2-40B4-BE49-F238E27FC236}">
                      <a16:creationId xmlns:a16="http://schemas.microsoft.com/office/drawing/2014/main" id="{52B99E6D-ABEB-1C57-70BD-E71CE50F84B7}"/>
                    </a:ext>
                  </a:extLst>
                </p:cNvPr>
                <p:cNvSpPr/>
                <p:nvPr/>
              </p:nvSpPr>
              <p:spPr>
                <a:xfrm>
                  <a:off x="2447352" y="5264873"/>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37" name="Oval 36">
                  <a:extLst>
                    <a:ext uri="{FF2B5EF4-FFF2-40B4-BE49-F238E27FC236}">
                      <a16:creationId xmlns:a16="http://schemas.microsoft.com/office/drawing/2014/main" id="{9A10B39B-8548-A215-5C91-A7BBC26F8A40}"/>
                    </a:ext>
                  </a:extLst>
                </p:cNvPr>
                <p:cNvSpPr/>
                <p:nvPr/>
              </p:nvSpPr>
              <p:spPr>
                <a:xfrm>
                  <a:off x="2793768" y="5264873"/>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38" name="Oval 37">
                  <a:extLst>
                    <a:ext uri="{FF2B5EF4-FFF2-40B4-BE49-F238E27FC236}">
                      <a16:creationId xmlns:a16="http://schemas.microsoft.com/office/drawing/2014/main" id="{533E9EC7-4F30-5C6F-0B64-D92C73647195}"/>
                    </a:ext>
                  </a:extLst>
                </p:cNvPr>
                <p:cNvSpPr/>
                <p:nvPr/>
              </p:nvSpPr>
              <p:spPr>
                <a:xfrm>
                  <a:off x="1942396" y="4998872"/>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39" name="Oval 38">
                  <a:extLst>
                    <a:ext uri="{FF2B5EF4-FFF2-40B4-BE49-F238E27FC236}">
                      <a16:creationId xmlns:a16="http://schemas.microsoft.com/office/drawing/2014/main" id="{6BA9F51B-0A0E-3E81-EBF3-36C05217EE3D}"/>
                    </a:ext>
                  </a:extLst>
                </p:cNvPr>
                <p:cNvSpPr/>
                <p:nvPr/>
              </p:nvSpPr>
              <p:spPr>
                <a:xfrm>
                  <a:off x="2288811" y="4998872"/>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40" name="Oval 39">
                  <a:extLst>
                    <a:ext uri="{FF2B5EF4-FFF2-40B4-BE49-F238E27FC236}">
                      <a16:creationId xmlns:a16="http://schemas.microsoft.com/office/drawing/2014/main" id="{C976A320-7314-77DE-361E-007A6411E9EC}"/>
                    </a:ext>
                  </a:extLst>
                </p:cNvPr>
                <p:cNvSpPr/>
                <p:nvPr/>
              </p:nvSpPr>
              <p:spPr>
                <a:xfrm>
                  <a:off x="2635227" y="4998872"/>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41" name="Oval 40">
                  <a:extLst>
                    <a:ext uri="{FF2B5EF4-FFF2-40B4-BE49-F238E27FC236}">
                      <a16:creationId xmlns:a16="http://schemas.microsoft.com/office/drawing/2014/main" id="{C344529E-414E-3E2F-4547-2D285468075F}"/>
                    </a:ext>
                  </a:extLst>
                </p:cNvPr>
                <p:cNvSpPr/>
                <p:nvPr/>
              </p:nvSpPr>
              <p:spPr>
                <a:xfrm>
                  <a:off x="2962517" y="5000314"/>
                  <a:ext cx="158541" cy="158541"/>
                </a:xfrm>
                <a:prstGeom prst="ellipse">
                  <a:avLst/>
                </a:prstGeom>
                <a:solidFill>
                  <a:srgbClr val="FFFFFF"/>
                </a:solidFill>
                <a:ln w="9525" cap="flat" cmpd="sng" algn="ctr">
                  <a:solidFill>
                    <a:srgbClr val="FFFFFF"/>
                  </a:solidFill>
                  <a:prstDash val="solid"/>
                  <a:miter lim="800000"/>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984" b="1"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cxnSp>
              <p:nvCxnSpPr>
                <p:cNvPr id="42" name="Straight Connector 41">
                  <a:extLst>
                    <a:ext uri="{FF2B5EF4-FFF2-40B4-BE49-F238E27FC236}">
                      <a16:creationId xmlns:a16="http://schemas.microsoft.com/office/drawing/2014/main" id="{9A54B597-F5EA-D618-13C5-7C8A3EF17076}"/>
                    </a:ext>
                  </a:extLst>
                </p:cNvPr>
                <p:cNvCxnSpPr>
                  <a:cxnSpLocks/>
                  <a:stCxn id="37" idx="7"/>
                  <a:endCxn id="41" idx="4"/>
                </p:cNvCxnSpPr>
                <p:nvPr/>
              </p:nvCxnSpPr>
              <p:spPr>
                <a:xfrm flipV="1">
                  <a:off x="2929091" y="5158854"/>
                  <a:ext cx="112697" cy="129236"/>
                </a:xfrm>
                <a:prstGeom prst="line">
                  <a:avLst/>
                </a:prstGeom>
                <a:noFill/>
                <a:ln w="12700" cap="flat" cmpd="sng" algn="ctr">
                  <a:solidFill>
                    <a:srgbClr val="FFFFFF"/>
                  </a:solidFill>
                  <a:prstDash val="solid"/>
                  <a:miter lim="800000"/>
                </a:ln>
                <a:effectLst/>
              </p:spPr>
            </p:cxnSp>
            <p:cxnSp>
              <p:nvCxnSpPr>
                <p:cNvPr id="43" name="Straight Connector 42">
                  <a:extLst>
                    <a:ext uri="{FF2B5EF4-FFF2-40B4-BE49-F238E27FC236}">
                      <a16:creationId xmlns:a16="http://schemas.microsoft.com/office/drawing/2014/main" id="{DF8B6EA4-AC69-5A9C-2F72-11967B9E67F1}"/>
                    </a:ext>
                  </a:extLst>
                </p:cNvPr>
                <p:cNvCxnSpPr>
                  <a:stCxn id="41" idx="0"/>
                  <a:endCxn id="34" idx="5"/>
                </p:cNvCxnSpPr>
                <p:nvPr/>
              </p:nvCxnSpPr>
              <p:spPr>
                <a:xfrm flipH="1" flipV="1">
                  <a:off x="2937755" y="4874825"/>
                  <a:ext cx="104033" cy="125488"/>
                </a:xfrm>
                <a:prstGeom prst="line">
                  <a:avLst/>
                </a:prstGeom>
                <a:noFill/>
                <a:ln w="12700" cap="flat" cmpd="sng" algn="ctr">
                  <a:solidFill>
                    <a:srgbClr val="FFFFFF"/>
                  </a:solidFill>
                  <a:prstDash val="solid"/>
                  <a:miter lim="800000"/>
                </a:ln>
                <a:effectLst/>
              </p:spPr>
            </p:cxnSp>
            <p:cxnSp>
              <p:nvCxnSpPr>
                <p:cNvPr id="44" name="Straight Connector 43">
                  <a:extLst>
                    <a:ext uri="{FF2B5EF4-FFF2-40B4-BE49-F238E27FC236}">
                      <a16:creationId xmlns:a16="http://schemas.microsoft.com/office/drawing/2014/main" id="{841A53F0-E36D-3540-A824-CD1AA56BC3FD}"/>
                    </a:ext>
                  </a:extLst>
                </p:cNvPr>
                <p:cNvCxnSpPr>
                  <a:stCxn id="34" idx="3"/>
                  <a:endCxn id="40" idx="0"/>
                </p:cNvCxnSpPr>
                <p:nvPr/>
              </p:nvCxnSpPr>
              <p:spPr>
                <a:xfrm flipH="1">
                  <a:off x="2714497" y="4874825"/>
                  <a:ext cx="111152" cy="124046"/>
                </a:xfrm>
                <a:prstGeom prst="line">
                  <a:avLst/>
                </a:prstGeom>
                <a:noFill/>
                <a:ln w="12700" cap="flat" cmpd="sng" algn="ctr">
                  <a:solidFill>
                    <a:srgbClr val="FFFFFF"/>
                  </a:solidFill>
                  <a:prstDash val="solid"/>
                  <a:miter lim="800000"/>
                </a:ln>
                <a:effectLst/>
              </p:spPr>
            </p:cxnSp>
            <p:cxnSp>
              <p:nvCxnSpPr>
                <p:cNvPr id="45" name="Straight Connector 44">
                  <a:extLst>
                    <a:ext uri="{FF2B5EF4-FFF2-40B4-BE49-F238E27FC236}">
                      <a16:creationId xmlns:a16="http://schemas.microsoft.com/office/drawing/2014/main" id="{C228A61D-6A20-B3D5-60DB-EACC76ACDCC3}"/>
                    </a:ext>
                  </a:extLst>
                </p:cNvPr>
                <p:cNvCxnSpPr>
                  <a:stCxn id="40" idx="0"/>
                  <a:endCxn id="33" idx="5"/>
                </p:cNvCxnSpPr>
                <p:nvPr/>
              </p:nvCxnSpPr>
              <p:spPr>
                <a:xfrm flipH="1" flipV="1">
                  <a:off x="2591339" y="4874825"/>
                  <a:ext cx="123159" cy="124046"/>
                </a:xfrm>
                <a:prstGeom prst="line">
                  <a:avLst/>
                </a:prstGeom>
                <a:noFill/>
                <a:ln w="12700" cap="flat" cmpd="sng" algn="ctr">
                  <a:solidFill>
                    <a:srgbClr val="FFFFFF"/>
                  </a:solidFill>
                  <a:prstDash val="solid"/>
                  <a:miter lim="800000"/>
                </a:ln>
                <a:effectLst/>
              </p:spPr>
            </p:cxnSp>
            <p:cxnSp>
              <p:nvCxnSpPr>
                <p:cNvPr id="46" name="Straight Connector 45">
                  <a:extLst>
                    <a:ext uri="{FF2B5EF4-FFF2-40B4-BE49-F238E27FC236}">
                      <a16:creationId xmlns:a16="http://schemas.microsoft.com/office/drawing/2014/main" id="{89D85BB0-6096-CE9A-28CC-25F2C6CA9ED3}"/>
                    </a:ext>
                  </a:extLst>
                </p:cNvPr>
                <p:cNvCxnSpPr>
                  <a:stCxn id="33" idx="3"/>
                  <a:endCxn id="39" idx="0"/>
                </p:cNvCxnSpPr>
                <p:nvPr/>
              </p:nvCxnSpPr>
              <p:spPr>
                <a:xfrm flipH="1">
                  <a:off x="2368081" y="4874825"/>
                  <a:ext cx="111152" cy="124046"/>
                </a:xfrm>
                <a:prstGeom prst="line">
                  <a:avLst/>
                </a:prstGeom>
                <a:noFill/>
                <a:ln w="12700" cap="flat" cmpd="sng" algn="ctr">
                  <a:solidFill>
                    <a:srgbClr val="FFFFFF"/>
                  </a:solidFill>
                  <a:prstDash val="solid"/>
                  <a:miter lim="800000"/>
                </a:ln>
                <a:effectLst/>
              </p:spPr>
            </p:cxnSp>
            <p:cxnSp>
              <p:nvCxnSpPr>
                <p:cNvPr id="47" name="Straight Connector 46">
                  <a:extLst>
                    <a:ext uri="{FF2B5EF4-FFF2-40B4-BE49-F238E27FC236}">
                      <a16:creationId xmlns:a16="http://schemas.microsoft.com/office/drawing/2014/main" id="{7BD35DEA-5637-E483-BA83-75BD9FB5F7C0}"/>
                    </a:ext>
                  </a:extLst>
                </p:cNvPr>
                <p:cNvCxnSpPr>
                  <a:endCxn id="32" idx="5"/>
                </p:cNvCxnSpPr>
                <p:nvPr/>
              </p:nvCxnSpPr>
              <p:spPr>
                <a:xfrm flipH="1" flipV="1">
                  <a:off x="2244924" y="4874825"/>
                  <a:ext cx="122641" cy="112112"/>
                </a:xfrm>
                <a:prstGeom prst="line">
                  <a:avLst/>
                </a:prstGeom>
                <a:noFill/>
                <a:ln w="12700" cap="flat" cmpd="sng" algn="ctr">
                  <a:solidFill>
                    <a:srgbClr val="FFFFFF"/>
                  </a:solidFill>
                  <a:prstDash val="solid"/>
                  <a:miter lim="800000"/>
                </a:ln>
                <a:effectLst/>
              </p:spPr>
            </p:cxnSp>
            <p:cxnSp>
              <p:nvCxnSpPr>
                <p:cNvPr id="48" name="Straight Connector 47">
                  <a:extLst>
                    <a:ext uri="{FF2B5EF4-FFF2-40B4-BE49-F238E27FC236}">
                      <a16:creationId xmlns:a16="http://schemas.microsoft.com/office/drawing/2014/main" id="{46BFA173-FA2D-B410-C617-41AB4247BFA7}"/>
                    </a:ext>
                  </a:extLst>
                </p:cNvPr>
                <p:cNvCxnSpPr>
                  <a:stCxn id="32" idx="3"/>
                  <a:endCxn id="38" idx="0"/>
                </p:cNvCxnSpPr>
                <p:nvPr/>
              </p:nvCxnSpPr>
              <p:spPr>
                <a:xfrm flipH="1">
                  <a:off x="2021666" y="4874825"/>
                  <a:ext cx="111152" cy="124046"/>
                </a:xfrm>
                <a:prstGeom prst="line">
                  <a:avLst/>
                </a:prstGeom>
                <a:noFill/>
                <a:ln w="12700" cap="flat" cmpd="sng" algn="ctr">
                  <a:solidFill>
                    <a:srgbClr val="FFFFFF"/>
                  </a:solidFill>
                  <a:prstDash val="solid"/>
                  <a:miter lim="800000"/>
                </a:ln>
                <a:effectLst/>
              </p:spPr>
            </p:cxnSp>
            <p:cxnSp>
              <p:nvCxnSpPr>
                <p:cNvPr id="49" name="Straight Connector 48">
                  <a:extLst>
                    <a:ext uri="{FF2B5EF4-FFF2-40B4-BE49-F238E27FC236}">
                      <a16:creationId xmlns:a16="http://schemas.microsoft.com/office/drawing/2014/main" id="{1195F4A6-0136-AF80-02C7-DC346725E1F6}"/>
                    </a:ext>
                  </a:extLst>
                </p:cNvPr>
                <p:cNvCxnSpPr>
                  <a:stCxn id="37" idx="1"/>
                  <a:endCxn id="40" idx="4"/>
                </p:cNvCxnSpPr>
                <p:nvPr/>
              </p:nvCxnSpPr>
              <p:spPr>
                <a:xfrm flipH="1" flipV="1">
                  <a:off x="2714497" y="5157412"/>
                  <a:ext cx="102488" cy="130678"/>
                </a:xfrm>
                <a:prstGeom prst="line">
                  <a:avLst/>
                </a:prstGeom>
                <a:noFill/>
                <a:ln w="12700" cap="flat" cmpd="sng" algn="ctr">
                  <a:solidFill>
                    <a:srgbClr val="FFFFFF"/>
                  </a:solidFill>
                  <a:prstDash val="solid"/>
                  <a:miter lim="800000"/>
                </a:ln>
                <a:effectLst/>
              </p:spPr>
            </p:cxnSp>
            <p:cxnSp>
              <p:nvCxnSpPr>
                <p:cNvPr id="50" name="Straight Connector 49">
                  <a:extLst>
                    <a:ext uri="{FF2B5EF4-FFF2-40B4-BE49-F238E27FC236}">
                      <a16:creationId xmlns:a16="http://schemas.microsoft.com/office/drawing/2014/main" id="{8EC752C3-633F-F55E-ED73-F1FEB261A24D}"/>
                    </a:ext>
                  </a:extLst>
                </p:cNvPr>
                <p:cNvCxnSpPr>
                  <a:stCxn id="40" idx="4"/>
                  <a:endCxn id="36" idx="7"/>
                </p:cNvCxnSpPr>
                <p:nvPr/>
              </p:nvCxnSpPr>
              <p:spPr>
                <a:xfrm flipH="1">
                  <a:off x="2582675" y="5157412"/>
                  <a:ext cx="131823" cy="130678"/>
                </a:xfrm>
                <a:prstGeom prst="line">
                  <a:avLst/>
                </a:prstGeom>
                <a:noFill/>
                <a:ln w="12700" cap="flat" cmpd="sng" algn="ctr">
                  <a:solidFill>
                    <a:srgbClr val="FFFFFF"/>
                  </a:solidFill>
                  <a:prstDash val="solid"/>
                  <a:miter lim="800000"/>
                </a:ln>
                <a:effectLst/>
              </p:spPr>
            </p:cxnSp>
            <p:cxnSp>
              <p:nvCxnSpPr>
                <p:cNvPr id="51" name="Straight Connector 50">
                  <a:extLst>
                    <a:ext uri="{FF2B5EF4-FFF2-40B4-BE49-F238E27FC236}">
                      <a16:creationId xmlns:a16="http://schemas.microsoft.com/office/drawing/2014/main" id="{E4B5D835-5549-6AC3-282C-4BDD1B9971EC}"/>
                    </a:ext>
                  </a:extLst>
                </p:cNvPr>
                <p:cNvCxnSpPr>
                  <a:stCxn id="36" idx="1"/>
                  <a:endCxn id="39" idx="4"/>
                </p:cNvCxnSpPr>
                <p:nvPr/>
              </p:nvCxnSpPr>
              <p:spPr>
                <a:xfrm flipH="1" flipV="1">
                  <a:off x="2368081" y="5157412"/>
                  <a:ext cx="102488" cy="130678"/>
                </a:xfrm>
                <a:prstGeom prst="line">
                  <a:avLst/>
                </a:prstGeom>
                <a:noFill/>
                <a:ln w="12700" cap="flat" cmpd="sng" algn="ctr">
                  <a:solidFill>
                    <a:srgbClr val="FFFFFF"/>
                  </a:solidFill>
                  <a:prstDash val="solid"/>
                  <a:miter lim="800000"/>
                </a:ln>
                <a:effectLst/>
              </p:spPr>
            </p:cxnSp>
            <p:cxnSp>
              <p:nvCxnSpPr>
                <p:cNvPr id="52" name="Straight Connector 51">
                  <a:extLst>
                    <a:ext uri="{FF2B5EF4-FFF2-40B4-BE49-F238E27FC236}">
                      <a16:creationId xmlns:a16="http://schemas.microsoft.com/office/drawing/2014/main" id="{69A046BD-5230-02B5-64BB-779B63E0C0A0}"/>
                    </a:ext>
                  </a:extLst>
                </p:cNvPr>
                <p:cNvCxnSpPr>
                  <a:stCxn id="39" idx="4"/>
                  <a:endCxn id="35" idx="7"/>
                </p:cNvCxnSpPr>
                <p:nvPr/>
              </p:nvCxnSpPr>
              <p:spPr>
                <a:xfrm flipH="1">
                  <a:off x="2236259" y="5157412"/>
                  <a:ext cx="131822" cy="130678"/>
                </a:xfrm>
                <a:prstGeom prst="line">
                  <a:avLst/>
                </a:prstGeom>
                <a:noFill/>
                <a:ln w="12700" cap="flat" cmpd="sng" algn="ctr">
                  <a:solidFill>
                    <a:srgbClr val="FFFFFF"/>
                  </a:solidFill>
                  <a:prstDash val="solid"/>
                  <a:miter lim="800000"/>
                </a:ln>
                <a:effectLst/>
              </p:spPr>
            </p:cxnSp>
            <p:cxnSp>
              <p:nvCxnSpPr>
                <p:cNvPr id="53" name="Straight Connector 52">
                  <a:extLst>
                    <a:ext uri="{FF2B5EF4-FFF2-40B4-BE49-F238E27FC236}">
                      <a16:creationId xmlns:a16="http://schemas.microsoft.com/office/drawing/2014/main" id="{CEFA36E4-97BF-0A93-7C72-C65DA5AC7573}"/>
                    </a:ext>
                  </a:extLst>
                </p:cNvPr>
                <p:cNvCxnSpPr>
                  <a:stCxn id="35" idx="1"/>
                  <a:endCxn id="38" idx="4"/>
                </p:cNvCxnSpPr>
                <p:nvPr/>
              </p:nvCxnSpPr>
              <p:spPr>
                <a:xfrm flipH="1" flipV="1">
                  <a:off x="2021666" y="5157412"/>
                  <a:ext cx="102488" cy="130678"/>
                </a:xfrm>
                <a:prstGeom prst="line">
                  <a:avLst/>
                </a:prstGeom>
                <a:noFill/>
                <a:ln w="12700" cap="flat" cmpd="sng" algn="ctr">
                  <a:solidFill>
                    <a:srgbClr val="FFFFFF"/>
                  </a:solidFill>
                  <a:prstDash val="solid"/>
                  <a:miter lim="800000"/>
                </a:ln>
                <a:effectLst/>
              </p:spPr>
            </p:cxnSp>
            <p:cxnSp>
              <p:nvCxnSpPr>
                <p:cNvPr id="54" name="Straight Connector 53">
                  <a:extLst>
                    <a:ext uri="{FF2B5EF4-FFF2-40B4-BE49-F238E27FC236}">
                      <a16:creationId xmlns:a16="http://schemas.microsoft.com/office/drawing/2014/main" id="{ADB06FBF-35D4-67CC-FB49-0415575685A1}"/>
                    </a:ext>
                  </a:extLst>
                </p:cNvPr>
                <p:cNvCxnSpPr>
                  <a:stCxn id="35" idx="6"/>
                  <a:endCxn id="36" idx="2"/>
                </p:cNvCxnSpPr>
                <p:nvPr/>
              </p:nvCxnSpPr>
              <p:spPr>
                <a:xfrm>
                  <a:off x="2259477" y="5344143"/>
                  <a:ext cx="187874" cy="0"/>
                </a:xfrm>
                <a:prstGeom prst="line">
                  <a:avLst/>
                </a:prstGeom>
                <a:noFill/>
                <a:ln w="12700" cap="flat" cmpd="sng" algn="ctr">
                  <a:solidFill>
                    <a:srgbClr val="FFFFFF"/>
                  </a:solidFill>
                  <a:prstDash val="solid"/>
                  <a:miter lim="800000"/>
                </a:ln>
                <a:effectLst/>
              </p:spPr>
            </p:cxnSp>
            <p:cxnSp>
              <p:nvCxnSpPr>
                <p:cNvPr id="55" name="Straight Connector 54">
                  <a:extLst>
                    <a:ext uri="{FF2B5EF4-FFF2-40B4-BE49-F238E27FC236}">
                      <a16:creationId xmlns:a16="http://schemas.microsoft.com/office/drawing/2014/main" id="{1B7F31F5-B4E0-FE31-FB11-69862C927B2E}"/>
                    </a:ext>
                  </a:extLst>
                </p:cNvPr>
                <p:cNvCxnSpPr>
                  <a:stCxn id="36" idx="6"/>
                  <a:endCxn id="37" idx="2"/>
                </p:cNvCxnSpPr>
                <p:nvPr/>
              </p:nvCxnSpPr>
              <p:spPr>
                <a:xfrm>
                  <a:off x="2605893" y="5344143"/>
                  <a:ext cx="187875" cy="0"/>
                </a:xfrm>
                <a:prstGeom prst="line">
                  <a:avLst/>
                </a:prstGeom>
                <a:noFill/>
                <a:ln w="12700" cap="flat" cmpd="sng" algn="ctr">
                  <a:solidFill>
                    <a:srgbClr val="FFFFFF"/>
                  </a:solidFill>
                  <a:prstDash val="solid"/>
                  <a:miter lim="800000"/>
                </a:ln>
                <a:effectLst/>
              </p:spPr>
            </p:cxnSp>
            <p:cxnSp>
              <p:nvCxnSpPr>
                <p:cNvPr id="56" name="Straight Connector 55">
                  <a:extLst>
                    <a:ext uri="{FF2B5EF4-FFF2-40B4-BE49-F238E27FC236}">
                      <a16:creationId xmlns:a16="http://schemas.microsoft.com/office/drawing/2014/main" id="{7DBC6661-F0B5-D725-B811-A56459CDEA7B}"/>
                    </a:ext>
                  </a:extLst>
                </p:cNvPr>
                <p:cNvCxnSpPr>
                  <a:stCxn id="34" idx="2"/>
                  <a:endCxn id="33" idx="6"/>
                </p:cNvCxnSpPr>
                <p:nvPr/>
              </p:nvCxnSpPr>
              <p:spPr>
                <a:xfrm flipH="1">
                  <a:off x="2614557" y="4818773"/>
                  <a:ext cx="187875" cy="0"/>
                </a:xfrm>
                <a:prstGeom prst="line">
                  <a:avLst/>
                </a:prstGeom>
                <a:noFill/>
                <a:ln w="12700" cap="flat" cmpd="sng" algn="ctr">
                  <a:solidFill>
                    <a:srgbClr val="FFFFFF"/>
                  </a:solidFill>
                  <a:prstDash val="solid"/>
                  <a:miter lim="800000"/>
                </a:ln>
                <a:effectLst/>
              </p:spPr>
            </p:cxnSp>
            <p:cxnSp>
              <p:nvCxnSpPr>
                <p:cNvPr id="57" name="Straight Connector 56">
                  <a:extLst>
                    <a:ext uri="{FF2B5EF4-FFF2-40B4-BE49-F238E27FC236}">
                      <a16:creationId xmlns:a16="http://schemas.microsoft.com/office/drawing/2014/main" id="{62D1827B-15EF-B138-41CC-7C7F05F933F2}"/>
                    </a:ext>
                  </a:extLst>
                </p:cNvPr>
                <p:cNvCxnSpPr>
                  <a:stCxn id="33" idx="2"/>
                  <a:endCxn id="32" idx="6"/>
                </p:cNvCxnSpPr>
                <p:nvPr/>
              </p:nvCxnSpPr>
              <p:spPr>
                <a:xfrm flipH="1">
                  <a:off x="2268141" y="4818773"/>
                  <a:ext cx="187874" cy="0"/>
                </a:xfrm>
                <a:prstGeom prst="line">
                  <a:avLst/>
                </a:prstGeom>
                <a:noFill/>
                <a:ln w="12700" cap="flat" cmpd="sng" algn="ctr">
                  <a:solidFill>
                    <a:srgbClr val="FFFFFF"/>
                  </a:solidFill>
                  <a:prstDash val="solid"/>
                  <a:miter lim="800000"/>
                </a:ln>
                <a:effectLst/>
              </p:spPr>
            </p:cxnSp>
          </p:grpSp>
          <p:grpSp>
            <p:nvGrpSpPr>
              <p:cNvPr id="29" name="Group 28">
                <a:extLst>
                  <a:ext uri="{FF2B5EF4-FFF2-40B4-BE49-F238E27FC236}">
                    <a16:creationId xmlns:a16="http://schemas.microsoft.com/office/drawing/2014/main" id="{2A8A28BC-4E2A-93F2-755C-48D24945C39E}"/>
                  </a:ext>
                  <a:ext uri="{C183D7F6-B498-43B3-948B-1728B52AA6E4}">
                    <adec:decorative xmlns:adec="http://schemas.microsoft.com/office/drawing/2017/decorative" val="1"/>
                  </a:ext>
                </a:extLst>
              </p:cNvPr>
              <p:cNvGrpSpPr/>
              <p:nvPr/>
            </p:nvGrpSpPr>
            <p:grpSpPr>
              <a:xfrm>
                <a:off x="1316481" y="5894006"/>
                <a:ext cx="360925" cy="360925"/>
                <a:chOff x="9972875" y="2343390"/>
                <a:chExt cx="919370" cy="919370"/>
              </a:xfrm>
            </p:grpSpPr>
            <p:sp>
              <p:nvSpPr>
                <p:cNvPr id="30" name="Oval 29">
                  <a:extLst>
                    <a:ext uri="{FF2B5EF4-FFF2-40B4-BE49-F238E27FC236}">
                      <a16:creationId xmlns:a16="http://schemas.microsoft.com/office/drawing/2014/main" id="{6C985989-D42F-245A-8392-187368CC7C12}"/>
                    </a:ext>
                    <a:ext uri="{C183D7F6-B498-43B3-948B-1728B52AA6E4}">
                      <adec:decorative xmlns:adec="http://schemas.microsoft.com/office/drawing/2017/decorative" val="1"/>
                    </a:ext>
                  </a:extLst>
                </p:cNvPr>
                <p:cNvSpPr/>
                <p:nvPr/>
              </p:nvSpPr>
              <p:spPr bwMode="auto">
                <a:xfrm>
                  <a:off x="9972875" y="2343390"/>
                  <a:ext cx="919370" cy="919370"/>
                </a:xfrm>
                <a:prstGeom prst="ellipse">
                  <a:avLst/>
                </a:prstGeom>
                <a:solidFill>
                  <a:srgbClr val="FFFFFF"/>
                </a:solidFill>
                <a:ln w="25400" cap="flat" cmpd="sng" algn="ctr">
                  <a:solidFill>
                    <a:srgbClr val="0078D4"/>
                  </a:solidFill>
                  <a:prstDash val="solid"/>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313" b="1" i="0" u="none" strike="noStrike" kern="0" cap="none" spc="0" normalizeH="0" baseline="0" noProof="0">
                    <a:ln>
                      <a:noFill/>
                    </a:ln>
                    <a:solidFill>
                      <a:srgbClr val="2F2F2F"/>
                    </a:solidFill>
                    <a:effectLst/>
                    <a:uLnTx/>
                    <a:uFillTx/>
                    <a:latin typeface="Segoe UI Semibold" panose="020B0502040204020203" pitchFamily="34" charset="0"/>
                    <a:ea typeface="+mn-ea"/>
                    <a:cs typeface="Segoe UI Semibold" panose="020B0502040204020203" pitchFamily="34" charset="0"/>
                  </a:endParaRPr>
                </a:p>
              </p:txBody>
            </p:sp>
            <p:sp>
              <p:nvSpPr>
                <p:cNvPr id="31" name="Graphic 40">
                  <a:extLst>
                    <a:ext uri="{FF2B5EF4-FFF2-40B4-BE49-F238E27FC236}">
                      <a16:creationId xmlns:a16="http://schemas.microsoft.com/office/drawing/2014/main" id="{653DC6EC-6925-0C7E-236B-20FB1B04914E}"/>
                    </a:ext>
                  </a:extLst>
                </p:cNvPr>
                <p:cNvSpPr>
                  <a:spLocks noChangeAspect="1"/>
                </p:cNvSpPr>
                <p:nvPr/>
              </p:nvSpPr>
              <p:spPr>
                <a:xfrm>
                  <a:off x="10175254" y="2548863"/>
                  <a:ext cx="514612" cy="508425"/>
                </a:xfrm>
                <a:custGeom>
                  <a:avLst/>
                  <a:gdLst>
                    <a:gd name="connsiteX0" fmla="*/ 76200 w 381000"/>
                    <a:gd name="connsiteY0" fmla="*/ 76200 h 376420"/>
                    <a:gd name="connsiteX1" fmla="*/ 76200 w 381000"/>
                    <a:gd name="connsiteY1" fmla="*/ 109538 h 376420"/>
                    <a:gd name="connsiteX2" fmla="*/ 45244 w 381000"/>
                    <a:gd name="connsiteY2" fmla="*/ 109538 h 376420"/>
                    <a:gd name="connsiteX3" fmla="*/ 0 w 381000"/>
                    <a:gd name="connsiteY3" fmla="*/ 154781 h 376420"/>
                    <a:gd name="connsiteX4" fmla="*/ 0 w 381000"/>
                    <a:gd name="connsiteY4" fmla="*/ 330994 h 376420"/>
                    <a:gd name="connsiteX5" fmla="*/ 45244 w 381000"/>
                    <a:gd name="connsiteY5" fmla="*/ 376238 h 376420"/>
                    <a:gd name="connsiteX6" fmla="*/ 259556 w 381000"/>
                    <a:gd name="connsiteY6" fmla="*/ 376238 h 376420"/>
                    <a:gd name="connsiteX7" fmla="*/ 264887 w 381000"/>
                    <a:gd name="connsiteY7" fmla="*/ 375927 h 376420"/>
                    <a:gd name="connsiteX8" fmla="*/ 252626 w 381000"/>
                    <a:gd name="connsiteY8" fmla="*/ 365943 h 376420"/>
                    <a:gd name="connsiteX9" fmla="*/ 209550 w 381000"/>
                    <a:gd name="connsiteY9" fmla="*/ 273844 h 376420"/>
                    <a:gd name="connsiteX10" fmla="*/ 209550 w 381000"/>
                    <a:gd name="connsiteY10" fmla="*/ 222307 h 376420"/>
                    <a:gd name="connsiteX11" fmla="*/ 234295 w 381000"/>
                    <a:gd name="connsiteY11" fmla="*/ 196146 h 376420"/>
                    <a:gd name="connsiteX12" fmla="*/ 234404 w 381000"/>
                    <a:gd name="connsiteY12" fmla="*/ 196140 h 376420"/>
                    <a:gd name="connsiteX13" fmla="*/ 235038 w 381000"/>
                    <a:gd name="connsiteY13" fmla="*/ 196098 h 376420"/>
                    <a:gd name="connsiteX14" fmla="*/ 237674 w 381000"/>
                    <a:gd name="connsiteY14" fmla="*/ 195885 h 376420"/>
                    <a:gd name="connsiteX15" fmla="*/ 246762 w 381000"/>
                    <a:gd name="connsiteY15" fmla="*/ 194836 h 376420"/>
                    <a:gd name="connsiteX16" fmla="*/ 265178 w 381000"/>
                    <a:gd name="connsiteY16" fmla="*/ 190463 h 376420"/>
                    <a:gd name="connsiteX17" fmla="*/ 278087 w 381000"/>
                    <a:gd name="connsiteY17" fmla="*/ 181386 h 376420"/>
                    <a:gd name="connsiteX18" fmla="*/ 284127 w 381000"/>
                    <a:gd name="connsiteY18" fmla="*/ 176118 h 376420"/>
                    <a:gd name="connsiteX19" fmla="*/ 285835 w 381000"/>
                    <a:gd name="connsiteY19" fmla="*/ 174533 h 376420"/>
                    <a:gd name="connsiteX20" fmla="*/ 286242 w 381000"/>
                    <a:gd name="connsiteY20" fmla="*/ 174147 h 376420"/>
                    <a:gd name="connsiteX21" fmla="*/ 286311 w 381000"/>
                    <a:gd name="connsiteY21" fmla="*/ 174080 h 376420"/>
                    <a:gd name="connsiteX22" fmla="*/ 304800 w 381000"/>
                    <a:gd name="connsiteY22" fmla="*/ 166688 h 376420"/>
                    <a:gd name="connsiteX23" fmla="*/ 304800 w 381000"/>
                    <a:gd name="connsiteY23" fmla="*/ 154781 h 376420"/>
                    <a:gd name="connsiteX24" fmla="*/ 259556 w 381000"/>
                    <a:gd name="connsiteY24" fmla="*/ 109538 h 376420"/>
                    <a:gd name="connsiteX25" fmla="*/ 228600 w 381000"/>
                    <a:gd name="connsiteY25" fmla="*/ 109538 h 376420"/>
                    <a:gd name="connsiteX26" fmla="*/ 228600 w 381000"/>
                    <a:gd name="connsiteY26" fmla="*/ 76200 h 376420"/>
                    <a:gd name="connsiteX27" fmla="*/ 152400 w 381000"/>
                    <a:gd name="connsiteY27" fmla="*/ 0 h 376420"/>
                    <a:gd name="connsiteX28" fmla="*/ 76200 w 381000"/>
                    <a:gd name="connsiteY28" fmla="*/ 76200 h 376420"/>
                    <a:gd name="connsiteX29" fmla="*/ 152400 w 381000"/>
                    <a:gd name="connsiteY29" fmla="*/ 23813 h 376420"/>
                    <a:gd name="connsiteX30" fmla="*/ 204788 w 381000"/>
                    <a:gd name="connsiteY30" fmla="*/ 76200 h 376420"/>
                    <a:gd name="connsiteX31" fmla="*/ 204788 w 381000"/>
                    <a:gd name="connsiteY31" fmla="*/ 109538 h 376420"/>
                    <a:gd name="connsiteX32" fmla="*/ 100013 w 381000"/>
                    <a:gd name="connsiteY32" fmla="*/ 109538 h 376420"/>
                    <a:gd name="connsiteX33" fmla="*/ 100013 w 381000"/>
                    <a:gd name="connsiteY33" fmla="*/ 76200 h 376420"/>
                    <a:gd name="connsiteX34" fmla="*/ 152400 w 381000"/>
                    <a:gd name="connsiteY34" fmla="*/ 23813 h 376420"/>
                    <a:gd name="connsiteX35" fmla="*/ 180975 w 381000"/>
                    <a:gd name="connsiteY35" fmla="*/ 242888 h 376420"/>
                    <a:gd name="connsiteX36" fmla="*/ 152400 w 381000"/>
                    <a:gd name="connsiteY36" fmla="*/ 271463 h 376420"/>
                    <a:gd name="connsiteX37" fmla="*/ 123825 w 381000"/>
                    <a:gd name="connsiteY37" fmla="*/ 242888 h 376420"/>
                    <a:gd name="connsiteX38" fmla="*/ 152400 w 381000"/>
                    <a:gd name="connsiteY38" fmla="*/ 214313 h 376420"/>
                    <a:gd name="connsiteX39" fmla="*/ 180975 w 381000"/>
                    <a:gd name="connsiteY39" fmla="*/ 242888 h 376420"/>
                    <a:gd name="connsiteX40" fmla="*/ 228600 w 381000"/>
                    <a:gd name="connsiteY40" fmla="*/ 221552 h 376420"/>
                    <a:gd name="connsiteX41" fmla="*/ 228600 w 381000"/>
                    <a:gd name="connsiteY41" fmla="*/ 276227 h 376420"/>
                    <a:gd name="connsiteX42" fmla="*/ 302156 w 381000"/>
                    <a:gd name="connsiteY42" fmla="*/ 375823 h 376420"/>
                    <a:gd name="connsiteX43" fmla="*/ 307419 w 381000"/>
                    <a:gd name="connsiteY43" fmla="*/ 375827 h 376420"/>
                    <a:gd name="connsiteX44" fmla="*/ 381000 w 381000"/>
                    <a:gd name="connsiteY44" fmla="*/ 278249 h 376420"/>
                    <a:gd name="connsiteX45" fmla="*/ 381000 w 381000"/>
                    <a:gd name="connsiteY45" fmla="*/ 221549 h 376420"/>
                    <a:gd name="connsiteX46" fmla="*/ 373759 w 381000"/>
                    <a:gd name="connsiteY46" fmla="*/ 214207 h 376420"/>
                    <a:gd name="connsiteX47" fmla="*/ 338124 w 381000"/>
                    <a:gd name="connsiteY47" fmla="*/ 208599 h 376420"/>
                    <a:gd name="connsiteX48" fmla="*/ 310272 w 381000"/>
                    <a:gd name="connsiteY48" fmla="*/ 188169 h 376420"/>
                    <a:gd name="connsiteX49" fmla="*/ 299325 w 381000"/>
                    <a:gd name="connsiteY49" fmla="*/ 188166 h 376420"/>
                    <a:gd name="connsiteX50" fmla="*/ 271464 w 381000"/>
                    <a:gd name="connsiteY50" fmla="*/ 208599 h 376420"/>
                    <a:gd name="connsiteX51" fmla="*/ 235842 w 381000"/>
                    <a:gd name="connsiteY51" fmla="*/ 214208 h 376420"/>
                    <a:gd name="connsiteX52" fmla="*/ 228600 w 381000"/>
                    <a:gd name="connsiteY52" fmla="*/ 221552 h 376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381000" h="376420">
                      <a:moveTo>
                        <a:pt x="76200" y="76200"/>
                      </a:moveTo>
                      <a:lnTo>
                        <a:pt x="76200" y="109538"/>
                      </a:lnTo>
                      <a:lnTo>
                        <a:pt x="45244" y="109538"/>
                      </a:lnTo>
                      <a:cubicBezTo>
                        <a:pt x="20256" y="109538"/>
                        <a:pt x="0" y="129793"/>
                        <a:pt x="0" y="154781"/>
                      </a:cubicBezTo>
                      <a:lnTo>
                        <a:pt x="0" y="330994"/>
                      </a:lnTo>
                      <a:cubicBezTo>
                        <a:pt x="0" y="355982"/>
                        <a:pt x="20256" y="376238"/>
                        <a:pt x="45244" y="376238"/>
                      </a:cubicBezTo>
                      <a:lnTo>
                        <a:pt x="259556" y="376238"/>
                      </a:lnTo>
                      <a:cubicBezTo>
                        <a:pt x="261360" y="376238"/>
                        <a:pt x="263140" y="376132"/>
                        <a:pt x="264887" y="375927"/>
                      </a:cubicBezTo>
                      <a:cubicBezTo>
                        <a:pt x="260925" y="373007"/>
                        <a:pt x="256784" y="369684"/>
                        <a:pt x="252626" y="365943"/>
                      </a:cubicBezTo>
                      <a:cubicBezTo>
                        <a:pt x="232122" y="347495"/>
                        <a:pt x="209550" y="317144"/>
                        <a:pt x="209550" y="273844"/>
                      </a:cubicBezTo>
                      <a:lnTo>
                        <a:pt x="209550" y="222307"/>
                      </a:lnTo>
                      <a:cubicBezTo>
                        <a:pt x="209550" y="208403"/>
                        <a:pt x="220413" y="196916"/>
                        <a:pt x="234295" y="196146"/>
                      </a:cubicBezTo>
                      <a:lnTo>
                        <a:pt x="234404" y="196140"/>
                      </a:lnTo>
                      <a:cubicBezTo>
                        <a:pt x="234529" y="196132"/>
                        <a:pt x="234744" y="196118"/>
                        <a:pt x="235038" y="196098"/>
                      </a:cubicBezTo>
                      <a:cubicBezTo>
                        <a:pt x="235628" y="196056"/>
                        <a:pt x="236530" y="195987"/>
                        <a:pt x="237674" y="195885"/>
                      </a:cubicBezTo>
                      <a:cubicBezTo>
                        <a:pt x="239980" y="195680"/>
                        <a:pt x="243189" y="195344"/>
                        <a:pt x="246762" y="194836"/>
                      </a:cubicBezTo>
                      <a:cubicBezTo>
                        <a:pt x="254648" y="193713"/>
                        <a:pt x="261563" y="192104"/>
                        <a:pt x="265178" y="190463"/>
                      </a:cubicBezTo>
                      <a:cubicBezTo>
                        <a:pt x="267810" y="189267"/>
                        <a:pt x="272652" y="185901"/>
                        <a:pt x="278087" y="181386"/>
                      </a:cubicBezTo>
                      <a:cubicBezTo>
                        <a:pt x="280507" y="179374"/>
                        <a:pt x="282622" y="177493"/>
                        <a:pt x="284127" y="176118"/>
                      </a:cubicBezTo>
                      <a:cubicBezTo>
                        <a:pt x="284874" y="175435"/>
                        <a:pt x="285456" y="174891"/>
                        <a:pt x="285835" y="174533"/>
                      </a:cubicBezTo>
                      <a:lnTo>
                        <a:pt x="286242" y="174147"/>
                      </a:lnTo>
                      <a:lnTo>
                        <a:pt x="286311" y="174080"/>
                      </a:lnTo>
                      <a:cubicBezTo>
                        <a:pt x="291455" y="169091"/>
                        <a:pt x="298136" y="166626"/>
                        <a:pt x="304800" y="166688"/>
                      </a:cubicBezTo>
                      <a:lnTo>
                        <a:pt x="304800" y="154781"/>
                      </a:lnTo>
                      <a:cubicBezTo>
                        <a:pt x="304800" y="129793"/>
                        <a:pt x="284544" y="109538"/>
                        <a:pt x="259556" y="109538"/>
                      </a:cubicBezTo>
                      <a:lnTo>
                        <a:pt x="228600" y="109538"/>
                      </a:lnTo>
                      <a:lnTo>
                        <a:pt x="228600" y="76200"/>
                      </a:lnTo>
                      <a:cubicBezTo>
                        <a:pt x="228600" y="34116"/>
                        <a:pt x="194484" y="0"/>
                        <a:pt x="152400" y="0"/>
                      </a:cubicBezTo>
                      <a:cubicBezTo>
                        <a:pt x="110316" y="0"/>
                        <a:pt x="76200" y="34116"/>
                        <a:pt x="76200" y="76200"/>
                      </a:cubicBezTo>
                      <a:close/>
                      <a:moveTo>
                        <a:pt x="152400" y="23813"/>
                      </a:moveTo>
                      <a:cubicBezTo>
                        <a:pt x="181333" y="23813"/>
                        <a:pt x="204788" y="47267"/>
                        <a:pt x="204788" y="76200"/>
                      </a:cubicBezTo>
                      <a:lnTo>
                        <a:pt x="204788" y="109538"/>
                      </a:lnTo>
                      <a:lnTo>
                        <a:pt x="100013" y="109538"/>
                      </a:lnTo>
                      <a:lnTo>
                        <a:pt x="100013" y="76200"/>
                      </a:lnTo>
                      <a:cubicBezTo>
                        <a:pt x="100013" y="47267"/>
                        <a:pt x="123467" y="23813"/>
                        <a:pt x="152400" y="23813"/>
                      </a:cubicBezTo>
                      <a:close/>
                      <a:moveTo>
                        <a:pt x="180975" y="242888"/>
                      </a:moveTo>
                      <a:cubicBezTo>
                        <a:pt x="180975" y="258669"/>
                        <a:pt x="168182" y="271463"/>
                        <a:pt x="152400" y="271463"/>
                      </a:cubicBezTo>
                      <a:cubicBezTo>
                        <a:pt x="136618" y="271463"/>
                        <a:pt x="123825" y="258669"/>
                        <a:pt x="123825" y="242888"/>
                      </a:cubicBezTo>
                      <a:cubicBezTo>
                        <a:pt x="123825" y="227106"/>
                        <a:pt x="136618" y="214313"/>
                        <a:pt x="152400" y="214313"/>
                      </a:cubicBezTo>
                      <a:cubicBezTo>
                        <a:pt x="168182" y="214313"/>
                        <a:pt x="180975" y="227106"/>
                        <a:pt x="180975" y="242888"/>
                      </a:cubicBezTo>
                      <a:close/>
                      <a:moveTo>
                        <a:pt x="228600" y="221552"/>
                      </a:moveTo>
                      <a:lnTo>
                        <a:pt x="228600" y="276227"/>
                      </a:lnTo>
                      <a:cubicBezTo>
                        <a:pt x="228600" y="337974"/>
                        <a:pt x="288743" y="369549"/>
                        <a:pt x="302156" y="375823"/>
                      </a:cubicBezTo>
                      <a:cubicBezTo>
                        <a:pt x="303857" y="376619"/>
                        <a:pt x="305717" y="376619"/>
                        <a:pt x="307419" y="375827"/>
                      </a:cubicBezTo>
                      <a:cubicBezTo>
                        <a:pt x="320839" y="369580"/>
                        <a:pt x="381000" y="338228"/>
                        <a:pt x="381000" y="278249"/>
                      </a:cubicBezTo>
                      <a:lnTo>
                        <a:pt x="381000" y="221549"/>
                      </a:lnTo>
                      <a:cubicBezTo>
                        <a:pt x="381000" y="217561"/>
                        <a:pt x="377744" y="214343"/>
                        <a:pt x="373759" y="214207"/>
                      </a:cubicBezTo>
                      <a:cubicBezTo>
                        <a:pt x="364597" y="213893"/>
                        <a:pt x="348735" y="212739"/>
                        <a:pt x="338124" y="208599"/>
                      </a:cubicBezTo>
                      <a:cubicBezTo>
                        <a:pt x="328258" y="204749"/>
                        <a:pt x="316856" y="194597"/>
                        <a:pt x="310272" y="188169"/>
                      </a:cubicBezTo>
                      <a:cubicBezTo>
                        <a:pt x="307263" y="185232"/>
                        <a:pt x="302335" y="185231"/>
                        <a:pt x="299325" y="188166"/>
                      </a:cubicBezTo>
                      <a:cubicBezTo>
                        <a:pt x="292735" y="194593"/>
                        <a:pt x="281323" y="204748"/>
                        <a:pt x="271464" y="208599"/>
                      </a:cubicBezTo>
                      <a:cubicBezTo>
                        <a:pt x="260859" y="212742"/>
                        <a:pt x="245002" y="213895"/>
                        <a:pt x="235842" y="214208"/>
                      </a:cubicBezTo>
                      <a:cubicBezTo>
                        <a:pt x="231857" y="214344"/>
                        <a:pt x="228600" y="217563"/>
                        <a:pt x="228600" y="221552"/>
                      </a:cubicBezTo>
                      <a:close/>
                    </a:path>
                  </a:pathLst>
                </a:custGeom>
                <a:gradFill flip="none" rotWithShape="1">
                  <a:gsLst>
                    <a:gs pos="67000">
                      <a:srgbClr val="0078D4"/>
                    </a:gs>
                    <a:gs pos="0">
                      <a:srgbClr val="C03BC4"/>
                    </a:gs>
                  </a:gsLst>
                  <a:lin ang="600000" scaled="0"/>
                  <a:tileRect/>
                </a:gradFill>
                <a:ln w="9525" cap="flat" cmpd="sng" algn="ctr">
                  <a:no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120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grpSp>
      </p:grpSp>
      <p:sp>
        <p:nvSpPr>
          <p:cNvPr id="58" name="TextBox 57">
            <a:extLst>
              <a:ext uri="{FF2B5EF4-FFF2-40B4-BE49-F238E27FC236}">
                <a16:creationId xmlns:a16="http://schemas.microsoft.com/office/drawing/2014/main" id="{CF97BCEC-F05C-EBFB-16E8-F10B1AB182D7}"/>
              </a:ext>
              <a:ext uri="{C183D7F6-B498-43B3-948B-1728B52AA6E4}">
                <adec:decorative xmlns:adec="http://schemas.microsoft.com/office/drawing/2017/decorative" val="1"/>
              </a:ext>
            </a:extLst>
          </p:cNvPr>
          <p:cNvSpPr txBox="1"/>
          <p:nvPr/>
        </p:nvSpPr>
        <p:spPr>
          <a:xfrm>
            <a:off x="8514057" y="1810584"/>
            <a:ext cx="1567055" cy="323165"/>
          </a:xfrm>
          <a:prstGeom prst="rect">
            <a:avLst/>
          </a:prstGeom>
          <a:noFill/>
        </p:spPr>
        <p:txBody>
          <a:bodyPr wrap="squar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750" b="0"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Customer data is not stored or used to train the model</a:t>
            </a:r>
          </a:p>
        </p:txBody>
      </p:sp>
      <p:sp>
        <p:nvSpPr>
          <p:cNvPr id="59" name="Isosceles Triangle 1238">
            <a:extLst>
              <a:ext uri="{FF2B5EF4-FFF2-40B4-BE49-F238E27FC236}">
                <a16:creationId xmlns:a16="http://schemas.microsoft.com/office/drawing/2014/main" id="{D4E121B8-BF4E-66A2-F5EE-D519EADBC730}"/>
              </a:ext>
              <a:ext uri="{C183D7F6-B498-43B3-948B-1728B52AA6E4}">
                <adec:decorative xmlns:adec="http://schemas.microsoft.com/office/drawing/2017/decorative" val="1"/>
              </a:ext>
            </a:extLst>
          </p:cNvPr>
          <p:cNvSpPr/>
          <p:nvPr/>
        </p:nvSpPr>
        <p:spPr>
          <a:xfrm>
            <a:off x="9218229" y="2138058"/>
            <a:ext cx="158709" cy="82495"/>
          </a:xfrm>
          <a:prstGeom prst="triangle">
            <a:avLst/>
          </a:prstGeom>
          <a:solidFill>
            <a:srgbClr val="A9A9A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prstClr val="white"/>
              </a:solidFill>
              <a:effectLst/>
              <a:uLnTx/>
              <a:uFillTx/>
              <a:latin typeface="Segoe UI"/>
              <a:ea typeface="+mn-ea"/>
              <a:cs typeface="Segoe UI" panose="020B0502040204020203" pitchFamily="34" charset="0"/>
            </a:endParaRPr>
          </a:p>
        </p:txBody>
      </p:sp>
      <p:sp>
        <p:nvSpPr>
          <p:cNvPr id="60" name="Freeform: Shape 1239">
            <a:extLst>
              <a:ext uri="{FF2B5EF4-FFF2-40B4-BE49-F238E27FC236}">
                <a16:creationId xmlns:a16="http://schemas.microsoft.com/office/drawing/2014/main" id="{25549060-D8B1-BC33-A731-E20F4752A76D}"/>
              </a:ext>
              <a:ext uri="{C183D7F6-B498-43B3-948B-1728B52AA6E4}">
                <adec:decorative xmlns:adec="http://schemas.microsoft.com/office/drawing/2017/decorative" val="1"/>
              </a:ext>
            </a:extLst>
          </p:cNvPr>
          <p:cNvSpPr/>
          <p:nvPr/>
        </p:nvSpPr>
        <p:spPr>
          <a:xfrm>
            <a:off x="3466529" y="3421177"/>
            <a:ext cx="4708893" cy="1032727"/>
          </a:xfrm>
          <a:custGeom>
            <a:avLst/>
            <a:gdLst>
              <a:gd name="connsiteX0" fmla="*/ 0 w 5276850"/>
              <a:gd name="connsiteY0" fmla="*/ 1157288 h 1157288"/>
              <a:gd name="connsiteX1" fmla="*/ 2495550 w 5276850"/>
              <a:gd name="connsiteY1" fmla="*/ 19050 h 1157288"/>
              <a:gd name="connsiteX2" fmla="*/ 5276850 w 5276850"/>
              <a:gd name="connsiteY2" fmla="*/ 0 h 1157288"/>
              <a:gd name="connsiteX3" fmla="*/ 5276850 w 5276850"/>
              <a:gd name="connsiteY3" fmla="*/ 0 h 1157288"/>
            </a:gdLst>
            <a:ahLst/>
            <a:cxnLst>
              <a:cxn ang="0">
                <a:pos x="connsiteX0" y="connsiteY0"/>
              </a:cxn>
              <a:cxn ang="0">
                <a:pos x="connsiteX1" y="connsiteY1"/>
              </a:cxn>
              <a:cxn ang="0">
                <a:pos x="connsiteX2" y="connsiteY2"/>
              </a:cxn>
              <a:cxn ang="0">
                <a:pos x="connsiteX3" y="connsiteY3"/>
              </a:cxn>
            </a:cxnLst>
            <a:rect l="l" t="t" r="r" b="b"/>
            <a:pathLst>
              <a:path w="5276850" h="1157288">
                <a:moveTo>
                  <a:pt x="0" y="1157288"/>
                </a:moveTo>
                <a:lnTo>
                  <a:pt x="2495550" y="19050"/>
                </a:lnTo>
                <a:lnTo>
                  <a:pt x="5276850" y="0"/>
                </a:lnTo>
                <a:lnTo>
                  <a:pt x="5276850" y="0"/>
                </a:lnTo>
              </a:path>
            </a:pathLst>
          </a:custGeom>
          <a:noFill/>
          <a:ln w="19050" cap="rnd" cmpd="sng" algn="ctr">
            <a:solidFill>
              <a:srgbClr val="FFFFFF">
                <a:lumMod val="50000"/>
              </a:srgbClr>
            </a:solidFill>
            <a:prstDash val="solid"/>
            <a:miter lim="800000"/>
            <a:headEnd type="arrow" w="med" len="med"/>
            <a:tailEnd type="none" w="med" len="med"/>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sp>
        <p:nvSpPr>
          <p:cNvPr id="61" name="Freeform: Shape 1240">
            <a:extLst>
              <a:ext uri="{FF2B5EF4-FFF2-40B4-BE49-F238E27FC236}">
                <a16:creationId xmlns:a16="http://schemas.microsoft.com/office/drawing/2014/main" id="{FD8C3E8A-B171-1740-56AB-C7793C8B60A7}"/>
              </a:ext>
              <a:ext uri="{C183D7F6-B498-43B3-948B-1728B52AA6E4}">
                <adec:decorative xmlns:adec="http://schemas.microsoft.com/office/drawing/2017/decorative" val="1"/>
              </a:ext>
            </a:extLst>
          </p:cNvPr>
          <p:cNvSpPr/>
          <p:nvPr/>
        </p:nvSpPr>
        <p:spPr>
          <a:xfrm>
            <a:off x="3415377" y="3223036"/>
            <a:ext cx="4708893" cy="1032727"/>
          </a:xfrm>
          <a:custGeom>
            <a:avLst/>
            <a:gdLst>
              <a:gd name="connsiteX0" fmla="*/ 0 w 5276850"/>
              <a:gd name="connsiteY0" fmla="*/ 1157288 h 1157288"/>
              <a:gd name="connsiteX1" fmla="*/ 2495550 w 5276850"/>
              <a:gd name="connsiteY1" fmla="*/ 19050 h 1157288"/>
              <a:gd name="connsiteX2" fmla="*/ 5276850 w 5276850"/>
              <a:gd name="connsiteY2" fmla="*/ 0 h 1157288"/>
              <a:gd name="connsiteX3" fmla="*/ 5276850 w 5276850"/>
              <a:gd name="connsiteY3" fmla="*/ 0 h 1157288"/>
            </a:gdLst>
            <a:ahLst/>
            <a:cxnLst>
              <a:cxn ang="0">
                <a:pos x="connsiteX0" y="connsiteY0"/>
              </a:cxn>
              <a:cxn ang="0">
                <a:pos x="connsiteX1" y="connsiteY1"/>
              </a:cxn>
              <a:cxn ang="0">
                <a:pos x="connsiteX2" y="connsiteY2"/>
              </a:cxn>
              <a:cxn ang="0">
                <a:pos x="connsiteX3" y="connsiteY3"/>
              </a:cxn>
            </a:cxnLst>
            <a:rect l="l" t="t" r="r" b="b"/>
            <a:pathLst>
              <a:path w="5276850" h="1157288">
                <a:moveTo>
                  <a:pt x="0" y="1157288"/>
                </a:moveTo>
                <a:lnTo>
                  <a:pt x="2495550" y="19050"/>
                </a:lnTo>
                <a:lnTo>
                  <a:pt x="5276850" y="0"/>
                </a:lnTo>
                <a:lnTo>
                  <a:pt x="5276850" y="0"/>
                </a:lnTo>
              </a:path>
            </a:pathLst>
          </a:custGeom>
          <a:noFill/>
          <a:ln w="19050" cap="rnd" cmpd="sng" algn="ctr">
            <a:solidFill>
              <a:srgbClr val="FFFFFF">
                <a:lumMod val="50000"/>
              </a:srgbClr>
            </a:solidFill>
            <a:prstDash val="solid"/>
            <a:miter lim="800000"/>
            <a:headEnd type="none" w="med" len="med"/>
            <a:tailEnd type="arrow" w="med" len="med"/>
          </a:ln>
          <a:effectLst/>
        </p:spPr>
        <p:txBody>
          <a:bodyPr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prstClr val="black"/>
              </a:solidFill>
              <a:effectLst/>
              <a:uLnTx/>
              <a:uFillTx/>
              <a:latin typeface="Segoe UI"/>
              <a:ea typeface="+mn-ea"/>
              <a:cs typeface="Segoe UI" panose="020B0502040204020203" pitchFamily="34" charset="0"/>
            </a:endParaRPr>
          </a:p>
        </p:txBody>
      </p:sp>
      <p:cxnSp>
        <p:nvCxnSpPr>
          <p:cNvPr id="62" name="Straight Arrow Connector 61">
            <a:extLst>
              <a:ext uri="{FF2B5EF4-FFF2-40B4-BE49-F238E27FC236}">
                <a16:creationId xmlns:a16="http://schemas.microsoft.com/office/drawing/2014/main" id="{050B0DE2-CC72-8731-FA48-725E10BB0278}"/>
              </a:ext>
              <a:ext uri="{C183D7F6-B498-43B3-948B-1728B52AA6E4}">
                <adec:decorative xmlns:adec="http://schemas.microsoft.com/office/drawing/2017/decorative" val="1"/>
              </a:ext>
            </a:extLst>
          </p:cNvPr>
          <p:cNvCxnSpPr/>
          <p:nvPr/>
        </p:nvCxnSpPr>
        <p:spPr>
          <a:xfrm flipH="1">
            <a:off x="3297022" y="3331469"/>
            <a:ext cx="1660652" cy="718159"/>
          </a:xfrm>
          <a:prstGeom prst="straightConnector1">
            <a:avLst/>
          </a:prstGeom>
          <a:noFill/>
          <a:ln w="19050" cap="rnd" cmpd="sng" algn="ctr">
            <a:solidFill>
              <a:srgbClr val="FFFFFF">
                <a:lumMod val="50000"/>
              </a:srgbClr>
            </a:solidFill>
            <a:prstDash val="solid"/>
            <a:miter lim="800000"/>
            <a:headEnd type="none" w="med" len="med"/>
            <a:tailEnd type="arrow" w="med" len="med"/>
          </a:ln>
          <a:effectLst/>
        </p:spPr>
      </p:cxnSp>
      <p:cxnSp>
        <p:nvCxnSpPr>
          <p:cNvPr id="63" name="Straight Arrow Connector 62">
            <a:extLst>
              <a:ext uri="{FF2B5EF4-FFF2-40B4-BE49-F238E27FC236}">
                <a16:creationId xmlns:a16="http://schemas.microsoft.com/office/drawing/2014/main" id="{CD61C635-4C85-B446-4D91-144FBD1FFD10}"/>
              </a:ext>
              <a:ext uri="{C183D7F6-B498-43B3-948B-1728B52AA6E4}">
                <adec:decorative xmlns:adec="http://schemas.microsoft.com/office/drawing/2017/decorative" val="1"/>
              </a:ext>
            </a:extLst>
          </p:cNvPr>
          <p:cNvCxnSpPr>
            <a:cxnSpLocks/>
          </p:cNvCxnSpPr>
          <p:nvPr/>
        </p:nvCxnSpPr>
        <p:spPr>
          <a:xfrm flipH="1" flipV="1">
            <a:off x="3263730" y="1762319"/>
            <a:ext cx="1866728" cy="821265"/>
          </a:xfrm>
          <a:prstGeom prst="straightConnector1">
            <a:avLst/>
          </a:prstGeom>
          <a:noFill/>
          <a:ln w="19050" cap="rnd" cmpd="sng" algn="ctr">
            <a:solidFill>
              <a:srgbClr val="FFFFFF">
                <a:lumMod val="50000"/>
              </a:srgbClr>
            </a:solidFill>
            <a:prstDash val="solid"/>
            <a:miter lim="800000"/>
            <a:headEnd type="none" w="med" len="med"/>
            <a:tailEnd type="arrow" w="med" len="med"/>
          </a:ln>
          <a:effectLst/>
        </p:spPr>
      </p:cxnSp>
      <p:cxnSp>
        <p:nvCxnSpPr>
          <p:cNvPr id="64" name="Straight Arrow Connector 63">
            <a:extLst>
              <a:ext uri="{FF2B5EF4-FFF2-40B4-BE49-F238E27FC236}">
                <a16:creationId xmlns:a16="http://schemas.microsoft.com/office/drawing/2014/main" id="{B2B09CFC-1289-4520-0041-1DBE257167B7}"/>
              </a:ext>
              <a:ext uri="{C183D7F6-B498-43B3-948B-1728B52AA6E4}">
                <adec:decorative xmlns:adec="http://schemas.microsoft.com/office/drawing/2017/decorative" val="1"/>
              </a:ext>
            </a:extLst>
          </p:cNvPr>
          <p:cNvCxnSpPr>
            <a:cxnSpLocks/>
          </p:cNvCxnSpPr>
          <p:nvPr/>
        </p:nvCxnSpPr>
        <p:spPr>
          <a:xfrm rot="10800000" flipH="1" flipV="1">
            <a:off x="3133448" y="1992780"/>
            <a:ext cx="1866728" cy="821265"/>
          </a:xfrm>
          <a:prstGeom prst="straightConnector1">
            <a:avLst/>
          </a:prstGeom>
          <a:noFill/>
          <a:ln w="19050" cap="rnd" cmpd="sng" algn="ctr">
            <a:solidFill>
              <a:srgbClr val="FFFFFF">
                <a:lumMod val="50000"/>
              </a:srgbClr>
            </a:solidFill>
            <a:prstDash val="solid"/>
            <a:headEnd type="none" w="sm" len="sm"/>
            <a:tailEnd type="arrow" w="lg" len="med"/>
          </a:ln>
          <a:effectLst/>
        </p:spPr>
      </p:cxnSp>
      <p:sp>
        <p:nvSpPr>
          <p:cNvPr id="65" name="TextBox 64">
            <a:extLst>
              <a:ext uri="{FF2B5EF4-FFF2-40B4-BE49-F238E27FC236}">
                <a16:creationId xmlns:a16="http://schemas.microsoft.com/office/drawing/2014/main" id="{797E02B6-6723-F765-9559-04EB4D1FB006}"/>
              </a:ext>
              <a:ext uri="{C183D7F6-B498-43B3-948B-1728B52AA6E4}">
                <adec:decorative xmlns:adec="http://schemas.microsoft.com/office/drawing/2017/decorative" val="1"/>
              </a:ext>
            </a:extLst>
          </p:cNvPr>
          <p:cNvSpPr txBox="1"/>
          <p:nvPr/>
        </p:nvSpPr>
        <p:spPr>
          <a:xfrm>
            <a:off x="7180115" y="3617726"/>
            <a:ext cx="1215502" cy="211596"/>
          </a:xfrm>
          <a:prstGeom prst="rect">
            <a:avLst/>
          </a:prstGeom>
          <a:noFill/>
        </p:spPr>
        <p:txBody>
          <a:bodyPr wrap="squar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LLM Response</a:t>
            </a:r>
          </a:p>
        </p:txBody>
      </p:sp>
      <p:sp>
        <p:nvSpPr>
          <p:cNvPr id="66" name="TextBox 65">
            <a:extLst>
              <a:ext uri="{FF2B5EF4-FFF2-40B4-BE49-F238E27FC236}">
                <a16:creationId xmlns:a16="http://schemas.microsoft.com/office/drawing/2014/main" id="{975B670A-2CA2-8DC7-7586-8350A392028A}"/>
              </a:ext>
              <a:ext uri="{C183D7F6-B498-43B3-948B-1728B52AA6E4}">
                <adec:decorative xmlns:adec="http://schemas.microsoft.com/office/drawing/2017/decorative" val="1"/>
              </a:ext>
            </a:extLst>
          </p:cNvPr>
          <p:cNvSpPr txBox="1"/>
          <p:nvPr/>
        </p:nvSpPr>
        <p:spPr>
          <a:xfrm>
            <a:off x="2999760" y="2394833"/>
            <a:ext cx="1136005" cy="337849"/>
          </a:xfrm>
          <a:prstGeom prst="rect">
            <a:avLst/>
          </a:prstGeom>
          <a:noFill/>
        </p:spPr>
        <p:txBody>
          <a:bodyPr wrap="squar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500" b="1"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User prompt</a:t>
            </a:r>
          </a:p>
        </p:txBody>
      </p:sp>
      <p:sp>
        <p:nvSpPr>
          <p:cNvPr id="67" name="TextBox 66">
            <a:extLst>
              <a:ext uri="{FF2B5EF4-FFF2-40B4-BE49-F238E27FC236}">
                <a16:creationId xmlns:a16="http://schemas.microsoft.com/office/drawing/2014/main" id="{135E7923-0B64-5BCE-1C00-0829700CB03D}"/>
              </a:ext>
              <a:ext uri="{C183D7F6-B498-43B3-948B-1728B52AA6E4}">
                <adec:decorative xmlns:adec="http://schemas.microsoft.com/office/drawing/2017/decorative" val="1"/>
              </a:ext>
            </a:extLst>
          </p:cNvPr>
          <p:cNvSpPr txBox="1"/>
          <p:nvPr/>
        </p:nvSpPr>
        <p:spPr>
          <a:xfrm>
            <a:off x="3855242" y="4406749"/>
            <a:ext cx="1028700" cy="211596"/>
          </a:xfrm>
          <a:prstGeom prst="rect">
            <a:avLst/>
          </a:prstGeom>
          <a:noFill/>
        </p:spPr>
        <p:txBody>
          <a:bodyPr wrap="squar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Grounding</a:t>
            </a:r>
          </a:p>
        </p:txBody>
      </p:sp>
      <p:sp>
        <p:nvSpPr>
          <p:cNvPr id="68" name="TextBox 67">
            <a:extLst>
              <a:ext uri="{FF2B5EF4-FFF2-40B4-BE49-F238E27FC236}">
                <a16:creationId xmlns:a16="http://schemas.microsoft.com/office/drawing/2014/main" id="{3E7C6A31-2B7E-1DB1-E9CC-1B541BEFF7C9}"/>
              </a:ext>
              <a:ext uri="{C183D7F6-B498-43B3-948B-1728B52AA6E4}">
                <adec:decorative xmlns:adec="http://schemas.microsoft.com/office/drawing/2017/decorative" val="1"/>
              </a:ext>
            </a:extLst>
          </p:cNvPr>
          <p:cNvSpPr txBox="1"/>
          <p:nvPr/>
        </p:nvSpPr>
        <p:spPr>
          <a:xfrm>
            <a:off x="3140184" y="3459547"/>
            <a:ext cx="1028700" cy="211596"/>
          </a:xfrm>
          <a:prstGeom prst="rect">
            <a:avLst/>
          </a:prstGeom>
          <a:noFill/>
        </p:spPr>
        <p:txBody>
          <a:bodyPr wrap="squar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Grounding</a:t>
            </a:r>
          </a:p>
        </p:txBody>
      </p:sp>
      <p:sp>
        <p:nvSpPr>
          <p:cNvPr id="69" name="Rectangle: Rounded Corners 1024">
            <a:extLst>
              <a:ext uri="{FF2B5EF4-FFF2-40B4-BE49-F238E27FC236}">
                <a16:creationId xmlns:a16="http://schemas.microsoft.com/office/drawing/2014/main" id="{293AA892-D07E-1D5E-4DE9-B6D8C12CB838}"/>
              </a:ext>
              <a:ext uri="{C183D7F6-B498-43B3-948B-1728B52AA6E4}">
                <adec:decorative xmlns:adec="http://schemas.microsoft.com/office/drawing/2017/decorative" val="1"/>
              </a:ext>
            </a:extLst>
          </p:cNvPr>
          <p:cNvSpPr/>
          <p:nvPr/>
        </p:nvSpPr>
        <p:spPr>
          <a:xfrm>
            <a:off x="9980038" y="2901355"/>
            <a:ext cx="817694" cy="395456"/>
          </a:xfrm>
          <a:prstGeom prst="roundRect">
            <a:avLst>
              <a:gd name="adj" fmla="val 20976"/>
            </a:avLst>
          </a:prstGeom>
          <a:solidFill>
            <a:srgbClr val="F3F1F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ts val="1031"/>
              </a:lnSpc>
              <a:spcBef>
                <a:spcPts val="0"/>
              </a:spcBef>
              <a:spcAft>
                <a:spcPts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Azure OpenAI</a:t>
            </a:r>
          </a:p>
        </p:txBody>
      </p:sp>
      <p:sp>
        <p:nvSpPr>
          <p:cNvPr id="70" name="Rectangle: Rounded Corners 1025">
            <a:extLst>
              <a:ext uri="{FF2B5EF4-FFF2-40B4-BE49-F238E27FC236}">
                <a16:creationId xmlns:a16="http://schemas.microsoft.com/office/drawing/2014/main" id="{C6F24896-970E-BE97-2C0A-4BCED46AB8CA}"/>
              </a:ext>
              <a:ext uri="{C183D7F6-B498-43B3-948B-1728B52AA6E4}">
                <adec:decorative xmlns:adec="http://schemas.microsoft.com/office/drawing/2017/decorative" val="1"/>
              </a:ext>
            </a:extLst>
          </p:cNvPr>
          <p:cNvSpPr/>
          <p:nvPr/>
        </p:nvSpPr>
        <p:spPr>
          <a:xfrm>
            <a:off x="3045030" y="3094719"/>
            <a:ext cx="1201585" cy="285593"/>
          </a:xfrm>
          <a:prstGeom prst="roundRect">
            <a:avLst>
              <a:gd name="adj" fmla="val 50000"/>
            </a:avLst>
          </a:prstGeom>
          <a:solidFill>
            <a:srgbClr val="0078D4"/>
          </a:soli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r>
              <a:rPr kumimoji="0" lang="en-US" sz="1125"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rPr>
              <a:t>Pre-processing</a:t>
            </a:r>
          </a:p>
        </p:txBody>
      </p:sp>
      <p:sp>
        <p:nvSpPr>
          <p:cNvPr id="71" name="Rectangle: Rounded Corners 1026">
            <a:extLst>
              <a:ext uri="{FF2B5EF4-FFF2-40B4-BE49-F238E27FC236}">
                <a16:creationId xmlns:a16="http://schemas.microsoft.com/office/drawing/2014/main" id="{3350F7BD-5E2D-5E79-6333-7ED97002B88B}"/>
              </a:ext>
              <a:ext uri="{C183D7F6-B498-43B3-948B-1728B52AA6E4}">
                <adec:decorative xmlns:adec="http://schemas.microsoft.com/office/drawing/2017/decorative" val="1"/>
              </a:ext>
            </a:extLst>
          </p:cNvPr>
          <p:cNvSpPr/>
          <p:nvPr/>
        </p:nvSpPr>
        <p:spPr>
          <a:xfrm>
            <a:off x="3694609" y="4627154"/>
            <a:ext cx="1332543" cy="281469"/>
          </a:xfrm>
          <a:prstGeom prst="roundRect">
            <a:avLst>
              <a:gd name="adj" fmla="val 50000"/>
            </a:avLst>
          </a:prstGeom>
          <a:solidFill>
            <a:srgbClr val="2A446F"/>
          </a:soli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r>
              <a:rPr kumimoji="0" lang="en-US" sz="1125"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rPr>
              <a:t>Post-processing</a:t>
            </a:r>
          </a:p>
        </p:txBody>
      </p:sp>
      <p:sp>
        <p:nvSpPr>
          <p:cNvPr id="72" name="Oval 71">
            <a:extLst>
              <a:ext uri="{FF2B5EF4-FFF2-40B4-BE49-F238E27FC236}">
                <a16:creationId xmlns:a16="http://schemas.microsoft.com/office/drawing/2014/main" id="{92BBB7DA-CBE6-6451-E28B-C3E5E8A4F7D2}"/>
              </a:ext>
              <a:ext uri="{C183D7F6-B498-43B3-948B-1728B52AA6E4}">
                <adec:decorative xmlns:adec="http://schemas.microsoft.com/office/drawing/2017/decorative" val="1"/>
              </a:ext>
            </a:extLst>
          </p:cNvPr>
          <p:cNvSpPr/>
          <p:nvPr/>
        </p:nvSpPr>
        <p:spPr bwMode="auto">
          <a:xfrm>
            <a:off x="5044485" y="2299954"/>
            <a:ext cx="1517282" cy="1517282"/>
          </a:xfrm>
          <a:prstGeom prst="ellipse">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171450" tIns="137160" rIns="171450" bIns="137160" numCol="1" spcCol="0" rtlCol="0" fromWordArt="0" anchor="t" anchorCtr="0" forceAA="0" compatLnSpc="1">
            <a:prstTxWarp prst="textNoShape">
              <a:avLst/>
            </a:prstTxWarp>
            <a:noAutofit/>
          </a:bodyPr>
          <a:lstStyle/>
          <a:p>
            <a:pPr marL="0" marR="0" lvl="0" indent="0" algn="l" defTabSz="874193" rtl="0" eaLnBrk="1" fontAlgn="base" latinLnBrk="0" hangingPunct="1">
              <a:lnSpc>
                <a:spcPct val="100000"/>
              </a:lnSpc>
              <a:spcBef>
                <a:spcPct val="0"/>
              </a:spcBef>
              <a:spcAft>
                <a:spcPct val="0"/>
              </a:spcAft>
              <a:buClrTx/>
              <a:buSzTx/>
              <a:buFontTx/>
              <a:buNone/>
              <a:tabLst/>
              <a:defRPr/>
            </a:pPr>
            <a:endParaRPr kumimoji="0" lang="en-US" sz="1875"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3" name="TextBox 72">
            <a:extLst>
              <a:ext uri="{FF2B5EF4-FFF2-40B4-BE49-F238E27FC236}">
                <a16:creationId xmlns:a16="http://schemas.microsoft.com/office/drawing/2014/main" id="{774F6152-BAE6-70FB-2C1A-E5464A5E18E1}"/>
              </a:ext>
              <a:ext uri="{C183D7F6-B498-43B3-948B-1728B52AA6E4}">
                <adec:decorative xmlns:adec="http://schemas.microsoft.com/office/drawing/2017/decorative" val="1"/>
              </a:ext>
            </a:extLst>
          </p:cNvPr>
          <p:cNvSpPr txBox="1"/>
          <p:nvPr/>
        </p:nvSpPr>
        <p:spPr>
          <a:xfrm>
            <a:off x="6844218" y="2862880"/>
            <a:ext cx="1379353" cy="211596"/>
          </a:xfrm>
          <a:prstGeom prst="rect">
            <a:avLst/>
          </a:prstGeom>
          <a:noFill/>
        </p:spPr>
        <p:txBody>
          <a:bodyPr wrap="squar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Modified prompt</a:t>
            </a:r>
          </a:p>
        </p:txBody>
      </p:sp>
      <p:sp>
        <p:nvSpPr>
          <p:cNvPr id="74" name="TextBox 73">
            <a:extLst>
              <a:ext uri="{FF2B5EF4-FFF2-40B4-BE49-F238E27FC236}">
                <a16:creationId xmlns:a16="http://schemas.microsoft.com/office/drawing/2014/main" id="{5C9898C1-764E-0DE1-8B9C-DD1CA31DA73B}"/>
              </a:ext>
              <a:ext uri="{C183D7F6-B498-43B3-948B-1728B52AA6E4}">
                <adec:decorative xmlns:adec="http://schemas.microsoft.com/office/drawing/2017/decorative" val="1"/>
              </a:ext>
            </a:extLst>
          </p:cNvPr>
          <p:cNvSpPr txBox="1"/>
          <p:nvPr/>
        </p:nvSpPr>
        <p:spPr>
          <a:xfrm>
            <a:off x="1285449" y="4828802"/>
            <a:ext cx="2016467" cy="637354"/>
          </a:xfrm>
          <a:prstGeom prst="rect">
            <a:avLst/>
          </a:prstGeom>
          <a:noFill/>
        </p:spPr>
        <p:txBody>
          <a:bodyPr wrap="square" lIns="0" rIns="0" rtlCol="0">
            <a:spAutoFit/>
          </a:bodyPr>
          <a:lstStyle/>
          <a:p>
            <a:pPr marL="0" marR="0" lvl="0" indent="0" algn="ctr" defTabSz="914400" rtl="0" eaLnBrk="1" fontAlgn="auto" latinLnBrk="0" hangingPunct="1">
              <a:lnSpc>
                <a:spcPct val="100000"/>
              </a:lnSpc>
              <a:spcBef>
                <a:spcPts val="0"/>
              </a:spcBef>
              <a:spcAft>
                <a:spcPts val="188"/>
              </a:spcAft>
              <a:buClrTx/>
              <a:buSzTx/>
              <a:buFontTx/>
              <a:buNone/>
              <a:tabLst/>
              <a:defRPr/>
            </a:pPr>
            <a:r>
              <a:rPr kumimoji="0" lang="en-US" sz="1125" b="0"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Your context and content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25" b="0"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emails, files, meetings, chats,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25" b="0"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calendars, and contacts</a:t>
            </a:r>
          </a:p>
        </p:txBody>
      </p:sp>
      <p:grpSp>
        <p:nvGrpSpPr>
          <p:cNvPr id="75" name="Group 74">
            <a:extLst>
              <a:ext uri="{FF2B5EF4-FFF2-40B4-BE49-F238E27FC236}">
                <a16:creationId xmlns:a16="http://schemas.microsoft.com/office/drawing/2014/main" id="{7C05E03F-1E62-84B8-29F7-D83CA3736024}"/>
              </a:ext>
              <a:ext uri="{C183D7F6-B498-43B3-948B-1728B52AA6E4}">
                <adec:decorative xmlns:adec="http://schemas.microsoft.com/office/drawing/2017/decorative" val="1"/>
              </a:ext>
            </a:extLst>
          </p:cNvPr>
          <p:cNvGrpSpPr/>
          <p:nvPr/>
        </p:nvGrpSpPr>
        <p:grpSpPr>
          <a:xfrm>
            <a:off x="7219085" y="3087416"/>
            <a:ext cx="281469" cy="281469"/>
            <a:chOff x="7671490" y="2343390"/>
            <a:chExt cx="919370" cy="919370"/>
          </a:xfrm>
        </p:grpSpPr>
        <p:sp>
          <p:nvSpPr>
            <p:cNvPr id="76" name="Oval 75">
              <a:extLst>
                <a:ext uri="{FF2B5EF4-FFF2-40B4-BE49-F238E27FC236}">
                  <a16:creationId xmlns:a16="http://schemas.microsoft.com/office/drawing/2014/main" id="{4E6E5B70-ED16-6B88-8A78-948AF59FBF55}"/>
                </a:ext>
                <a:ext uri="{C183D7F6-B498-43B3-948B-1728B52AA6E4}">
                  <adec:decorative xmlns:adec="http://schemas.microsoft.com/office/drawing/2017/decorative" val="1"/>
                </a:ext>
              </a:extLst>
            </p:cNvPr>
            <p:cNvSpPr/>
            <p:nvPr/>
          </p:nvSpPr>
          <p:spPr bwMode="auto">
            <a:xfrm>
              <a:off x="7671490" y="2343390"/>
              <a:ext cx="919370" cy="919370"/>
            </a:xfrm>
            <a:prstGeom prst="ellipse">
              <a:avLst/>
            </a:prstGeom>
            <a:gradFill flip="none" rotWithShape="1">
              <a:gsLst>
                <a:gs pos="67000">
                  <a:srgbClr val="0078D4"/>
                </a:gs>
                <a:gs pos="0">
                  <a:srgbClr val="C03BC4"/>
                </a:gs>
              </a:gsLst>
              <a:lin ang="600000" scaled="0"/>
              <a:tileRect/>
            </a:gra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77" name="Graphic 9">
              <a:extLst>
                <a:ext uri="{FF2B5EF4-FFF2-40B4-BE49-F238E27FC236}">
                  <a16:creationId xmlns:a16="http://schemas.microsoft.com/office/drawing/2014/main" id="{0C298C18-FC0F-913B-CA35-C86713104ACC}"/>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78" name="Group 77">
            <a:extLst>
              <a:ext uri="{FF2B5EF4-FFF2-40B4-BE49-F238E27FC236}">
                <a16:creationId xmlns:a16="http://schemas.microsoft.com/office/drawing/2014/main" id="{402CE827-E31E-B3CB-540B-503BF21D22BF}"/>
              </a:ext>
              <a:ext uri="{C183D7F6-B498-43B3-948B-1728B52AA6E4}">
                <adec:decorative xmlns:adec="http://schemas.microsoft.com/office/drawing/2017/decorative" val="1"/>
              </a:ext>
            </a:extLst>
          </p:cNvPr>
          <p:cNvGrpSpPr/>
          <p:nvPr/>
        </p:nvGrpSpPr>
        <p:grpSpPr>
          <a:xfrm>
            <a:off x="7738371" y="3270814"/>
            <a:ext cx="281469" cy="281469"/>
            <a:chOff x="7671490" y="2343390"/>
            <a:chExt cx="919370" cy="919370"/>
          </a:xfrm>
        </p:grpSpPr>
        <p:sp>
          <p:nvSpPr>
            <p:cNvPr id="79" name="Oval 78">
              <a:extLst>
                <a:ext uri="{FF2B5EF4-FFF2-40B4-BE49-F238E27FC236}">
                  <a16:creationId xmlns:a16="http://schemas.microsoft.com/office/drawing/2014/main" id="{C756934A-26E1-9697-BEB7-9ACAC0C53C48}"/>
                </a:ext>
                <a:ext uri="{C183D7F6-B498-43B3-948B-1728B52AA6E4}">
                  <adec:decorative xmlns:adec="http://schemas.microsoft.com/office/drawing/2017/decorative" val="1"/>
                </a:ext>
              </a:extLst>
            </p:cNvPr>
            <p:cNvSpPr/>
            <p:nvPr/>
          </p:nvSpPr>
          <p:spPr bwMode="auto">
            <a:xfrm>
              <a:off x="7671490" y="2343390"/>
              <a:ext cx="919370" cy="919370"/>
            </a:xfrm>
            <a:prstGeom prst="ellipse">
              <a:avLst/>
            </a:prstGeom>
            <a:gradFill flip="none" rotWithShape="1">
              <a:gsLst>
                <a:gs pos="67000">
                  <a:srgbClr val="0078D4"/>
                </a:gs>
                <a:gs pos="0">
                  <a:srgbClr val="C03BC4"/>
                </a:gs>
              </a:gsLst>
              <a:lin ang="600000" scaled="0"/>
              <a:tileRect/>
            </a:gra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80" name="Graphic 9">
              <a:extLst>
                <a:ext uri="{FF2B5EF4-FFF2-40B4-BE49-F238E27FC236}">
                  <a16:creationId xmlns:a16="http://schemas.microsoft.com/office/drawing/2014/main" id="{AF69E0F1-8DAE-C364-99F1-63F573FBE8D0}"/>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81" name="Group 80">
            <a:extLst>
              <a:ext uri="{FF2B5EF4-FFF2-40B4-BE49-F238E27FC236}">
                <a16:creationId xmlns:a16="http://schemas.microsoft.com/office/drawing/2014/main" id="{A08BFF18-6551-05B0-547B-8B15DC914864}"/>
              </a:ext>
              <a:ext uri="{C183D7F6-B498-43B3-948B-1728B52AA6E4}">
                <adec:decorative xmlns:adec="http://schemas.microsoft.com/office/drawing/2017/decorative" val="1"/>
              </a:ext>
            </a:extLst>
          </p:cNvPr>
          <p:cNvGrpSpPr/>
          <p:nvPr/>
        </p:nvGrpSpPr>
        <p:grpSpPr>
          <a:xfrm>
            <a:off x="3439200" y="3802509"/>
            <a:ext cx="281469" cy="281469"/>
            <a:chOff x="7671490" y="2343390"/>
            <a:chExt cx="919370" cy="919370"/>
          </a:xfrm>
        </p:grpSpPr>
        <p:sp>
          <p:nvSpPr>
            <p:cNvPr id="82" name="Oval 81">
              <a:extLst>
                <a:ext uri="{FF2B5EF4-FFF2-40B4-BE49-F238E27FC236}">
                  <a16:creationId xmlns:a16="http://schemas.microsoft.com/office/drawing/2014/main" id="{F6FBE129-F80A-B06A-2D1F-EF95C7E0584B}"/>
                </a:ext>
                <a:ext uri="{C183D7F6-B498-43B3-948B-1728B52AA6E4}">
                  <adec:decorative xmlns:adec="http://schemas.microsoft.com/office/drawing/2017/decorative" val="1"/>
                </a:ext>
              </a:extLst>
            </p:cNvPr>
            <p:cNvSpPr/>
            <p:nvPr/>
          </p:nvSpPr>
          <p:spPr bwMode="auto">
            <a:xfrm>
              <a:off x="7671490" y="2343390"/>
              <a:ext cx="919370" cy="919370"/>
            </a:xfrm>
            <a:prstGeom prst="ellipse">
              <a:avLst/>
            </a:prstGeom>
            <a:gradFill flip="none" rotWithShape="1">
              <a:gsLst>
                <a:gs pos="67000">
                  <a:srgbClr val="0078D4"/>
                </a:gs>
                <a:gs pos="0">
                  <a:srgbClr val="C03BC4"/>
                </a:gs>
              </a:gsLst>
              <a:lin ang="600000" scaled="0"/>
              <a:tileRect/>
            </a:gra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83" name="Graphic 9">
              <a:extLst>
                <a:ext uri="{FF2B5EF4-FFF2-40B4-BE49-F238E27FC236}">
                  <a16:creationId xmlns:a16="http://schemas.microsoft.com/office/drawing/2014/main" id="{52302B98-AEA7-5E19-72CA-47C145B31F53}"/>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84" name="Group 83">
            <a:extLst>
              <a:ext uri="{FF2B5EF4-FFF2-40B4-BE49-F238E27FC236}">
                <a16:creationId xmlns:a16="http://schemas.microsoft.com/office/drawing/2014/main" id="{B5ADEE8E-E3AA-5C4C-CD6F-20B719F4DB50}"/>
              </a:ext>
              <a:ext uri="{C183D7F6-B498-43B3-948B-1728B52AA6E4}">
                <adec:decorative xmlns:adec="http://schemas.microsoft.com/office/drawing/2017/decorative" val="1"/>
              </a:ext>
            </a:extLst>
          </p:cNvPr>
          <p:cNvGrpSpPr/>
          <p:nvPr/>
        </p:nvGrpSpPr>
        <p:grpSpPr>
          <a:xfrm>
            <a:off x="3792599" y="3860751"/>
            <a:ext cx="281469" cy="281469"/>
            <a:chOff x="7671490" y="2343390"/>
            <a:chExt cx="919370" cy="919370"/>
          </a:xfrm>
        </p:grpSpPr>
        <p:sp>
          <p:nvSpPr>
            <p:cNvPr id="85" name="Oval 84">
              <a:extLst>
                <a:ext uri="{FF2B5EF4-FFF2-40B4-BE49-F238E27FC236}">
                  <a16:creationId xmlns:a16="http://schemas.microsoft.com/office/drawing/2014/main" id="{B22DB271-6AD5-793C-9999-C9A762B7FE90}"/>
                </a:ext>
                <a:ext uri="{C183D7F6-B498-43B3-948B-1728B52AA6E4}">
                  <adec:decorative xmlns:adec="http://schemas.microsoft.com/office/drawing/2017/decorative" val="1"/>
                </a:ext>
              </a:extLst>
            </p:cNvPr>
            <p:cNvSpPr/>
            <p:nvPr/>
          </p:nvSpPr>
          <p:spPr bwMode="auto">
            <a:xfrm>
              <a:off x="7671490" y="2343390"/>
              <a:ext cx="919370" cy="919370"/>
            </a:xfrm>
            <a:prstGeom prst="ellipse">
              <a:avLst/>
            </a:prstGeom>
            <a:gradFill flip="none" rotWithShape="1">
              <a:gsLst>
                <a:gs pos="67000">
                  <a:srgbClr val="0078D4"/>
                </a:gs>
                <a:gs pos="0">
                  <a:srgbClr val="C03BC4"/>
                </a:gs>
              </a:gsLst>
              <a:lin ang="600000" scaled="0"/>
              <a:tileRect/>
            </a:gra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86" name="Graphic 9">
              <a:extLst>
                <a:ext uri="{FF2B5EF4-FFF2-40B4-BE49-F238E27FC236}">
                  <a16:creationId xmlns:a16="http://schemas.microsoft.com/office/drawing/2014/main" id="{A5EE12ED-A66E-043B-7759-646D24CD3574}"/>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87" name="Group 86">
            <a:extLst>
              <a:ext uri="{FF2B5EF4-FFF2-40B4-BE49-F238E27FC236}">
                <a16:creationId xmlns:a16="http://schemas.microsoft.com/office/drawing/2014/main" id="{1C486BF9-A34B-8EAF-7B57-0116A7B85A9D}"/>
              </a:ext>
              <a:ext uri="{C183D7F6-B498-43B3-948B-1728B52AA6E4}">
                <adec:decorative xmlns:adec="http://schemas.microsoft.com/office/drawing/2017/decorative" val="1"/>
              </a:ext>
            </a:extLst>
          </p:cNvPr>
          <p:cNvGrpSpPr/>
          <p:nvPr/>
        </p:nvGrpSpPr>
        <p:grpSpPr>
          <a:xfrm>
            <a:off x="3562016" y="4217054"/>
            <a:ext cx="281469" cy="281469"/>
            <a:chOff x="7671490" y="2343390"/>
            <a:chExt cx="919370" cy="919370"/>
          </a:xfrm>
        </p:grpSpPr>
        <p:sp>
          <p:nvSpPr>
            <p:cNvPr id="88" name="Oval 87">
              <a:extLst>
                <a:ext uri="{FF2B5EF4-FFF2-40B4-BE49-F238E27FC236}">
                  <a16:creationId xmlns:a16="http://schemas.microsoft.com/office/drawing/2014/main" id="{B07F89F9-D038-7971-1D89-ED5D143931D1}"/>
                </a:ext>
                <a:ext uri="{C183D7F6-B498-43B3-948B-1728B52AA6E4}">
                  <adec:decorative xmlns:adec="http://schemas.microsoft.com/office/drawing/2017/decorative" val="1"/>
                </a:ext>
              </a:extLst>
            </p:cNvPr>
            <p:cNvSpPr/>
            <p:nvPr/>
          </p:nvSpPr>
          <p:spPr bwMode="auto">
            <a:xfrm>
              <a:off x="7671490" y="2343390"/>
              <a:ext cx="919370" cy="919370"/>
            </a:xfrm>
            <a:prstGeom prst="ellipse">
              <a:avLst/>
            </a:prstGeom>
            <a:gradFill flip="none" rotWithShape="1">
              <a:gsLst>
                <a:gs pos="67000">
                  <a:srgbClr val="0078D4"/>
                </a:gs>
                <a:gs pos="0">
                  <a:srgbClr val="C03BC4"/>
                </a:gs>
              </a:gsLst>
              <a:lin ang="600000" scaled="0"/>
              <a:tileRect/>
            </a:gra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89" name="Graphic 9">
              <a:extLst>
                <a:ext uri="{FF2B5EF4-FFF2-40B4-BE49-F238E27FC236}">
                  <a16:creationId xmlns:a16="http://schemas.microsoft.com/office/drawing/2014/main" id="{1B320296-CF54-CFF5-1FBD-8D5ECF559E88}"/>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90" name="Group 89">
            <a:extLst>
              <a:ext uri="{FF2B5EF4-FFF2-40B4-BE49-F238E27FC236}">
                <a16:creationId xmlns:a16="http://schemas.microsoft.com/office/drawing/2014/main" id="{672CEAE1-48F8-7D02-DC50-A0B021E56850}"/>
              </a:ext>
              <a:ext uri="{C183D7F6-B498-43B3-948B-1728B52AA6E4}">
                <adec:decorative xmlns:adec="http://schemas.microsoft.com/office/drawing/2017/decorative" val="1"/>
              </a:ext>
            </a:extLst>
          </p:cNvPr>
          <p:cNvGrpSpPr/>
          <p:nvPr/>
        </p:nvGrpSpPr>
        <p:grpSpPr>
          <a:xfrm>
            <a:off x="3227223" y="1948318"/>
            <a:ext cx="281469" cy="281469"/>
            <a:chOff x="7671490" y="2343390"/>
            <a:chExt cx="919370" cy="919370"/>
          </a:xfrm>
        </p:grpSpPr>
        <p:sp>
          <p:nvSpPr>
            <p:cNvPr id="91" name="Oval 90">
              <a:extLst>
                <a:ext uri="{FF2B5EF4-FFF2-40B4-BE49-F238E27FC236}">
                  <a16:creationId xmlns:a16="http://schemas.microsoft.com/office/drawing/2014/main" id="{86379E30-88ED-6C1D-83A2-385F45CDF11A}"/>
                </a:ext>
                <a:ext uri="{C183D7F6-B498-43B3-948B-1728B52AA6E4}">
                  <adec:decorative xmlns:adec="http://schemas.microsoft.com/office/drawing/2017/decorative" val="1"/>
                </a:ext>
              </a:extLst>
            </p:cNvPr>
            <p:cNvSpPr/>
            <p:nvPr/>
          </p:nvSpPr>
          <p:spPr bwMode="auto">
            <a:xfrm>
              <a:off x="7671490" y="2343390"/>
              <a:ext cx="919370" cy="919370"/>
            </a:xfrm>
            <a:prstGeom prst="ellipse">
              <a:avLst/>
            </a:prstGeom>
            <a:gradFill flip="none" rotWithShape="1">
              <a:gsLst>
                <a:gs pos="67000">
                  <a:srgbClr val="0078D4"/>
                </a:gs>
                <a:gs pos="0">
                  <a:srgbClr val="C03BC4"/>
                </a:gs>
              </a:gsLst>
              <a:lin ang="600000" scaled="0"/>
              <a:tileRect/>
            </a:gra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92" name="Graphic 9">
              <a:extLst>
                <a:ext uri="{FF2B5EF4-FFF2-40B4-BE49-F238E27FC236}">
                  <a16:creationId xmlns:a16="http://schemas.microsoft.com/office/drawing/2014/main" id="{C98FB8EC-012C-7B19-60F8-0736C6DB1214}"/>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93" name="Group 92">
            <a:extLst>
              <a:ext uri="{FF2B5EF4-FFF2-40B4-BE49-F238E27FC236}">
                <a16:creationId xmlns:a16="http://schemas.microsoft.com/office/drawing/2014/main" id="{45FB1F63-15B0-2226-1D9F-D84F6122036B}"/>
              </a:ext>
              <a:ext uri="{C183D7F6-B498-43B3-948B-1728B52AA6E4}">
                <adec:decorative xmlns:adec="http://schemas.microsoft.com/office/drawing/2017/decorative" val="1"/>
              </a:ext>
            </a:extLst>
          </p:cNvPr>
          <p:cNvGrpSpPr/>
          <p:nvPr/>
        </p:nvGrpSpPr>
        <p:grpSpPr>
          <a:xfrm>
            <a:off x="3617933" y="1823874"/>
            <a:ext cx="281469" cy="281469"/>
            <a:chOff x="7671490" y="2343390"/>
            <a:chExt cx="919370" cy="919370"/>
          </a:xfrm>
        </p:grpSpPr>
        <p:sp>
          <p:nvSpPr>
            <p:cNvPr id="94" name="Oval 93">
              <a:extLst>
                <a:ext uri="{FF2B5EF4-FFF2-40B4-BE49-F238E27FC236}">
                  <a16:creationId xmlns:a16="http://schemas.microsoft.com/office/drawing/2014/main" id="{543E298D-1BD2-9F23-1CED-ACBDA2984591}"/>
                </a:ext>
                <a:ext uri="{C183D7F6-B498-43B3-948B-1728B52AA6E4}">
                  <adec:decorative xmlns:adec="http://schemas.microsoft.com/office/drawing/2017/decorative" val="1"/>
                </a:ext>
              </a:extLst>
            </p:cNvPr>
            <p:cNvSpPr/>
            <p:nvPr/>
          </p:nvSpPr>
          <p:spPr bwMode="auto">
            <a:xfrm>
              <a:off x="7671490" y="2343390"/>
              <a:ext cx="919370" cy="919370"/>
            </a:xfrm>
            <a:prstGeom prst="ellipse">
              <a:avLst/>
            </a:prstGeom>
            <a:gradFill flip="none" rotWithShape="1">
              <a:gsLst>
                <a:gs pos="67000">
                  <a:srgbClr val="0078D4"/>
                </a:gs>
                <a:gs pos="0">
                  <a:srgbClr val="C03BC4"/>
                </a:gs>
              </a:gsLst>
              <a:lin ang="600000" scaled="0"/>
              <a:tileRect/>
            </a:gradFill>
            <a:ln w="19050" cap="flat" cmpd="sng" algn="ctr">
              <a:solidFill>
                <a:srgbClr val="FFFFFF"/>
              </a:solid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95" name="Graphic 9">
              <a:extLst>
                <a:ext uri="{FF2B5EF4-FFF2-40B4-BE49-F238E27FC236}">
                  <a16:creationId xmlns:a16="http://schemas.microsoft.com/office/drawing/2014/main" id="{05C0EC95-1AD2-04F9-1E66-DA929941B8F2}"/>
                </a:ext>
              </a:extLst>
            </p:cNvPr>
            <p:cNvSpPr/>
            <p:nvPr/>
          </p:nvSpPr>
          <p:spPr>
            <a:xfrm>
              <a:off x="7943195" y="2568100"/>
              <a:ext cx="375960" cy="469950"/>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1 w 152400"/>
                <a:gd name="connsiteY14" fmla="*/ 109538 h 190500"/>
                <a:gd name="connsiteX15" fmla="*/ 61913 w 152400"/>
                <a:gd name="connsiteY15" fmla="*/ 123825 h 190500"/>
                <a:gd name="connsiteX16" fmla="*/ 76201 w 152400"/>
                <a:gd name="connsiteY16" fmla="*/ 138113 h 190500"/>
                <a:gd name="connsiteX17" fmla="*/ 90488 w 152400"/>
                <a:gd name="connsiteY17" fmla="*/ 123825 h 190500"/>
                <a:gd name="connsiteX18" fmla="*/ 76201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1" y="109538"/>
                  </a:moveTo>
                  <a:cubicBezTo>
                    <a:pt x="68310" y="109538"/>
                    <a:pt x="61913" y="115934"/>
                    <a:pt x="61913" y="123825"/>
                  </a:cubicBezTo>
                  <a:cubicBezTo>
                    <a:pt x="61913" y="131716"/>
                    <a:pt x="68310" y="138113"/>
                    <a:pt x="76201" y="138113"/>
                  </a:cubicBezTo>
                  <a:cubicBezTo>
                    <a:pt x="84092" y="138113"/>
                    <a:pt x="90488" y="131716"/>
                    <a:pt x="90488" y="123825"/>
                  </a:cubicBezTo>
                  <a:cubicBezTo>
                    <a:pt x="90488" y="115934"/>
                    <a:pt x="84092" y="109538"/>
                    <a:pt x="76201"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solidFill>
              <a:srgbClr val="FFFFFF"/>
            </a:solidFill>
            <a:ln w="9525" cap="flat">
              <a:noFill/>
              <a:prstDash val="solid"/>
              <a:miter/>
            </a:ln>
          </p:spPr>
          <p:txBody>
            <a:bodyPr rtlCol="0" anchor="ctr"/>
            <a:lstStyle/>
            <a:p>
              <a:pPr marL="0" marR="0" lvl="0" indent="0" algn="l" defTabSz="85725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srgbClr val="000000"/>
                </a:solidFill>
                <a:effectLst/>
                <a:uLnTx/>
                <a:uFillTx/>
                <a:latin typeface="Segoe UI"/>
                <a:ea typeface="+mn-ea"/>
                <a:cs typeface="+mn-cs"/>
              </a:endParaRPr>
            </a:p>
          </p:txBody>
        </p:sp>
      </p:grpSp>
      <p:sp>
        <p:nvSpPr>
          <p:cNvPr id="96" name="Oval 95">
            <a:extLst>
              <a:ext uri="{FF2B5EF4-FFF2-40B4-BE49-F238E27FC236}">
                <a16:creationId xmlns:a16="http://schemas.microsoft.com/office/drawing/2014/main" id="{82DFCCFF-CC0A-E75C-19A2-BC0BA5D686A2}"/>
              </a:ext>
              <a:ext uri="{C183D7F6-B498-43B3-948B-1728B52AA6E4}">
                <adec:decorative xmlns:adec="http://schemas.microsoft.com/office/drawing/2017/decorative" val="1"/>
              </a:ext>
            </a:extLst>
          </p:cNvPr>
          <p:cNvSpPr/>
          <p:nvPr/>
        </p:nvSpPr>
        <p:spPr>
          <a:xfrm>
            <a:off x="3857815" y="2251843"/>
            <a:ext cx="178707" cy="178707"/>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1</a:t>
            </a:r>
          </a:p>
        </p:txBody>
      </p:sp>
      <p:sp>
        <p:nvSpPr>
          <p:cNvPr id="97" name="Oval 96">
            <a:extLst>
              <a:ext uri="{FF2B5EF4-FFF2-40B4-BE49-F238E27FC236}">
                <a16:creationId xmlns:a16="http://schemas.microsoft.com/office/drawing/2014/main" id="{EC0F7811-287B-D321-C132-08B001D2C553}"/>
              </a:ext>
              <a:ext uri="{C183D7F6-B498-43B3-948B-1728B52AA6E4}">
                <adec:decorative xmlns:adec="http://schemas.microsoft.com/office/drawing/2017/decorative" val="1"/>
              </a:ext>
            </a:extLst>
          </p:cNvPr>
          <p:cNvSpPr/>
          <p:nvPr/>
        </p:nvSpPr>
        <p:spPr>
          <a:xfrm>
            <a:off x="4280578" y="2147163"/>
            <a:ext cx="178707" cy="178707"/>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6</a:t>
            </a:r>
          </a:p>
        </p:txBody>
      </p:sp>
      <p:sp>
        <p:nvSpPr>
          <p:cNvPr id="98" name="Oval 97">
            <a:extLst>
              <a:ext uri="{FF2B5EF4-FFF2-40B4-BE49-F238E27FC236}">
                <a16:creationId xmlns:a16="http://schemas.microsoft.com/office/drawing/2014/main" id="{6657B970-49EB-1C32-7F3D-97D5383ED6B5}"/>
              </a:ext>
              <a:ext uri="{C183D7F6-B498-43B3-948B-1728B52AA6E4}">
                <adec:decorative xmlns:adec="http://schemas.microsoft.com/office/drawing/2017/decorative" val="1"/>
              </a:ext>
            </a:extLst>
          </p:cNvPr>
          <p:cNvSpPr/>
          <p:nvPr/>
        </p:nvSpPr>
        <p:spPr>
          <a:xfrm>
            <a:off x="6987251" y="3138797"/>
            <a:ext cx="178707" cy="178707"/>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3</a:t>
            </a:r>
          </a:p>
        </p:txBody>
      </p:sp>
      <p:sp>
        <p:nvSpPr>
          <p:cNvPr id="99" name="Oval 98">
            <a:extLst>
              <a:ext uri="{FF2B5EF4-FFF2-40B4-BE49-F238E27FC236}">
                <a16:creationId xmlns:a16="http://schemas.microsoft.com/office/drawing/2014/main" id="{F529DF73-09E4-A56B-598E-B61D3951A2B6}"/>
              </a:ext>
              <a:ext uri="{C183D7F6-B498-43B3-948B-1728B52AA6E4}">
                <adec:decorative xmlns:adec="http://schemas.microsoft.com/office/drawing/2017/decorative" val="1"/>
              </a:ext>
            </a:extLst>
          </p:cNvPr>
          <p:cNvSpPr/>
          <p:nvPr/>
        </p:nvSpPr>
        <p:spPr>
          <a:xfrm>
            <a:off x="4665068" y="3335731"/>
            <a:ext cx="178707" cy="178707"/>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2</a:t>
            </a:r>
          </a:p>
        </p:txBody>
      </p:sp>
      <p:sp>
        <p:nvSpPr>
          <p:cNvPr id="100" name="Oval 99">
            <a:extLst>
              <a:ext uri="{FF2B5EF4-FFF2-40B4-BE49-F238E27FC236}">
                <a16:creationId xmlns:a16="http://schemas.microsoft.com/office/drawing/2014/main" id="{338D9276-DFD0-A7A0-9818-8E84D2EB8786}"/>
              </a:ext>
              <a:ext uri="{C183D7F6-B498-43B3-948B-1728B52AA6E4}">
                <adec:decorative xmlns:adec="http://schemas.microsoft.com/office/drawing/2017/decorative" val="1"/>
              </a:ext>
            </a:extLst>
          </p:cNvPr>
          <p:cNvSpPr/>
          <p:nvPr/>
        </p:nvSpPr>
        <p:spPr>
          <a:xfrm>
            <a:off x="4317945" y="3704082"/>
            <a:ext cx="178707" cy="178707"/>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3</a:t>
            </a:r>
          </a:p>
        </p:txBody>
      </p:sp>
      <p:sp>
        <p:nvSpPr>
          <p:cNvPr id="101" name="Oval 100">
            <a:extLst>
              <a:ext uri="{FF2B5EF4-FFF2-40B4-BE49-F238E27FC236}">
                <a16:creationId xmlns:a16="http://schemas.microsoft.com/office/drawing/2014/main" id="{55BBF621-594C-873E-0CE1-BAEE3BA6C60F}"/>
              </a:ext>
              <a:ext uri="{C183D7F6-B498-43B3-948B-1728B52AA6E4}">
                <adec:decorative xmlns:adec="http://schemas.microsoft.com/office/drawing/2017/decorative" val="1"/>
              </a:ext>
            </a:extLst>
          </p:cNvPr>
          <p:cNvSpPr/>
          <p:nvPr/>
        </p:nvSpPr>
        <p:spPr>
          <a:xfrm>
            <a:off x="4191224" y="3997394"/>
            <a:ext cx="178707" cy="178707"/>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5</a:t>
            </a:r>
          </a:p>
        </p:txBody>
      </p:sp>
      <p:sp>
        <p:nvSpPr>
          <p:cNvPr id="102" name="Oval 101">
            <a:extLst>
              <a:ext uri="{FF2B5EF4-FFF2-40B4-BE49-F238E27FC236}">
                <a16:creationId xmlns:a16="http://schemas.microsoft.com/office/drawing/2014/main" id="{21D60BA2-BAAD-8832-D8FA-4FDA66C697D6}"/>
              </a:ext>
              <a:ext uri="{C183D7F6-B498-43B3-948B-1728B52AA6E4}">
                <adec:decorative xmlns:adec="http://schemas.microsoft.com/office/drawing/2017/decorative" val="1"/>
              </a:ext>
            </a:extLst>
          </p:cNvPr>
          <p:cNvSpPr/>
          <p:nvPr/>
        </p:nvSpPr>
        <p:spPr>
          <a:xfrm>
            <a:off x="7503130" y="3322195"/>
            <a:ext cx="178707" cy="178707"/>
          </a:xfrm>
          <a:prstGeom prst="ellipse">
            <a:avLst/>
          </a:prstGeom>
          <a:solidFill>
            <a:srgbClr val="C03BC4"/>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38" b="1" i="0" u="none" strike="noStrike" kern="0" cap="none" spc="0" normalizeH="0" baseline="0" noProof="0">
                <a:ln>
                  <a:noFill/>
                </a:ln>
                <a:solidFill>
                  <a:srgbClr val="FFFFFF"/>
                </a:solidFill>
                <a:effectLst/>
                <a:uLnTx/>
                <a:uFillTx/>
                <a:latin typeface="Segoe UI"/>
                <a:ea typeface="+mn-ea"/>
                <a:cs typeface="Segoe UI" panose="020B0502040204020203" pitchFamily="34" charset="0"/>
              </a:rPr>
              <a:t>4</a:t>
            </a:r>
          </a:p>
        </p:txBody>
      </p:sp>
      <p:sp>
        <p:nvSpPr>
          <p:cNvPr id="103" name="Graphic 14">
            <a:extLst>
              <a:ext uri="{FF2B5EF4-FFF2-40B4-BE49-F238E27FC236}">
                <a16:creationId xmlns:a16="http://schemas.microsoft.com/office/drawing/2014/main" id="{17888DD6-53BA-8FB6-236D-E51737D56F7C}"/>
              </a:ext>
              <a:ext uri="{C183D7F6-B498-43B3-948B-1728B52AA6E4}">
                <adec:decorative xmlns:adec="http://schemas.microsoft.com/office/drawing/2017/decorative" val="1"/>
              </a:ext>
            </a:extLst>
          </p:cNvPr>
          <p:cNvSpPr/>
          <p:nvPr/>
        </p:nvSpPr>
        <p:spPr>
          <a:xfrm>
            <a:off x="7399194" y="2520053"/>
            <a:ext cx="269403" cy="269340"/>
          </a:xfrm>
          <a:custGeom>
            <a:avLst/>
            <a:gdLst>
              <a:gd name="connsiteX0" fmla="*/ 174401 w 532852"/>
              <a:gd name="connsiteY0" fmla="*/ 388199 h 532726"/>
              <a:gd name="connsiteX1" fmla="*/ 197888 w 532852"/>
              <a:gd name="connsiteY1" fmla="*/ 395675 h 532726"/>
              <a:gd name="connsiteX2" fmla="*/ 221286 w 532852"/>
              <a:gd name="connsiteY2" fmla="*/ 388322 h 532726"/>
              <a:gd name="connsiteX3" fmla="*/ 235245 w 532852"/>
              <a:gd name="connsiteY3" fmla="*/ 370984 h 532726"/>
              <a:gd name="connsiteX4" fmla="*/ 254060 w 532852"/>
              <a:gd name="connsiteY4" fmla="*/ 313609 h 532726"/>
              <a:gd name="connsiteX5" fmla="*/ 276727 w 532852"/>
              <a:gd name="connsiteY5" fmla="*/ 276905 h 532726"/>
              <a:gd name="connsiteX6" fmla="*/ 313429 w 532852"/>
              <a:gd name="connsiteY6" fmla="*/ 254240 h 532726"/>
              <a:gd name="connsiteX7" fmla="*/ 368704 w 532852"/>
              <a:gd name="connsiteY7" fmla="*/ 236231 h 532726"/>
              <a:gd name="connsiteX8" fmla="*/ 388362 w 532852"/>
              <a:gd name="connsiteY8" fmla="*/ 221378 h 532726"/>
              <a:gd name="connsiteX9" fmla="*/ 395831 w 532852"/>
              <a:gd name="connsiteY9" fmla="*/ 197900 h 532726"/>
              <a:gd name="connsiteX10" fmla="*/ 388362 w 532852"/>
              <a:gd name="connsiteY10" fmla="*/ 174420 h 532726"/>
              <a:gd name="connsiteX11" fmla="*/ 368704 w 532852"/>
              <a:gd name="connsiteY11" fmla="*/ 159569 h 532726"/>
              <a:gd name="connsiteX12" fmla="*/ 312379 w 532852"/>
              <a:gd name="connsiteY12" fmla="*/ 141408 h 532726"/>
              <a:gd name="connsiteX13" fmla="*/ 275722 w 532852"/>
              <a:gd name="connsiteY13" fmla="*/ 118757 h 532726"/>
              <a:gd name="connsiteX14" fmla="*/ 253086 w 532852"/>
              <a:gd name="connsiteY14" fmla="*/ 82222 h 532726"/>
              <a:gd name="connsiteX15" fmla="*/ 235138 w 532852"/>
              <a:gd name="connsiteY15" fmla="*/ 26977 h 532726"/>
              <a:gd name="connsiteX16" fmla="*/ 220281 w 532852"/>
              <a:gd name="connsiteY16" fmla="*/ 7325 h 532726"/>
              <a:gd name="connsiteX17" fmla="*/ 196800 w 532852"/>
              <a:gd name="connsiteY17" fmla="*/ 0 h 532726"/>
              <a:gd name="connsiteX18" fmla="*/ 173318 w 532852"/>
              <a:gd name="connsiteY18" fmla="*/ 7325 h 532726"/>
              <a:gd name="connsiteX19" fmla="*/ 158294 w 532852"/>
              <a:gd name="connsiteY19" fmla="*/ 27419 h 532726"/>
              <a:gd name="connsiteX20" fmla="*/ 140133 w 532852"/>
              <a:gd name="connsiteY20" fmla="*/ 83242 h 532726"/>
              <a:gd name="connsiteX21" fmla="*/ 118227 w 532852"/>
              <a:gd name="connsiteY21" fmla="*/ 118650 h 532726"/>
              <a:gd name="connsiteX22" fmla="*/ 82347 w 532852"/>
              <a:gd name="connsiteY22" fmla="*/ 141362 h 532726"/>
              <a:gd name="connsiteX23" fmla="*/ 27134 w 532852"/>
              <a:gd name="connsiteY23" fmla="*/ 159295 h 532726"/>
              <a:gd name="connsiteX24" fmla="*/ 11470 w 532852"/>
              <a:gd name="connsiteY24" fmla="*/ 169334 h 532726"/>
              <a:gd name="connsiteX25" fmla="*/ 1917 w 532852"/>
              <a:gd name="connsiteY25" fmla="*/ 185300 h 532726"/>
              <a:gd name="connsiteX26" fmla="*/ 477 w 532852"/>
              <a:gd name="connsiteY26" fmla="*/ 203849 h 532726"/>
              <a:gd name="connsiteX27" fmla="*/ 7451 w 532852"/>
              <a:gd name="connsiteY27" fmla="*/ 221100 h 532726"/>
              <a:gd name="connsiteX28" fmla="*/ 27575 w 532852"/>
              <a:gd name="connsiteY28" fmla="*/ 236125 h 532726"/>
              <a:gd name="connsiteX29" fmla="*/ 82195 w 532852"/>
              <a:gd name="connsiteY29" fmla="*/ 253859 h 532726"/>
              <a:gd name="connsiteX30" fmla="*/ 118912 w 532852"/>
              <a:gd name="connsiteY30" fmla="*/ 276602 h 532726"/>
              <a:gd name="connsiteX31" fmla="*/ 126660 w 532852"/>
              <a:gd name="connsiteY31" fmla="*/ 285416 h 532726"/>
              <a:gd name="connsiteX32" fmla="*/ 141594 w 532852"/>
              <a:gd name="connsiteY32" fmla="*/ 313380 h 532726"/>
              <a:gd name="connsiteX33" fmla="*/ 159542 w 532852"/>
              <a:gd name="connsiteY33" fmla="*/ 368533 h 532726"/>
              <a:gd name="connsiteX34" fmla="*/ 174401 w 532852"/>
              <a:gd name="connsiteY34" fmla="*/ 388199 h 532726"/>
              <a:gd name="connsiteX35" fmla="*/ 409113 w 532852"/>
              <a:gd name="connsiteY35" fmla="*/ 527223 h 532726"/>
              <a:gd name="connsiteX36" fmla="*/ 426223 w 532852"/>
              <a:gd name="connsiteY36" fmla="*/ 532681 h 532726"/>
              <a:gd name="connsiteX37" fmla="*/ 426299 w 532852"/>
              <a:gd name="connsiteY37" fmla="*/ 532726 h 532726"/>
              <a:gd name="connsiteX38" fmla="*/ 443594 w 532852"/>
              <a:gd name="connsiteY38" fmla="*/ 527144 h 532726"/>
              <a:gd name="connsiteX39" fmla="*/ 454370 w 532852"/>
              <a:gd name="connsiteY39" fmla="*/ 512510 h 532726"/>
              <a:gd name="connsiteX40" fmla="*/ 463032 w 532852"/>
              <a:gd name="connsiteY40" fmla="*/ 485870 h 532726"/>
              <a:gd name="connsiteX41" fmla="*/ 471770 w 532852"/>
              <a:gd name="connsiteY41" fmla="*/ 471713 h 532726"/>
              <a:gd name="connsiteX42" fmla="*/ 485851 w 532852"/>
              <a:gd name="connsiteY42" fmla="*/ 463006 h 532726"/>
              <a:gd name="connsiteX43" fmla="*/ 513100 w 532852"/>
              <a:gd name="connsiteY43" fmla="*/ 454146 h 532726"/>
              <a:gd name="connsiteX44" fmla="*/ 524509 w 532852"/>
              <a:gd name="connsiteY44" fmla="*/ 446828 h 532726"/>
              <a:gd name="connsiteX45" fmla="*/ 531462 w 532852"/>
              <a:gd name="connsiteY45" fmla="*/ 435192 h 532726"/>
              <a:gd name="connsiteX46" fmla="*/ 532501 w 532852"/>
              <a:gd name="connsiteY46" fmla="*/ 421677 h 532726"/>
              <a:gd name="connsiteX47" fmla="*/ 527409 w 532852"/>
              <a:gd name="connsiteY47" fmla="*/ 409117 h 532726"/>
              <a:gd name="connsiteX48" fmla="*/ 512110 w 532852"/>
              <a:gd name="connsiteY48" fmla="*/ 398004 h 532726"/>
              <a:gd name="connsiteX49" fmla="*/ 485364 w 532852"/>
              <a:gd name="connsiteY49" fmla="*/ 389342 h 532726"/>
              <a:gd name="connsiteX50" fmla="*/ 471255 w 532852"/>
              <a:gd name="connsiteY50" fmla="*/ 380615 h 532726"/>
              <a:gd name="connsiteX51" fmla="*/ 462529 w 532852"/>
              <a:gd name="connsiteY51" fmla="*/ 366508 h 532726"/>
              <a:gd name="connsiteX52" fmla="*/ 453670 w 532852"/>
              <a:gd name="connsiteY52" fmla="*/ 339274 h 532726"/>
              <a:gd name="connsiteX53" fmla="*/ 442862 w 532852"/>
              <a:gd name="connsiteY53" fmla="*/ 324980 h 532726"/>
              <a:gd name="connsiteX54" fmla="*/ 430181 w 532852"/>
              <a:gd name="connsiteY54" fmla="*/ 319862 h 532726"/>
              <a:gd name="connsiteX55" fmla="*/ 416553 w 532852"/>
              <a:gd name="connsiteY55" fmla="*/ 320989 h 532726"/>
              <a:gd name="connsiteX56" fmla="*/ 404885 w 532852"/>
              <a:gd name="connsiteY56" fmla="*/ 328118 h 532726"/>
              <a:gd name="connsiteX57" fmla="*/ 397665 w 532852"/>
              <a:gd name="connsiteY57" fmla="*/ 339731 h 532726"/>
              <a:gd name="connsiteX58" fmla="*/ 388958 w 532852"/>
              <a:gd name="connsiteY58" fmla="*/ 366478 h 532726"/>
              <a:gd name="connsiteX59" fmla="*/ 380486 w 532852"/>
              <a:gd name="connsiteY59" fmla="*/ 380426 h 532726"/>
              <a:gd name="connsiteX60" fmla="*/ 366747 w 532852"/>
              <a:gd name="connsiteY60" fmla="*/ 389236 h 532726"/>
              <a:gd name="connsiteX61" fmla="*/ 339483 w 532852"/>
              <a:gd name="connsiteY61" fmla="*/ 398096 h 532726"/>
              <a:gd name="connsiteX62" fmla="*/ 325096 w 532852"/>
              <a:gd name="connsiteY62" fmla="*/ 409003 h 532726"/>
              <a:gd name="connsiteX63" fmla="*/ 319726 w 532852"/>
              <a:gd name="connsiteY63" fmla="*/ 426240 h 532726"/>
              <a:gd name="connsiteX64" fmla="*/ 325367 w 532852"/>
              <a:gd name="connsiteY64" fmla="*/ 443390 h 532726"/>
              <a:gd name="connsiteX65" fmla="*/ 339925 w 532852"/>
              <a:gd name="connsiteY65" fmla="*/ 454070 h 532726"/>
              <a:gd name="connsiteX66" fmla="*/ 366595 w 532852"/>
              <a:gd name="connsiteY66" fmla="*/ 462747 h 532726"/>
              <a:gd name="connsiteX67" fmla="*/ 380728 w 532852"/>
              <a:gd name="connsiteY67" fmla="*/ 471505 h 532726"/>
              <a:gd name="connsiteX68" fmla="*/ 389429 w 532852"/>
              <a:gd name="connsiteY68" fmla="*/ 485672 h 532726"/>
              <a:gd name="connsiteX69" fmla="*/ 398289 w 532852"/>
              <a:gd name="connsiteY69" fmla="*/ 512891 h 532726"/>
              <a:gd name="connsiteX70" fmla="*/ 409113 w 532852"/>
              <a:gd name="connsiteY70" fmla="*/ 527223 h 53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32852" h="532726">
                <a:moveTo>
                  <a:pt x="174401" y="388199"/>
                </a:moveTo>
                <a:cubicBezTo>
                  <a:pt x="181268" y="393060"/>
                  <a:pt x="189474" y="395672"/>
                  <a:pt x="197888" y="395675"/>
                </a:cubicBezTo>
                <a:cubicBezTo>
                  <a:pt x="206261" y="395702"/>
                  <a:pt x="214435" y="393133"/>
                  <a:pt x="221286" y="388322"/>
                </a:cubicBezTo>
                <a:cubicBezTo>
                  <a:pt x="227449" y="383940"/>
                  <a:pt x="232280" y="377939"/>
                  <a:pt x="235245" y="370984"/>
                </a:cubicBezTo>
                <a:lnTo>
                  <a:pt x="254060" y="313609"/>
                </a:lnTo>
                <a:cubicBezTo>
                  <a:pt x="258661" y="299779"/>
                  <a:pt x="266421" y="287211"/>
                  <a:pt x="276727" y="276905"/>
                </a:cubicBezTo>
                <a:cubicBezTo>
                  <a:pt x="287033" y="266599"/>
                  <a:pt x="299599" y="258839"/>
                  <a:pt x="313429" y="254240"/>
                </a:cubicBezTo>
                <a:lnTo>
                  <a:pt x="368704" y="236231"/>
                </a:lnTo>
                <a:cubicBezTo>
                  <a:pt x="376636" y="233433"/>
                  <a:pt x="383505" y="228244"/>
                  <a:pt x="388362" y="221378"/>
                </a:cubicBezTo>
                <a:cubicBezTo>
                  <a:pt x="393221" y="214514"/>
                  <a:pt x="395831" y="206311"/>
                  <a:pt x="395831" y="197900"/>
                </a:cubicBezTo>
                <a:cubicBezTo>
                  <a:pt x="395831" y="189489"/>
                  <a:pt x="393221" y="181286"/>
                  <a:pt x="388362" y="174420"/>
                </a:cubicBezTo>
                <a:cubicBezTo>
                  <a:pt x="383505" y="167555"/>
                  <a:pt x="376636" y="162365"/>
                  <a:pt x="368704" y="159569"/>
                </a:cubicBezTo>
                <a:lnTo>
                  <a:pt x="312379" y="141408"/>
                </a:lnTo>
                <a:cubicBezTo>
                  <a:pt x="298578" y="136785"/>
                  <a:pt x="286031" y="129032"/>
                  <a:pt x="275722" y="118757"/>
                </a:cubicBezTo>
                <a:cubicBezTo>
                  <a:pt x="265458" y="108489"/>
                  <a:pt x="257709" y="95985"/>
                  <a:pt x="253086" y="82222"/>
                </a:cubicBezTo>
                <a:lnTo>
                  <a:pt x="235138" y="26977"/>
                </a:lnTo>
                <a:cubicBezTo>
                  <a:pt x="232345" y="19044"/>
                  <a:pt x="227152" y="12176"/>
                  <a:pt x="220281" y="7325"/>
                </a:cubicBezTo>
                <a:cubicBezTo>
                  <a:pt x="213380" y="2555"/>
                  <a:pt x="205189" y="0"/>
                  <a:pt x="196800" y="0"/>
                </a:cubicBezTo>
                <a:cubicBezTo>
                  <a:pt x="188410" y="0"/>
                  <a:pt x="180220" y="2555"/>
                  <a:pt x="173318" y="7325"/>
                </a:cubicBezTo>
                <a:cubicBezTo>
                  <a:pt x="166324" y="12278"/>
                  <a:pt x="161066" y="19308"/>
                  <a:pt x="158294" y="27419"/>
                </a:cubicBezTo>
                <a:lnTo>
                  <a:pt x="140133" y="83242"/>
                </a:lnTo>
                <a:cubicBezTo>
                  <a:pt x="135564" y="96530"/>
                  <a:pt x="128079" y="108629"/>
                  <a:pt x="118227" y="118650"/>
                </a:cubicBezTo>
                <a:cubicBezTo>
                  <a:pt x="108159" y="128861"/>
                  <a:pt x="95884" y="136631"/>
                  <a:pt x="82347" y="141362"/>
                </a:cubicBezTo>
                <a:lnTo>
                  <a:pt x="27134" y="159295"/>
                </a:lnTo>
                <a:cubicBezTo>
                  <a:pt x="21207" y="161385"/>
                  <a:pt x="15845" y="164822"/>
                  <a:pt x="11470" y="169334"/>
                </a:cubicBezTo>
                <a:cubicBezTo>
                  <a:pt x="7094" y="173846"/>
                  <a:pt x="3825" y="179311"/>
                  <a:pt x="1917" y="185300"/>
                </a:cubicBezTo>
                <a:cubicBezTo>
                  <a:pt x="10" y="191289"/>
                  <a:pt x="-483" y="197638"/>
                  <a:pt x="477" y="203849"/>
                </a:cubicBezTo>
                <a:cubicBezTo>
                  <a:pt x="1437" y="210062"/>
                  <a:pt x="3824" y="215965"/>
                  <a:pt x="7451" y="221100"/>
                </a:cubicBezTo>
                <a:cubicBezTo>
                  <a:pt x="12412" y="228099"/>
                  <a:pt x="19454" y="233357"/>
                  <a:pt x="27575" y="236125"/>
                </a:cubicBezTo>
                <a:lnTo>
                  <a:pt x="82195" y="253859"/>
                </a:lnTo>
                <a:cubicBezTo>
                  <a:pt x="96031" y="258493"/>
                  <a:pt x="108600" y="266278"/>
                  <a:pt x="118912" y="276602"/>
                </a:cubicBezTo>
                <a:cubicBezTo>
                  <a:pt x="121672" y="279379"/>
                  <a:pt x="124260" y="282323"/>
                  <a:pt x="126660" y="285416"/>
                </a:cubicBezTo>
                <a:cubicBezTo>
                  <a:pt x="133196" y="293818"/>
                  <a:pt x="138247" y="303276"/>
                  <a:pt x="141594" y="313380"/>
                </a:cubicBezTo>
                <a:lnTo>
                  <a:pt x="159542" y="368533"/>
                </a:lnTo>
                <a:cubicBezTo>
                  <a:pt x="162341" y="376467"/>
                  <a:pt x="167532" y="383339"/>
                  <a:pt x="174401" y="388199"/>
                </a:cubicBezTo>
                <a:close/>
                <a:moveTo>
                  <a:pt x="409113" y="527223"/>
                </a:moveTo>
                <a:cubicBezTo>
                  <a:pt x="414115" y="530767"/>
                  <a:pt x="420093" y="532673"/>
                  <a:pt x="426223" y="532681"/>
                </a:cubicBezTo>
                <a:lnTo>
                  <a:pt x="426299" y="532726"/>
                </a:lnTo>
                <a:cubicBezTo>
                  <a:pt x="432507" y="532723"/>
                  <a:pt x="438557" y="530772"/>
                  <a:pt x="443594" y="527144"/>
                </a:cubicBezTo>
                <a:cubicBezTo>
                  <a:pt x="448631" y="523516"/>
                  <a:pt x="452400" y="518397"/>
                  <a:pt x="454370" y="512510"/>
                </a:cubicBezTo>
                <a:lnTo>
                  <a:pt x="463032" y="485870"/>
                </a:lnTo>
                <a:cubicBezTo>
                  <a:pt x="464822" y="480544"/>
                  <a:pt x="467812" y="475702"/>
                  <a:pt x="471770" y="471713"/>
                </a:cubicBezTo>
                <a:cubicBezTo>
                  <a:pt x="475729" y="467763"/>
                  <a:pt x="480549" y="464784"/>
                  <a:pt x="485851" y="463006"/>
                </a:cubicBezTo>
                <a:lnTo>
                  <a:pt x="513100" y="454146"/>
                </a:lnTo>
                <a:cubicBezTo>
                  <a:pt x="517417" y="452621"/>
                  <a:pt x="521323" y="450117"/>
                  <a:pt x="524509" y="446828"/>
                </a:cubicBezTo>
                <a:cubicBezTo>
                  <a:pt x="527695" y="443539"/>
                  <a:pt x="530075" y="439556"/>
                  <a:pt x="531462" y="435192"/>
                </a:cubicBezTo>
                <a:cubicBezTo>
                  <a:pt x="532848" y="430829"/>
                  <a:pt x="533205" y="426203"/>
                  <a:pt x="532501" y="421677"/>
                </a:cubicBezTo>
                <a:cubicBezTo>
                  <a:pt x="531798" y="417153"/>
                  <a:pt x="530055" y="412854"/>
                  <a:pt x="527409" y="409117"/>
                </a:cubicBezTo>
                <a:cubicBezTo>
                  <a:pt x="523648" y="403853"/>
                  <a:pt x="518279" y="399953"/>
                  <a:pt x="512110" y="398004"/>
                </a:cubicBezTo>
                <a:lnTo>
                  <a:pt x="485364" y="389342"/>
                </a:lnTo>
                <a:cubicBezTo>
                  <a:pt x="480048" y="387566"/>
                  <a:pt x="475218" y="384579"/>
                  <a:pt x="471255" y="380615"/>
                </a:cubicBezTo>
                <a:cubicBezTo>
                  <a:pt x="467293" y="376653"/>
                  <a:pt x="464304" y="371822"/>
                  <a:pt x="462529" y="366508"/>
                </a:cubicBezTo>
                <a:lnTo>
                  <a:pt x="453670" y="339274"/>
                </a:lnTo>
                <a:cubicBezTo>
                  <a:pt x="451642" y="333500"/>
                  <a:pt x="447864" y="328503"/>
                  <a:pt x="442862" y="324980"/>
                </a:cubicBezTo>
                <a:cubicBezTo>
                  <a:pt x="439092" y="322307"/>
                  <a:pt x="434749" y="320555"/>
                  <a:pt x="430181" y="319862"/>
                </a:cubicBezTo>
                <a:cubicBezTo>
                  <a:pt x="425613" y="319170"/>
                  <a:pt x="420945" y="319555"/>
                  <a:pt x="416553" y="320989"/>
                </a:cubicBezTo>
                <a:cubicBezTo>
                  <a:pt x="412160" y="322421"/>
                  <a:pt x="408164" y="324863"/>
                  <a:pt x="404885" y="328118"/>
                </a:cubicBezTo>
                <a:cubicBezTo>
                  <a:pt x="401605" y="331372"/>
                  <a:pt x="399132" y="335350"/>
                  <a:pt x="397665" y="339731"/>
                </a:cubicBezTo>
                <a:lnTo>
                  <a:pt x="388958" y="366478"/>
                </a:lnTo>
                <a:cubicBezTo>
                  <a:pt x="387233" y="371711"/>
                  <a:pt x="384336" y="376482"/>
                  <a:pt x="380486" y="380426"/>
                </a:cubicBezTo>
                <a:cubicBezTo>
                  <a:pt x="376638" y="384371"/>
                  <a:pt x="371938" y="387383"/>
                  <a:pt x="366747" y="389236"/>
                </a:cubicBezTo>
                <a:lnTo>
                  <a:pt x="339483" y="398096"/>
                </a:lnTo>
                <a:cubicBezTo>
                  <a:pt x="333668" y="400143"/>
                  <a:pt x="328639" y="403958"/>
                  <a:pt x="325096" y="409003"/>
                </a:cubicBezTo>
                <a:cubicBezTo>
                  <a:pt x="321554" y="414049"/>
                  <a:pt x="319677" y="420074"/>
                  <a:pt x="319726" y="426240"/>
                </a:cubicBezTo>
                <a:cubicBezTo>
                  <a:pt x="319774" y="432405"/>
                  <a:pt x="321747" y="438399"/>
                  <a:pt x="325367" y="443390"/>
                </a:cubicBezTo>
                <a:cubicBezTo>
                  <a:pt x="328989" y="448378"/>
                  <a:pt x="334078" y="452112"/>
                  <a:pt x="339925" y="454070"/>
                </a:cubicBezTo>
                <a:lnTo>
                  <a:pt x="366595" y="462747"/>
                </a:lnTo>
                <a:cubicBezTo>
                  <a:pt x="371923" y="464525"/>
                  <a:pt x="376762" y="467524"/>
                  <a:pt x="380728" y="471505"/>
                </a:cubicBezTo>
                <a:cubicBezTo>
                  <a:pt x="384692" y="475485"/>
                  <a:pt x="387671" y="480335"/>
                  <a:pt x="389429" y="485672"/>
                </a:cubicBezTo>
                <a:lnTo>
                  <a:pt x="398289" y="512891"/>
                </a:lnTo>
                <a:cubicBezTo>
                  <a:pt x="400329" y="518671"/>
                  <a:pt x="404109" y="523679"/>
                  <a:pt x="409113" y="527223"/>
                </a:cubicBezTo>
                <a:close/>
              </a:path>
            </a:pathLst>
          </a:custGeom>
          <a:gradFill flip="none" rotWithShape="1">
            <a:gsLst>
              <a:gs pos="67000">
                <a:srgbClr val="0078D4"/>
              </a:gs>
              <a:gs pos="0">
                <a:srgbClr val="C03BC4"/>
              </a:gs>
            </a:gsLst>
            <a:lin ang="600000" scaled="0"/>
            <a:tileRect/>
          </a:gradFill>
          <a:ln w="9525" cap="flat" cmpd="sng" algn="ctr">
            <a:noFill/>
            <a:prstDash val="solid"/>
            <a:headEnd type="none" w="med" len="med"/>
            <a:tailEnd type="none" w="med" len="med"/>
          </a:ln>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endParaRPr kumimoji="0" lang="en-US" sz="15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sp>
        <p:nvSpPr>
          <p:cNvPr id="104" name="Rectangle: Rounded Corners 1076">
            <a:extLst>
              <a:ext uri="{FF2B5EF4-FFF2-40B4-BE49-F238E27FC236}">
                <a16:creationId xmlns:a16="http://schemas.microsoft.com/office/drawing/2014/main" id="{6BF02D8C-2234-C391-A09A-3BE7CA244372}"/>
              </a:ext>
              <a:ext uri="{C183D7F6-B498-43B3-948B-1728B52AA6E4}">
                <adec:decorative xmlns:adec="http://schemas.microsoft.com/office/drawing/2017/decorative" val="1"/>
              </a:ext>
            </a:extLst>
          </p:cNvPr>
          <p:cNvSpPr/>
          <p:nvPr/>
        </p:nvSpPr>
        <p:spPr>
          <a:xfrm>
            <a:off x="9441578" y="3320118"/>
            <a:ext cx="489589" cy="285593"/>
          </a:xfrm>
          <a:prstGeom prst="roundRect">
            <a:avLst>
              <a:gd name="adj" fmla="val 50000"/>
            </a:avLst>
          </a:prstGeom>
          <a:solidFill>
            <a:srgbClr val="8DC8E8"/>
          </a:soli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7145" rIns="0" bIns="42863" numCol="1" spcCol="0" rtlCol="0" fromWordArt="0" anchor="ctr" anchorCtr="0" forceAA="0" compatLnSpc="1">
            <a:prstTxWarp prst="textNoShape">
              <a:avLst/>
            </a:prstTxWarp>
            <a:noAutofit/>
          </a:bodyPr>
          <a:lstStyle/>
          <a:p>
            <a:pPr marL="0" marR="0" lvl="0" indent="0" algn="ctr" defTabSz="857219" rtl="0" eaLnBrk="1" fontAlgn="base" latinLnBrk="0" hangingPunct="1">
              <a:lnSpc>
                <a:spcPct val="100000"/>
              </a:lnSpc>
              <a:spcBef>
                <a:spcPct val="0"/>
              </a:spcBef>
              <a:spcAft>
                <a:spcPct val="0"/>
              </a:spcAft>
              <a:buClrTx/>
              <a:buSzTx/>
              <a:buFontTx/>
              <a:buNone/>
              <a:tabLst/>
              <a:defRPr/>
            </a:pPr>
            <a:r>
              <a:rPr kumimoji="0" lang="en-US" sz="1125" b="1" i="0" u="none" strike="noStrike" kern="0" cap="none" spc="0" normalizeH="0" baseline="0" noProof="0">
                <a:ln w="3175">
                  <a:noFill/>
                </a:ln>
                <a:solidFill>
                  <a:srgbClr val="000000"/>
                </a:solidFill>
                <a:effectLst/>
                <a:uLnTx/>
                <a:uFillTx/>
                <a:latin typeface="Segoe UI Semibold"/>
                <a:ea typeface="+mn-ea"/>
                <a:cs typeface="Segoe UI" pitchFamily="34" charset="0"/>
              </a:rPr>
              <a:t>RAI</a:t>
            </a:r>
          </a:p>
        </p:txBody>
      </p:sp>
      <p:sp>
        <p:nvSpPr>
          <p:cNvPr id="105" name="TextBox 104">
            <a:extLst>
              <a:ext uri="{FF2B5EF4-FFF2-40B4-BE49-F238E27FC236}">
                <a16:creationId xmlns:a16="http://schemas.microsoft.com/office/drawing/2014/main" id="{86DF515E-8325-34C3-7E05-34FEBF96D324}"/>
              </a:ext>
              <a:ext uri="{C183D7F6-B498-43B3-948B-1728B52AA6E4}">
                <adec:decorative xmlns:adec="http://schemas.microsoft.com/office/drawing/2017/decorative" val="1"/>
              </a:ext>
            </a:extLst>
          </p:cNvPr>
          <p:cNvSpPr txBox="1"/>
          <p:nvPr/>
        </p:nvSpPr>
        <p:spPr>
          <a:xfrm>
            <a:off x="9033588" y="3734613"/>
            <a:ext cx="1305570" cy="323165"/>
          </a:xfrm>
          <a:prstGeom prst="rect">
            <a:avLst/>
          </a:prstGeom>
          <a:noFill/>
        </p:spPr>
        <p:txBody>
          <a:bodyPr wrap="squar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750" b="0" i="0" u="none" strike="noStrike" kern="1200" cap="none" spc="0" normalizeH="0" baseline="0" noProof="0">
                <a:ln>
                  <a:noFill/>
                </a:ln>
                <a:solidFill>
                  <a:srgbClr val="F4F3F5"/>
                </a:solidFill>
                <a:effectLst/>
                <a:uLnTx/>
                <a:uFillTx/>
                <a:latin typeface="Segoe UI"/>
                <a:ea typeface="+mn-ea"/>
                <a:cs typeface="Segoe UI" panose="020B0502040204020203" pitchFamily="34" charset="0"/>
              </a:rPr>
              <a:t>RAI is performed on input prompt and output results</a:t>
            </a:r>
          </a:p>
        </p:txBody>
      </p:sp>
      <p:sp>
        <p:nvSpPr>
          <p:cNvPr id="106" name="Isosceles Triangle 1078">
            <a:extLst>
              <a:ext uri="{FF2B5EF4-FFF2-40B4-BE49-F238E27FC236}">
                <a16:creationId xmlns:a16="http://schemas.microsoft.com/office/drawing/2014/main" id="{B3550078-DDEE-2815-9775-99785898B4A3}"/>
              </a:ext>
              <a:ext uri="{C183D7F6-B498-43B3-948B-1728B52AA6E4}">
                <adec:decorative xmlns:adec="http://schemas.microsoft.com/office/drawing/2017/decorative" val="1"/>
              </a:ext>
            </a:extLst>
          </p:cNvPr>
          <p:cNvSpPr/>
          <p:nvPr/>
        </p:nvSpPr>
        <p:spPr>
          <a:xfrm rot="10800000">
            <a:off x="9607018" y="3665507"/>
            <a:ext cx="158709" cy="82495"/>
          </a:xfrm>
          <a:prstGeom prst="triangle">
            <a:avLst/>
          </a:prstGeom>
          <a:solidFill>
            <a:srgbClr val="A9A9A9"/>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88" b="0" i="0" u="none" strike="noStrike" kern="0" cap="none" spc="0" normalizeH="0" baseline="0" noProof="0">
              <a:ln>
                <a:noFill/>
              </a:ln>
              <a:solidFill>
                <a:prstClr val="white"/>
              </a:solidFill>
              <a:effectLst/>
              <a:uLnTx/>
              <a:uFillTx/>
              <a:latin typeface="Segoe UI"/>
              <a:ea typeface="+mn-ea"/>
              <a:cs typeface="Segoe UI" panose="020B0502040204020203" pitchFamily="34" charset="0"/>
            </a:endParaRPr>
          </a:p>
        </p:txBody>
      </p:sp>
      <p:sp>
        <p:nvSpPr>
          <p:cNvPr id="107" name="TextBox 106">
            <a:extLst>
              <a:ext uri="{FF2B5EF4-FFF2-40B4-BE49-F238E27FC236}">
                <a16:creationId xmlns:a16="http://schemas.microsoft.com/office/drawing/2014/main" id="{C30232F9-38F8-97FB-1E68-FB53377FC7B5}"/>
              </a:ext>
              <a:ext uri="{C183D7F6-B498-43B3-948B-1728B52AA6E4}">
                <adec:decorative xmlns:adec="http://schemas.microsoft.com/office/drawing/2017/decorative" val="1"/>
              </a:ext>
            </a:extLst>
          </p:cNvPr>
          <p:cNvSpPr txBox="1"/>
          <p:nvPr/>
        </p:nvSpPr>
        <p:spPr>
          <a:xfrm>
            <a:off x="10366959" y="1771562"/>
            <a:ext cx="1028700" cy="669414"/>
          </a:xfrm>
          <a:prstGeom prst="rect">
            <a:avLst/>
          </a:prstGeom>
          <a:solidFill>
            <a:sysClr val="window" lastClr="FFFFFF"/>
          </a:solidFill>
        </p:spPr>
        <p:txBody>
          <a:bodyPr wrap="square" lIns="0" rIns="0"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750" b="1" i="0" u="none" strike="noStrike" kern="0" cap="none" spc="0" normalizeH="0" baseline="0" noProof="0">
                <a:ln>
                  <a:noFill/>
                </a:ln>
                <a:solidFill>
                  <a:prstClr val="black"/>
                </a:solidFill>
                <a:effectLst/>
                <a:uLnTx/>
                <a:uFillTx/>
                <a:latin typeface="Segoe UI"/>
                <a:ea typeface="+mn-ea"/>
                <a:cs typeface="Segoe UI" panose="020B0502040204020203" pitchFamily="34" charset="0"/>
              </a:rPr>
              <a:t>Azure OpenAI</a:t>
            </a:r>
          </a:p>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75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instance is maintained by Microsoft. OpenAI has no access to the data or the model.</a:t>
            </a:r>
          </a:p>
        </p:txBody>
      </p:sp>
      <p:sp>
        <p:nvSpPr>
          <p:cNvPr id="108" name="TextBox 107">
            <a:extLst>
              <a:ext uri="{FF2B5EF4-FFF2-40B4-BE49-F238E27FC236}">
                <a16:creationId xmlns:a16="http://schemas.microsoft.com/office/drawing/2014/main" id="{7B8FEFA5-DB28-FA7B-6442-D42398C4075F}"/>
              </a:ext>
              <a:ext uri="{C183D7F6-B498-43B3-948B-1728B52AA6E4}">
                <adec:decorative xmlns:adec="http://schemas.microsoft.com/office/drawing/2017/decorative" val="1"/>
              </a:ext>
            </a:extLst>
          </p:cNvPr>
          <p:cNvSpPr txBox="1"/>
          <p:nvPr/>
        </p:nvSpPr>
        <p:spPr>
          <a:xfrm>
            <a:off x="1643780" y="5757069"/>
            <a:ext cx="2334293" cy="211596"/>
          </a:xfrm>
          <a:prstGeom prst="rect">
            <a:avLst/>
          </a:prstGeom>
          <a:solidFill>
            <a:sysClr val="window" lastClr="FFFFFF"/>
          </a:solidFill>
        </p:spPr>
        <p:txBody>
          <a:bodyPr wrap="non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a:ea typeface="+mn-ea"/>
                <a:cs typeface="Segoe UI" panose="020B0502040204020203" pitchFamily="34" charset="0"/>
              </a:rPr>
              <a:t>Customer Microsoft 365 Tenant</a:t>
            </a:r>
          </a:p>
        </p:txBody>
      </p:sp>
      <p:sp>
        <p:nvSpPr>
          <p:cNvPr id="109" name="Rectangle: Rounded Corners 1081">
            <a:extLst>
              <a:ext uri="{FF2B5EF4-FFF2-40B4-BE49-F238E27FC236}">
                <a16:creationId xmlns:a16="http://schemas.microsoft.com/office/drawing/2014/main" id="{F766CE36-5E0C-BBB1-FC2C-ADC5E11048D1}"/>
              </a:ext>
              <a:ext uri="{C183D7F6-B498-43B3-948B-1728B52AA6E4}">
                <adec:decorative xmlns:adec="http://schemas.microsoft.com/office/drawing/2017/decorative" val="1"/>
              </a:ext>
            </a:extLst>
          </p:cNvPr>
          <p:cNvSpPr/>
          <p:nvPr/>
        </p:nvSpPr>
        <p:spPr>
          <a:xfrm>
            <a:off x="698484" y="4224756"/>
            <a:ext cx="915551" cy="395456"/>
          </a:xfrm>
          <a:prstGeom prst="roundRect">
            <a:avLst>
              <a:gd name="adj" fmla="val 20976"/>
            </a:avLst>
          </a:prstGeom>
          <a:solidFill>
            <a:srgbClr val="F3F1F3"/>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ts val="1031"/>
              </a:lnSpc>
              <a:spcBef>
                <a:spcPts val="0"/>
              </a:spcBef>
              <a:spcAft>
                <a:spcPts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Semantic</a:t>
            </a:r>
          </a:p>
          <a:p>
            <a:pPr marL="0" marR="0" lvl="0" indent="0" algn="ctr" defTabSz="914400" rtl="0" eaLnBrk="1" fontAlgn="auto" latinLnBrk="0" hangingPunct="1">
              <a:lnSpc>
                <a:spcPts val="1031"/>
              </a:lnSpc>
              <a:spcBef>
                <a:spcPts val="0"/>
              </a:spcBef>
              <a:spcAft>
                <a:spcPts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Semibold"/>
                <a:ea typeface="+mn-ea"/>
                <a:cs typeface="Segoe UI" panose="020B0502040204020203" pitchFamily="34" charset="0"/>
              </a:rPr>
              <a:t>Index</a:t>
            </a:r>
          </a:p>
        </p:txBody>
      </p:sp>
      <p:cxnSp>
        <p:nvCxnSpPr>
          <p:cNvPr id="110" name="Connector: Elbow 1199">
            <a:extLst>
              <a:ext uri="{FF2B5EF4-FFF2-40B4-BE49-F238E27FC236}">
                <a16:creationId xmlns:a16="http://schemas.microsoft.com/office/drawing/2014/main" id="{9111A952-F26E-48D8-CC7D-78755A7A97B8}"/>
              </a:ext>
              <a:ext uri="{C183D7F6-B498-43B3-948B-1728B52AA6E4}">
                <adec:decorative xmlns:adec="http://schemas.microsoft.com/office/drawing/2017/decorative" val="1"/>
              </a:ext>
            </a:extLst>
          </p:cNvPr>
          <p:cNvCxnSpPr>
            <a:stCxn id="105" idx="3"/>
            <a:endCxn id="69" idx="2"/>
          </p:cNvCxnSpPr>
          <p:nvPr/>
        </p:nvCxnSpPr>
        <p:spPr>
          <a:xfrm flipV="1">
            <a:off x="10339158" y="3296811"/>
            <a:ext cx="49727" cy="599385"/>
          </a:xfrm>
          <a:prstGeom prst="curvedConnector2">
            <a:avLst/>
          </a:prstGeom>
          <a:noFill/>
          <a:ln w="19050" cap="flat" cmpd="sng" algn="ctr">
            <a:solidFill>
              <a:srgbClr val="702573"/>
            </a:solidFill>
            <a:prstDash val="solid"/>
            <a:headEnd type="none" w="lg" len="med"/>
            <a:tailEnd type="none" w="lg" len="med"/>
          </a:ln>
          <a:effectLst/>
        </p:spPr>
      </p:cxnSp>
      <p:cxnSp>
        <p:nvCxnSpPr>
          <p:cNvPr id="111" name="Connector: Elbow 1200">
            <a:extLst>
              <a:ext uri="{FF2B5EF4-FFF2-40B4-BE49-F238E27FC236}">
                <a16:creationId xmlns:a16="http://schemas.microsoft.com/office/drawing/2014/main" id="{14B1DDBA-E83F-4F61-FD76-6B35E78CC957}"/>
              </a:ext>
              <a:ext uri="{C183D7F6-B498-43B3-948B-1728B52AA6E4}">
                <adec:decorative xmlns:adec="http://schemas.microsoft.com/office/drawing/2017/decorative" val="1"/>
              </a:ext>
            </a:extLst>
          </p:cNvPr>
          <p:cNvCxnSpPr>
            <a:cxnSpLocks/>
            <a:stCxn id="69" idx="0"/>
            <a:endCxn id="107" idx="2"/>
          </p:cNvCxnSpPr>
          <p:nvPr/>
        </p:nvCxnSpPr>
        <p:spPr>
          <a:xfrm rot="5400000" flipH="1" flipV="1">
            <a:off x="10404908" y="2424954"/>
            <a:ext cx="460379" cy="492424"/>
          </a:xfrm>
          <a:prstGeom prst="curvedConnector3">
            <a:avLst>
              <a:gd name="adj1" fmla="val 50000"/>
            </a:avLst>
          </a:prstGeom>
          <a:noFill/>
          <a:ln w="19050" cap="flat" cmpd="sng" algn="ctr">
            <a:solidFill>
              <a:srgbClr val="702573"/>
            </a:solidFill>
            <a:prstDash val="solid"/>
            <a:headEnd type="none" w="lg" len="med"/>
            <a:tailEnd type="none" w="lg" len="med"/>
          </a:ln>
          <a:effectLst/>
        </p:spPr>
      </p:cxnSp>
      <p:cxnSp>
        <p:nvCxnSpPr>
          <p:cNvPr id="112" name="Connector: Elbow 1201">
            <a:extLst>
              <a:ext uri="{FF2B5EF4-FFF2-40B4-BE49-F238E27FC236}">
                <a16:creationId xmlns:a16="http://schemas.microsoft.com/office/drawing/2014/main" id="{5EEC4C64-D409-FA7C-A74C-CEA9BA3A944E}"/>
              </a:ext>
              <a:ext uri="{C183D7F6-B498-43B3-948B-1728B52AA6E4}">
                <adec:decorative xmlns:adec="http://schemas.microsoft.com/office/drawing/2017/decorative" val="1"/>
              </a:ext>
            </a:extLst>
          </p:cNvPr>
          <p:cNvCxnSpPr>
            <a:cxnSpLocks/>
            <a:stCxn id="107" idx="0"/>
            <a:endCxn id="118" idx="3"/>
          </p:cNvCxnSpPr>
          <p:nvPr/>
        </p:nvCxnSpPr>
        <p:spPr>
          <a:xfrm rot="16200000" flipV="1">
            <a:off x="9514920" y="405172"/>
            <a:ext cx="467880" cy="2264899"/>
          </a:xfrm>
          <a:prstGeom prst="curvedConnector2">
            <a:avLst/>
          </a:prstGeom>
          <a:noFill/>
          <a:ln w="19050" cap="flat" cmpd="sng" algn="ctr">
            <a:solidFill>
              <a:srgbClr val="702573"/>
            </a:solidFill>
            <a:prstDash val="solid"/>
            <a:headEnd type="none" w="lg" len="med"/>
            <a:tailEnd type="none" w="lg" len="med"/>
          </a:ln>
          <a:effectLst/>
        </p:spPr>
      </p:cxnSp>
      <p:cxnSp>
        <p:nvCxnSpPr>
          <p:cNvPr id="113" name="Connector: Elbow 1202">
            <a:extLst>
              <a:ext uri="{FF2B5EF4-FFF2-40B4-BE49-F238E27FC236}">
                <a16:creationId xmlns:a16="http://schemas.microsoft.com/office/drawing/2014/main" id="{A7BB3797-CA87-27CE-1AAC-19CE6DD23D83}"/>
              </a:ext>
              <a:ext uri="{C183D7F6-B498-43B3-948B-1728B52AA6E4}">
                <adec:decorative xmlns:adec="http://schemas.microsoft.com/office/drawing/2017/decorative" val="1"/>
              </a:ext>
            </a:extLst>
          </p:cNvPr>
          <p:cNvCxnSpPr>
            <a:cxnSpLocks/>
            <a:endCxn id="117" idx="3"/>
          </p:cNvCxnSpPr>
          <p:nvPr/>
        </p:nvCxnSpPr>
        <p:spPr>
          <a:xfrm rot="10800000" flipV="1">
            <a:off x="5411554" y="1297528"/>
            <a:ext cx="1017822" cy="422480"/>
          </a:xfrm>
          <a:prstGeom prst="curvedConnector3">
            <a:avLst>
              <a:gd name="adj1" fmla="val 50000"/>
            </a:avLst>
          </a:prstGeom>
          <a:noFill/>
          <a:ln w="19050" cap="flat" cmpd="sng" algn="ctr">
            <a:solidFill>
              <a:srgbClr val="702573"/>
            </a:solidFill>
            <a:prstDash val="solid"/>
            <a:headEnd type="none" w="lg" len="med"/>
            <a:tailEnd type="none" w="lg" len="med"/>
          </a:ln>
          <a:effectLst/>
        </p:spPr>
      </p:cxnSp>
      <p:cxnSp>
        <p:nvCxnSpPr>
          <p:cNvPr id="114" name="Connector: Elbow 1205">
            <a:extLst>
              <a:ext uri="{FF2B5EF4-FFF2-40B4-BE49-F238E27FC236}">
                <a16:creationId xmlns:a16="http://schemas.microsoft.com/office/drawing/2014/main" id="{EE161049-D836-689F-C7EC-E09A912FE7A3}"/>
              </a:ext>
              <a:ext uri="{C183D7F6-B498-43B3-948B-1728B52AA6E4}">
                <adec:decorative xmlns:adec="http://schemas.microsoft.com/office/drawing/2017/decorative" val="1"/>
              </a:ext>
            </a:extLst>
          </p:cNvPr>
          <p:cNvCxnSpPr>
            <a:cxnSpLocks/>
          </p:cNvCxnSpPr>
          <p:nvPr/>
        </p:nvCxnSpPr>
        <p:spPr>
          <a:xfrm rot="16200000" flipH="1">
            <a:off x="723062" y="4983909"/>
            <a:ext cx="1236504" cy="509111"/>
          </a:xfrm>
          <a:prstGeom prst="curvedConnector2">
            <a:avLst/>
          </a:prstGeom>
          <a:noFill/>
          <a:ln w="19050" cap="flat" cmpd="sng" algn="ctr">
            <a:solidFill>
              <a:srgbClr val="702573"/>
            </a:solidFill>
            <a:prstDash val="solid"/>
            <a:headEnd type="none" w="lg" len="med"/>
            <a:tailEnd type="none" w="lg" len="med"/>
          </a:ln>
          <a:effectLst/>
        </p:spPr>
      </p:cxnSp>
      <p:cxnSp>
        <p:nvCxnSpPr>
          <p:cNvPr id="115" name="Connector: Elbow 1206">
            <a:extLst>
              <a:ext uri="{FF2B5EF4-FFF2-40B4-BE49-F238E27FC236}">
                <a16:creationId xmlns:a16="http://schemas.microsoft.com/office/drawing/2014/main" id="{7368F46D-BE55-33B5-63FD-3A6B13160FA3}"/>
              </a:ext>
              <a:ext uri="{C183D7F6-B498-43B3-948B-1728B52AA6E4}">
                <adec:decorative xmlns:adec="http://schemas.microsoft.com/office/drawing/2017/decorative" val="1"/>
              </a:ext>
            </a:extLst>
          </p:cNvPr>
          <p:cNvCxnSpPr>
            <a:cxnSpLocks/>
            <a:stCxn id="108" idx="3"/>
            <a:endCxn id="72" idx="4"/>
          </p:cNvCxnSpPr>
          <p:nvPr/>
        </p:nvCxnSpPr>
        <p:spPr>
          <a:xfrm flipV="1">
            <a:off x="3978073" y="3817236"/>
            <a:ext cx="1825053" cy="2045631"/>
          </a:xfrm>
          <a:prstGeom prst="curvedConnector2">
            <a:avLst/>
          </a:prstGeom>
          <a:noFill/>
          <a:ln w="19050" cap="flat" cmpd="sng" algn="ctr">
            <a:solidFill>
              <a:srgbClr val="702573"/>
            </a:solidFill>
            <a:prstDash val="solid"/>
            <a:headEnd type="none" w="lg" len="med"/>
            <a:tailEnd type="none" w="lg" len="med"/>
          </a:ln>
          <a:effectLst/>
        </p:spPr>
      </p:cxnSp>
      <p:pic>
        <p:nvPicPr>
          <p:cNvPr id="116" name="Picture 115">
            <a:extLst>
              <a:ext uri="{FF2B5EF4-FFF2-40B4-BE49-F238E27FC236}">
                <a16:creationId xmlns:a16="http://schemas.microsoft.com/office/drawing/2014/main" id="{4CF3745B-C153-2603-ACAD-249EF460986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0956" y="2333539"/>
            <a:ext cx="1414463" cy="1414463"/>
          </a:xfrm>
          <a:prstGeom prst="rect">
            <a:avLst/>
          </a:prstGeom>
          <a:solidFill>
            <a:schemeClr val="bg1"/>
          </a:solidFill>
        </p:spPr>
      </p:pic>
      <p:sp>
        <p:nvSpPr>
          <p:cNvPr id="117" name="TextBox 116">
            <a:extLst>
              <a:ext uri="{FF2B5EF4-FFF2-40B4-BE49-F238E27FC236}">
                <a16:creationId xmlns:a16="http://schemas.microsoft.com/office/drawing/2014/main" id="{2409F759-B777-7BED-6848-C39B6BFE0379}"/>
              </a:ext>
              <a:ext uri="{C183D7F6-B498-43B3-948B-1728B52AA6E4}">
                <adec:decorative xmlns:adec="http://schemas.microsoft.com/office/drawing/2017/decorative" val="1"/>
              </a:ext>
            </a:extLst>
          </p:cNvPr>
          <p:cNvSpPr txBox="1"/>
          <p:nvPr/>
        </p:nvSpPr>
        <p:spPr>
          <a:xfrm>
            <a:off x="4191223" y="1498793"/>
            <a:ext cx="1220331" cy="442429"/>
          </a:xfrm>
          <a:prstGeom prst="rect">
            <a:avLst/>
          </a:prstGeom>
          <a:solidFill>
            <a:sysClr val="window" lastClr="FFFFFF"/>
          </a:solidFill>
        </p:spPr>
        <p:txBody>
          <a:bodyPr wrap="squar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a:ea typeface="+mn-ea"/>
                <a:cs typeface="Segoe UI" panose="020B0502040204020203" pitchFamily="34" charset="0"/>
              </a:rPr>
              <a:t>Response</a:t>
            </a:r>
          </a:p>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a:ea typeface="+mn-ea"/>
                <a:cs typeface="Segoe UI" panose="020B0502040204020203" pitchFamily="34" charset="0"/>
              </a:rPr>
              <a:t>+</a:t>
            </a:r>
          </a:p>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a:ea typeface="+mn-ea"/>
                <a:cs typeface="Segoe UI" panose="020B0502040204020203" pitchFamily="34" charset="0"/>
              </a:rPr>
              <a:t>app commands</a:t>
            </a:r>
          </a:p>
        </p:txBody>
      </p:sp>
      <p:sp>
        <p:nvSpPr>
          <p:cNvPr id="118" name="TextBox 117">
            <a:extLst>
              <a:ext uri="{FF2B5EF4-FFF2-40B4-BE49-F238E27FC236}">
                <a16:creationId xmlns:a16="http://schemas.microsoft.com/office/drawing/2014/main" id="{55BF9C79-0E58-D160-C9E9-709C5929D08C}"/>
              </a:ext>
              <a:ext uri="{C183D7F6-B498-43B3-948B-1728B52AA6E4}">
                <adec:decorative xmlns:adec="http://schemas.microsoft.com/office/drawing/2017/decorative" val="1"/>
              </a:ext>
            </a:extLst>
          </p:cNvPr>
          <p:cNvSpPr txBox="1"/>
          <p:nvPr/>
        </p:nvSpPr>
        <p:spPr>
          <a:xfrm>
            <a:off x="6264484" y="1197884"/>
            <a:ext cx="2351926" cy="211596"/>
          </a:xfrm>
          <a:prstGeom prst="rect">
            <a:avLst/>
          </a:prstGeom>
          <a:solidFill>
            <a:sysClr val="window" lastClr="FFFFFF"/>
          </a:solidFill>
        </p:spPr>
        <p:txBody>
          <a:bodyPr wrap="non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a:ea typeface="+mn-ea"/>
                <a:cs typeface="Segoe UI" panose="020B0502040204020203" pitchFamily="34" charset="0"/>
              </a:rPr>
              <a:t>Microsoft 365 Service Boundary</a:t>
            </a:r>
          </a:p>
        </p:txBody>
      </p:sp>
      <p:sp>
        <p:nvSpPr>
          <p:cNvPr id="119" name="Speech Bubble: Rectangle with Corners Rounded 4">
            <a:extLst>
              <a:ext uri="{FF2B5EF4-FFF2-40B4-BE49-F238E27FC236}">
                <a16:creationId xmlns:a16="http://schemas.microsoft.com/office/drawing/2014/main" id="{6A390D08-CEF4-3C79-714B-9A0FE224A513}"/>
              </a:ext>
            </a:extLst>
          </p:cNvPr>
          <p:cNvSpPr/>
          <p:nvPr/>
        </p:nvSpPr>
        <p:spPr>
          <a:xfrm>
            <a:off x="1319127" y="2416231"/>
            <a:ext cx="1928450" cy="566896"/>
          </a:xfrm>
          <a:prstGeom prst="wedgeRoundRectCallout">
            <a:avLst>
              <a:gd name="adj1" fmla="val -10857"/>
              <a:gd name="adj2" fmla="val 63741"/>
              <a:gd name="adj3" fmla="val 16667"/>
            </a:avLst>
          </a:prstGeom>
          <a:solidFill>
            <a:schemeClr val="accent2">
              <a:lumMod val="20000"/>
              <a:lumOff val="80000"/>
            </a:schemeClr>
          </a:solidFill>
          <a:ln w="6350" cap="flat" cmpd="sng" algn="ctr">
            <a:noFill/>
            <a:prstDash val="solid"/>
            <a:miter lim="800000"/>
          </a:ln>
          <a:effectLst/>
        </p:spPr>
        <p:txBody>
          <a:bodyPr tIns="171450" bIns="171450" rtlCol="0" anchor="ctr"/>
          <a:lstStyle/>
          <a:p>
            <a:pPr marL="0" marR="0" lvl="0" indent="0" algn="ctr" defTabSz="857250" rtl="0" eaLnBrk="1" fontAlgn="auto" latinLnBrk="0" hangingPunct="1">
              <a:lnSpc>
                <a:spcPct val="100000"/>
              </a:lnSpc>
              <a:spcBef>
                <a:spcPts val="0"/>
              </a:spcBef>
              <a:spcAft>
                <a:spcPts val="0"/>
              </a:spcAft>
              <a:buClrTx/>
              <a:buSzTx/>
              <a:buFontTx/>
              <a:buNone/>
              <a:tabLst/>
              <a:defRPr/>
            </a:pPr>
            <a:r>
              <a:rPr kumimoji="0" lang="en-US" sz="938" b="0" i="0" u="none" strike="noStrike" kern="0" cap="none" spc="0" normalizeH="0" baseline="0" noProof="0">
                <a:ln>
                  <a:noFill/>
                </a:ln>
                <a:solidFill>
                  <a:prstClr val="black"/>
                </a:solidFill>
                <a:effectLst/>
                <a:uLnTx/>
                <a:uFillTx/>
                <a:latin typeface="Segoe UI"/>
                <a:ea typeface="+mn-ea"/>
                <a:cs typeface="+mn-cs"/>
              </a:rPr>
              <a:t>“What are the milestones for Project Falcon</a:t>
            </a:r>
            <a:r>
              <a:rPr kumimoji="0" lang="en-US" sz="938" b="0" i="1" u="none" strike="noStrike" kern="0" cap="none" spc="0" normalizeH="0" baseline="0" noProof="0">
                <a:ln>
                  <a:noFill/>
                </a:ln>
                <a:solidFill>
                  <a:prstClr val="black"/>
                </a:solidFill>
                <a:effectLst/>
                <a:uLnTx/>
                <a:uFillTx/>
                <a:latin typeface="Segoe UI"/>
                <a:ea typeface="+mn-ea"/>
                <a:cs typeface="+mn-cs"/>
              </a:rPr>
              <a:t>”</a:t>
            </a:r>
          </a:p>
        </p:txBody>
      </p:sp>
      <p:sp>
        <p:nvSpPr>
          <p:cNvPr id="120" name="Graphic 11">
            <a:extLst>
              <a:ext uri="{FF2B5EF4-FFF2-40B4-BE49-F238E27FC236}">
                <a16:creationId xmlns:a16="http://schemas.microsoft.com/office/drawing/2014/main" id="{6010399B-E8DA-222F-B8C1-56906644AD5C}"/>
              </a:ext>
            </a:extLst>
          </p:cNvPr>
          <p:cNvSpPr/>
          <p:nvPr/>
        </p:nvSpPr>
        <p:spPr>
          <a:xfrm>
            <a:off x="2113598" y="2866371"/>
            <a:ext cx="366898" cy="458503"/>
          </a:xfrm>
          <a:custGeom>
            <a:avLst/>
            <a:gdLst>
              <a:gd name="connsiteX0" fmla="*/ 576303 w 670600"/>
              <a:gd name="connsiteY0" fmla="*/ 502751 h 838030"/>
              <a:gd name="connsiteX1" fmla="*/ 670601 w 670600"/>
              <a:gd name="connsiteY1" fmla="*/ 596965 h 838030"/>
              <a:gd name="connsiteX2" fmla="*/ 670601 w 670600"/>
              <a:gd name="connsiteY2" fmla="*/ 597007 h 838030"/>
              <a:gd name="connsiteX3" fmla="*/ 670601 w 670600"/>
              <a:gd name="connsiteY3" fmla="*/ 635480 h 838030"/>
              <a:gd name="connsiteX4" fmla="*/ 649101 w 670600"/>
              <a:gd name="connsiteY4" fmla="*/ 702494 h 838030"/>
              <a:gd name="connsiteX5" fmla="*/ 335154 w 670600"/>
              <a:gd name="connsiteY5" fmla="*/ 838031 h 838030"/>
              <a:gd name="connsiteX6" fmla="*/ 21374 w 670600"/>
              <a:gd name="connsiteY6" fmla="*/ 702368 h 838030"/>
              <a:gd name="connsiteX7" fmla="*/ 0 w 670600"/>
              <a:gd name="connsiteY7" fmla="*/ 635522 h 838030"/>
              <a:gd name="connsiteX8" fmla="*/ 0 w 670600"/>
              <a:gd name="connsiteY8" fmla="*/ 596965 h 838030"/>
              <a:gd name="connsiteX9" fmla="*/ 94214 w 670600"/>
              <a:gd name="connsiteY9" fmla="*/ 502668 h 838030"/>
              <a:gd name="connsiteX10" fmla="*/ 94255 w 670600"/>
              <a:gd name="connsiteY10" fmla="*/ 502668 h 838030"/>
              <a:gd name="connsiteX11" fmla="*/ 576261 w 670600"/>
              <a:gd name="connsiteY11" fmla="*/ 502668 h 838030"/>
              <a:gd name="connsiteX12" fmla="*/ 335154 w 670600"/>
              <a:gd name="connsiteY12" fmla="*/ 0 h 838030"/>
              <a:gd name="connsiteX13" fmla="*/ 544703 w 670600"/>
              <a:gd name="connsiteY13" fmla="*/ 209550 h 838030"/>
              <a:gd name="connsiteX14" fmla="*/ 335154 w 670600"/>
              <a:gd name="connsiteY14" fmla="*/ 419099 h 838030"/>
              <a:gd name="connsiteX15" fmla="*/ 125604 w 670600"/>
              <a:gd name="connsiteY15" fmla="*/ 209550 h 838030"/>
              <a:gd name="connsiteX16" fmla="*/ 335154 w 670600"/>
              <a:gd name="connsiteY16" fmla="*/ 0 h 83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0600" h="838030">
                <a:moveTo>
                  <a:pt x="576303" y="502751"/>
                </a:moveTo>
                <a:cubicBezTo>
                  <a:pt x="628360" y="502726"/>
                  <a:pt x="670576" y="544909"/>
                  <a:pt x="670601" y="596965"/>
                </a:cubicBezTo>
                <a:cubicBezTo>
                  <a:pt x="670601" y="596977"/>
                  <a:pt x="670601" y="596994"/>
                  <a:pt x="670601" y="597007"/>
                </a:cubicBezTo>
                <a:lnTo>
                  <a:pt x="670601" y="635480"/>
                </a:lnTo>
                <a:cubicBezTo>
                  <a:pt x="670596" y="659511"/>
                  <a:pt x="663078" y="682943"/>
                  <a:pt x="649101" y="702494"/>
                </a:cubicBezTo>
                <a:cubicBezTo>
                  <a:pt x="584308" y="793145"/>
                  <a:pt x="478486" y="838031"/>
                  <a:pt x="335154" y="838031"/>
                </a:cubicBezTo>
                <a:cubicBezTo>
                  <a:pt x="191738" y="838031"/>
                  <a:pt x="85999" y="793103"/>
                  <a:pt x="21374" y="702368"/>
                </a:cubicBezTo>
                <a:cubicBezTo>
                  <a:pt x="7473" y="682851"/>
                  <a:pt x="3" y="659486"/>
                  <a:pt x="0" y="635522"/>
                </a:cubicBezTo>
                <a:lnTo>
                  <a:pt x="0" y="596965"/>
                </a:lnTo>
                <a:cubicBezTo>
                  <a:pt x="-23" y="544909"/>
                  <a:pt x="42158" y="502693"/>
                  <a:pt x="94214" y="502668"/>
                </a:cubicBezTo>
                <a:cubicBezTo>
                  <a:pt x="94227" y="502668"/>
                  <a:pt x="94242" y="502668"/>
                  <a:pt x="94255" y="502668"/>
                </a:cubicBezTo>
                <a:lnTo>
                  <a:pt x="576261" y="502668"/>
                </a:lnTo>
                <a:close/>
                <a:moveTo>
                  <a:pt x="335154" y="0"/>
                </a:moveTo>
                <a:cubicBezTo>
                  <a:pt x="450884" y="0"/>
                  <a:pt x="544703" y="93819"/>
                  <a:pt x="544703" y="209550"/>
                </a:cubicBezTo>
                <a:cubicBezTo>
                  <a:pt x="544703" y="325280"/>
                  <a:pt x="450884" y="419099"/>
                  <a:pt x="335154" y="419099"/>
                </a:cubicBezTo>
                <a:cubicBezTo>
                  <a:pt x="219423" y="419099"/>
                  <a:pt x="125604" y="325280"/>
                  <a:pt x="125604" y="209550"/>
                </a:cubicBezTo>
                <a:cubicBezTo>
                  <a:pt x="125604" y="93819"/>
                  <a:pt x="219423" y="0"/>
                  <a:pt x="335154" y="0"/>
                </a:cubicBezTo>
                <a:close/>
              </a:path>
            </a:pathLst>
          </a:custGeom>
          <a:gradFill>
            <a:gsLst>
              <a:gs pos="10000">
                <a:srgbClr val="C03BC4"/>
              </a:gs>
              <a:gs pos="40000">
                <a:srgbClr val="0078D4"/>
              </a:gs>
            </a:gsLst>
            <a:path path="circle">
              <a:fillToRect l="100000" t="100000"/>
            </a:path>
          </a:gradFill>
          <a:ln w="4167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88" b="0" i="0" u="none" strike="noStrike" kern="1200" cap="none" spc="0" normalizeH="0" baseline="0" noProof="0">
              <a:ln>
                <a:noFill/>
              </a:ln>
              <a:solidFill>
                <a:srgbClr val="000000"/>
              </a:solidFill>
              <a:effectLst/>
              <a:uLnTx/>
              <a:uFillTx/>
              <a:latin typeface="Segoe UI"/>
              <a:ea typeface="+mn-ea"/>
              <a:cs typeface="+mn-cs"/>
            </a:endParaRPr>
          </a:p>
        </p:txBody>
      </p:sp>
      <p:grpSp>
        <p:nvGrpSpPr>
          <p:cNvPr id="121" name="Group 120">
            <a:extLst>
              <a:ext uri="{FF2B5EF4-FFF2-40B4-BE49-F238E27FC236}">
                <a16:creationId xmlns:a16="http://schemas.microsoft.com/office/drawing/2014/main" id="{B514F362-ADE7-898C-634B-1D3BF024B976}"/>
              </a:ext>
            </a:extLst>
          </p:cNvPr>
          <p:cNvGrpSpPr/>
          <p:nvPr/>
        </p:nvGrpSpPr>
        <p:grpSpPr>
          <a:xfrm>
            <a:off x="1080718" y="1100860"/>
            <a:ext cx="1713561" cy="1224034"/>
            <a:chOff x="1080718" y="1100860"/>
            <a:chExt cx="1713561" cy="1224034"/>
          </a:xfrm>
        </p:grpSpPr>
        <p:grpSp>
          <p:nvGrpSpPr>
            <p:cNvPr id="122" name="Group 121">
              <a:extLst>
                <a:ext uri="{FF2B5EF4-FFF2-40B4-BE49-F238E27FC236}">
                  <a16:creationId xmlns:a16="http://schemas.microsoft.com/office/drawing/2014/main" id="{5E964247-9352-18AA-D7B0-DEEE8D014453}"/>
                </a:ext>
                <a:ext uri="{C183D7F6-B498-43B3-948B-1728B52AA6E4}">
                  <adec:decorative xmlns:adec="http://schemas.microsoft.com/office/drawing/2017/decorative" val="1"/>
                </a:ext>
              </a:extLst>
            </p:cNvPr>
            <p:cNvGrpSpPr/>
            <p:nvPr/>
          </p:nvGrpSpPr>
          <p:grpSpPr>
            <a:xfrm>
              <a:off x="1080718" y="1100860"/>
              <a:ext cx="1713561" cy="1224034"/>
              <a:chOff x="1101435" y="1024298"/>
              <a:chExt cx="1920240" cy="1371669"/>
            </a:xfrm>
          </p:grpSpPr>
          <p:sp>
            <p:nvSpPr>
              <p:cNvPr id="124" name="Rectangle: Rounded Corners 1085">
                <a:extLst>
                  <a:ext uri="{FF2B5EF4-FFF2-40B4-BE49-F238E27FC236}">
                    <a16:creationId xmlns:a16="http://schemas.microsoft.com/office/drawing/2014/main" id="{FBA460DE-4743-ABD4-1897-38B740464792}"/>
                  </a:ext>
                </a:extLst>
              </p:cNvPr>
              <p:cNvSpPr/>
              <p:nvPr/>
            </p:nvSpPr>
            <p:spPr bwMode="auto">
              <a:xfrm>
                <a:off x="1101435" y="1024298"/>
                <a:ext cx="1920240" cy="1371669"/>
              </a:xfrm>
              <a:prstGeom prst="roundRect">
                <a:avLst>
                  <a:gd name="adj" fmla="val 7658"/>
                </a:avLst>
              </a:prstGeom>
              <a:solidFill>
                <a:srgbClr val="F4F3F5"/>
              </a:solidFill>
              <a:effectLst>
                <a:outerShdw blurRad="63500" dist="127000" dir="2700000" algn="tl" rotWithShape="0">
                  <a:srgbClr val="B1B3B3">
                    <a:alpha val="50000"/>
                  </a:srgbClr>
                </a:outerShdw>
              </a:effectLst>
            </p:spPr>
            <p:txBody>
              <a:bodyPr wrap="square" lIns="0" tIns="17145" rIns="0" bIns="42863" anchor="ctr" anchorCtr="0">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688" b="1" i="0" u="none" strike="noStrike" kern="1200" cap="none" spc="0" normalizeH="0" baseline="0" noProof="0" err="1">
                  <a:ln w="3175">
                    <a:noFill/>
                  </a:ln>
                  <a:gradFill>
                    <a:gsLst>
                      <a:gs pos="53933">
                        <a:srgbClr val="FFFFFF"/>
                      </a:gs>
                      <a:gs pos="38000">
                        <a:srgbClr val="FFFFFF"/>
                      </a:gs>
                    </a:gsLst>
                    <a:path path="circle">
                      <a:fillToRect l="100000" b="100000"/>
                    </a:path>
                  </a:gradFill>
                  <a:effectLst/>
                  <a:uLnTx/>
                  <a:uFillTx/>
                  <a:latin typeface="Segoe UI Semibold"/>
                  <a:ea typeface="+mn-ea"/>
                  <a:cs typeface="Segoe UI" pitchFamily="34" charset="0"/>
                </a:endParaRPr>
              </a:p>
            </p:txBody>
          </p:sp>
          <p:grpSp>
            <p:nvGrpSpPr>
              <p:cNvPr id="125" name="Group 124">
                <a:extLst>
                  <a:ext uri="{FF2B5EF4-FFF2-40B4-BE49-F238E27FC236}">
                    <a16:creationId xmlns:a16="http://schemas.microsoft.com/office/drawing/2014/main" id="{C52E68FF-97DD-7697-C557-0B8E8265A8F6}"/>
                  </a:ext>
                </a:extLst>
              </p:cNvPr>
              <p:cNvGrpSpPr/>
              <p:nvPr/>
            </p:nvGrpSpPr>
            <p:grpSpPr>
              <a:xfrm>
                <a:off x="1247427" y="1415317"/>
                <a:ext cx="1628248" cy="835670"/>
                <a:chOff x="3755296" y="-325430"/>
                <a:chExt cx="2100741" cy="1078168"/>
              </a:xfrm>
            </p:grpSpPr>
            <p:pic>
              <p:nvPicPr>
                <p:cNvPr id="127" name="Picture 126">
                  <a:extLst>
                    <a:ext uri="{FF2B5EF4-FFF2-40B4-BE49-F238E27FC236}">
                      <a16:creationId xmlns:a16="http://schemas.microsoft.com/office/drawing/2014/main" id="{25C613FA-5854-185B-43A2-9A41FF780A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5296" y="289875"/>
                  <a:ext cx="457991" cy="457989"/>
                </a:xfrm>
                <a:prstGeom prst="rect">
                  <a:avLst/>
                </a:prstGeom>
              </p:spPr>
            </p:pic>
            <p:pic>
              <p:nvPicPr>
                <p:cNvPr id="128" name="Picture 127">
                  <a:extLst>
                    <a:ext uri="{FF2B5EF4-FFF2-40B4-BE49-F238E27FC236}">
                      <a16:creationId xmlns:a16="http://schemas.microsoft.com/office/drawing/2014/main" id="{BCC6DD35-EEAA-DFF4-3DE5-8BB2F5B263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6893" y="285002"/>
                  <a:ext cx="516459" cy="467736"/>
                </a:xfrm>
                <a:prstGeom prst="rect">
                  <a:avLst/>
                </a:prstGeom>
              </p:spPr>
            </p:pic>
            <p:pic>
              <p:nvPicPr>
                <p:cNvPr id="129" name="Picture 128">
                  <a:extLst>
                    <a:ext uri="{FF2B5EF4-FFF2-40B4-BE49-F238E27FC236}">
                      <a16:creationId xmlns:a16="http://schemas.microsoft.com/office/drawing/2014/main" id="{02832789-A975-03C1-67EE-F60C88C68DB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6958" y="285002"/>
                  <a:ext cx="467737" cy="467736"/>
                </a:xfrm>
                <a:prstGeom prst="rect">
                  <a:avLst/>
                </a:prstGeom>
              </p:spPr>
            </p:pic>
            <p:pic>
              <p:nvPicPr>
                <p:cNvPr id="130" name="Picture 129">
                  <a:extLst>
                    <a:ext uri="{FF2B5EF4-FFF2-40B4-BE49-F238E27FC236}">
                      <a16:creationId xmlns:a16="http://schemas.microsoft.com/office/drawing/2014/main" id="{CFA76C9F-B0C5-FD8C-E39C-263B049AF53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88300" y="285002"/>
                  <a:ext cx="467737" cy="467736"/>
                </a:xfrm>
                <a:prstGeom prst="rect">
                  <a:avLst/>
                </a:prstGeom>
              </p:spPr>
            </p:pic>
            <p:pic>
              <p:nvPicPr>
                <p:cNvPr id="131" name="Picture 130" descr="A logo of a company&#10;&#10;Description automatically generated">
                  <a:extLst>
                    <a:ext uri="{FF2B5EF4-FFF2-40B4-BE49-F238E27FC236}">
                      <a16:creationId xmlns:a16="http://schemas.microsoft.com/office/drawing/2014/main" id="{B748448B-0D70-87D4-ED65-DCA4460550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86637" y="-325430"/>
                  <a:ext cx="506714" cy="506712"/>
                </a:xfrm>
                <a:prstGeom prst="rect">
                  <a:avLst/>
                </a:prstGeom>
              </p:spPr>
            </p:pic>
          </p:grpSp>
          <p:sp>
            <p:nvSpPr>
              <p:cNvPr id="126" name="TextBox 125">
                <a:extLst>
                  <a:ext uri="{FF2B5EF4-FFF2-40B4-BE49-F238E27FC236}">
                    <a16:creationId xmlns:a16="http://schemas.microsoft.com/office/drawing/2014/main" id="{88732216-0544-6035-AB93-7676B8887F1B}"/>
                  </a:ext>
                </a:extLst>
              </p:cNvPr>
              <p:cNvSpPr txBox="1"/>
              <p:nvPr/>
            </p:nvSpPr>
            <p:spPr>
              <a:xfrm>
                <a:off x="1211703" y="1127820"/>
                <a:ext cx="1699704" cy="237117"/>
              </a:xfrm>
              <a:prstGeom prst="rect">
                <a:avLst/>
              </a:prstGeom>
              <a:noFill/>
            </p:spPr>
            <p:txBody>
              <a:bodyPr wrap="none" rtlCol="0">
                <a:spAutoFit/>
              </a:bodyPr>
              <a:lstStyle/>
              <a:p>
                <a:pPr marL="0" marR="0" lvl="0" indent="0" algn="ctr" defTabSz="914400" rtl="0" eaLnBrk="1" fontAlgn="auto" latinLnBrk="0" hangingPunct="1">
                  <a:lnSpc>
                    <a:spcPts val="938"/>
                  </a:lnSpc>
                  <a:spcBef>
                    <a:spcPts val="0"/>
                  </a:spcBef>
                  <a:spcAft>
                    <a:spcPts val="0"/>
                  </a:spcAft>
                  <a:buClrTx/>
                  <a:buSzTx/>
                  <a:buFontTx/>
                  <a:buNone/>
                  <a:tabLst/>
                  <a:defRPr/>
                </a:pPr>
                <a:r>
                  <a:rPr kumimoji="0" lang="en-US" sz="1125" b="1" i="0" u="none" strike="noStrike" kern="0" cap="none" spc="0" normalizeH="0" baseline="0" noProof="0">
                    <a:ln>
                      <a:noFill/>
                    </a:ln>
                    <a:solidFill>
                      <a:prstClr val="black"/>
                    </a:solidFill>
                    <a:effectLst/>
                    <a:uLnTx/>
                    <a:uFillTx/>
                    <a:latin typeface="Segoe UI"/>
                    <a:ea typeface="+mn-ea"/>
                    <a:cs typeface="Segoe UI" panose="020B0502040204020203" pitchFamily="34" charset="0"/>
                  </a:rPr>
                  <a:t>Microsoft 365 Apps</a:t>
                </a:r>
              </a:p>
            </p:txBody>
          </p:sp>
        </p:grpSp>
        <p:pic>
          <p:nvPicPr>
            <p:cNvPr id="123" name="Picture 122" descr="A rainbow colored logo on a black background&#10;&#10;Description automatically generated">
              <a:extLst>
                <a:ext uri="{FF2B5EF4-FFF2-40B4-BE49-F238E27FC236}">
                  <a16:creationId xmlns:a16="http://schemas.microsoft.com/office/drawing/2014/main" id="{62A83F5A-BFEF-A5E2-6750-55C8EBC36FE1}"/>
                </a:ext>
              </a:extLst>
            </p:cNvPr>
            <p:cNvPicPr>
              <a:picLocks noChangeAspect="1"/>
            </p:cNvPicPr>
            <p:nvPr/>
          </p:nvPicPr>
          <p:blipFill>
            <a:blip r:embed="rId9"/>
            <a:stretch>
              <a:fillRect/>
            </a:stretch>
          </p:blipFill>
          <p:spPr>
            <a:xfrm>
              <a:off x="1803358" y="1280883"/>
              <a:ext cx="711665" cy="676001"/>
            </a:xfrm>
            <a:prstGeom prst="rect">
              <a:avLst/>
            </a:prstGeom>
          </p:spPr>
        </p:pic>
      </p:grpSp>
    </p:spTree>
    <p:extLst>
      <p:ext uri="{BB962C8B-B14F-4D97-AF65-F5344CB8AC3E}">
        <p14:creationId xmlns:p14="http://schemas.microsoft.com/office/powerpoint/2010/main" val="8478359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par>
                                <p:cTn id="11" presetID="10" presetClass="entr" presetSubtype="0" fill="hold" nodeType="withEffect">
                                  <p:stCondLst>
                                    <p:cond delay="0"/>
                                  </p:stCondLst>
                                  <p:childTnLst>
                                    <p:set>
                                      <p:cBhvr>
                                        <p:cTn id="12" dur="1" fill="hold">
                                          <p:stCondLst>
                                            <p:cond delay="0"/>
                                          </p:stCondLst>
                                        </p:cTn>
                                        <p:tgtEl>
                                          <p:spTgt spid="116"/>
                                        </p:tgtEl>
                                        <p:attrNameLst>
                                          <p:attrName>style.visibility</p:attrName>
                                        </p:attrNameLst>
                                      </p:cBhvr>
                                      <p:to>
                                        <p:strVal val="visible"/>
                                      </p:to>
                                    </p:set>
                                    <p:animEffect transition="in" filter="fade">
                                      <p:cBhvr>
                                        <p:cTn id="13" dur="500"/>
                                        <p:tgtEl>
                                          <p:spTgt spid="116"/>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path" presetSubtype="0" decel="100000" fill="hold" grpId="0" nodeType="clickEffect">
                                  <p:stCondLst>
                                    <p:cond delay="0"/>
                                  </p:stCondLst>
                                  <p:childTnLst>
                                    <p:animMotion origin="layout" path="M 0 2.84722E-6 L 0 -0.51888 " pathEditMode="relative" rAng="0" ptsTypes="AA">
                                      <p:cBhvr>
                                        <p:cTn id="17" dur="1000" fill="hold"/>
                                        <p:tgtEl>
                                          <p:spTgt spid="3"/>
                                        </p:tgtEl>
                                        <p:attrNameLst>
                                          <p:attrName>ppt_x</p:attrName>
                                          <p:attrName>ppt_y</p:attrName>
                                        </p:attrNameLst>
                                      </p:cBhvr>
                                      <p:rCtr x="0" y="-25955"/>
                                    </p:animMotion>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6"/>
                                        </p:tgtEl>
                                        <p:attrNameLst>
                                          <p:attrName>style.visibility</p:attrName>
                                        </p:attrNameLst>
                                      </p:cBhvr>
                                      <p:to>
                                        <p:strVal val="visible"/>
                                      </p:to>
                                    </p:set>
                                    <p:animEffect transition="in" filter="fade">
                                      <p:cBhvr>
                                        <p:cTn id="22" dur="500"/>
                                        <p:tgtEl>
                                          <p:spTgt spid="96"/>
                                        </p:tgtEl>
                                      </p:cBhvr>
                                    </p:animEffect>
                                  </p:childTnLst>
                                </p:cTn>
                              </p:par>
                              <p:par>
                                <p:cTn id="23" presetID="10" presetClass="entr" presetSubtype="0" fill="hold" nodeType="withEffect">
                                  <p:stCondLst>
                                    <p:cond delay="0"/>
                                  </p:stCondLst>
                                  <p:childTnLst>
                                    <p:set>
                                      <p:cBhvr>
                                        <p:cTn id="24" dur="1" fill="hold">
                                          <p:stCondLst>
                                            <p:cond delay="0"/>
                                          </p:stCondLst>
                                        </p:cTn>
                                        <p:tgtEl>
                                          <p:spTgt spid="90"/>
                                        </p:tgtEl>
                                        <p:attrNameLst>
                                          <p:attrName>style.visibility</p:attrName>
                                        </p:attrNameLst>
                                      </p:cBhvr>
                                      <p:to>
                                        <p:strVal val="visible"/>
                                      </p:to>
                                    </p:set>
                                    <p:animEffect transition="in" filter="fade">
                                      <p:cBhvr>
                                        <p:cTn id="25" dur="500"/>
                                        <p:tgtEl>
                                          <p:spTgt spid="9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1"/>
                                        </p:tgtEl>
                                        <p:attrNameLst>
                                          <p:attrName>style.visibility</p:attrName>
                                        </p:attrNameLst>
                                      </p:cBhvr>
                                      <p:to>
                                        <p:strVal val="visible"/>
                                      </p:to>
                                    </p:set>
                                    <p:animEffect transition="in" filter="fade">
                                      <p:cBhvr>
                                        <p:cTn id="33" dur="500"/>
                                        <p:tgtEl>
                                          <p:spTgt spid="121"/>
                                        </p:tgtEl>
                                      </p:cBhvr>
                                    </p:animEffect>
                                  </p:childTnLst>
                                </p:cTn>
                              </p:par>
                              <p:par>
                                <p:cTn id="34" presetID="10" presetClass="entr" presetSubtype="0" fill="hold" grpId="0" nodeType="withEffect">
                                  <p:stCondLst>
                                    <p:cond delay="600"/>
                                  </p:stCondLst>
                                  <p:childTnLst>
                                    <p:set>
                                      <p:cBhvr>
                                        <p:cTn id="35" dur="1" fill="hold">
                                          <p:stCondLst>
                                            <p:cond delay="0"/>
                                          </p:stCondLst>
                                        </p:cTn>
                                        <p:tgtEl>
                                          <p:spTgt spid="119"/>
                                        </p:tgtEl>
                                        <p:attrNameLst>
                                          <p:attrName>style.visibility</p:attrName>
                                        </p:attrNameLst>
                                      </p:cBhvr>
                                      <p:to>
                                        <p:strVal val="visible"/>
                                      </p:to>
                                    </p:set>
                                    <p:animEffect transition="in" filter="fade">
                                      <p:cBhvr>
                                        <p:cTn id="36" dur="500"/>
                                        <p:tgtEl>
                                          <p:spTgt spid="119"/>
                                        </p:tgtEl>
                                      </p:cBhvr>
                                    </p:animEffect>
                                  </p:childTnLst>
                                </p:cTn>
                              </p:par>
                              <p:par>
                                <p:cTn id="37" presetID="10" presetClass="entr" presetSubtype="0" fill="hold" grpId="0" nodeType="withEffect">
                                  <p:stCondLst>
                                    <p:cond delay="600"/>
                                  </p:stCondLst>
                                  <p:childTnLst>
                                    <p:set>
                                      <p:cBhvr>
                                        <p:cTn id="38" dur="1" fill="hold">
                                          <p:stCondLst>
                                            <p:cond delay="0"/>
                                          </p:stCondLst>
                                        </p:cTn>
                                        <p:tgtEl>
                                          <p:spTgt spid="120"/>
                                        </p:tgtEl>
                                        <p:attrNameLst>
                                          <p:attrName>style.visibility</p:attrName>
                                        </p:attrNameLst>
                                      </p:cBhvr>
                                      <p:to>
                                        <p:strVal val="visible"/>
                                      </p:to>
                                    </p:set>
                                    <p:animEffect transition="in" filter="fade">
                                      <p:cBhvr>
                                        <p:cTn id="39" dur="500"/>
                                        <p:tgtEl>
                                          <p:spTgt spid="120"/>
                                        </p:tgtEl>
                                      </p:cBhvr>
                                    </p:animEffect>
                                  </p:childTnLst>
                                </p:cTn>
                              </p:par>
                              <p:par>
                                <p:cTn id="40" presetID="10" presetClass="entr" presetSubtype="0" fill="hold" nodeType="with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fade">
                                      <p:cBhvr>
                                        <p:cTn id="42" dur="500"/>
                                        <p:tgtEl>
                                          <p:spTgt spid="6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fade">
                                      <p:cBhvr>
                                        <p:cTn id="47" dur="500"/>
                                        <p:tgtEl>
                                          <p:spTgt spid="6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99"/>
                                        </p:tgtEl>
                                        <p:attrNameLst>
                                          <p:attrName>style.visibility</p:attrName>
                                        </p:attrNameLst>
                                      </p:cBhvr>
                                      <p:to>
                                        <p:strVal val="visible"/>
                                      </p:to>
                                    </p:set>
                                    <p:animEffect transition="in" filter="fade">
                                      <p:cBhvr>
                                        <p:cTn id="50" dur="500"/>
                                        <p:tgtEl>
                                          <p:spTgt spid="99"/>
                                        </p:tgtEl>
                                      </p:cBhvr>
                                    </p:animEffect>
                                  </p:childTnLst>
                                </p:cTn>
                              </p:par>
                              <p:par>
                                <p:cTn id="51" presetID="10" presetClass="entr" presetSubtype="0" fill="hold" nodeType="withEffect">
                                  <p:stCondLst>
                                    <p:cond delay="0"/>
                                  </p:stCondLst>
                                  <p:childTnLst>
                                    <p:set>
                                      <p:cBhvr>
                                        <p:cTn id="52" dur="1" fill="hold">
                                          <p:stCondLst>
                                            <p:cond delay="0"/>
                                          </p:stCondLst>
                                        </p:cTn>
                                        <p:tgtEl>
                                          <p:spTgt spid="81"/>
                                        </p:tgtEl>
                                        <p:attrNameLst>
                                          <p:attrName>style.visibility</p:attrName>
                                        </p:attrNameLst>
                                      </p:cBhvr>
                                      <p:to>
                                        <p:strVal val="visible"/>
                                      </p:to>
                                    </p:set>
                                    <p:animEffect transition="in" filter="fade">
                                      <p:cBhvr>
                                        <p:cTn id="53" dur="500"/>
                                        <p:tgtEl>
                                          <p:spTgt spid="8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8"/>
                                        </p:tgtEl>
                                        <p:attrNameLst>
                                          <p:attrName>style.visibility</p:attrName>
                                        </p:attrNameLst>
                                      </p:cBhvr>
                                      <p:to>
                                        <p:strVal val="visible"/>
                                      </p:to>
                                    </p:set>
                                    <p:animEffect transition="in" filter="fade">
                                      <p:cBhvr>
                                        <p:cTn id="56" dur="500"/>
                                        <p:tgtEl>
                                          <p:spTgt spid="6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0"/>
                                        </p:tgtEl>
                                        <p:attrNameLst>
                                          <p:attrName>style.visibility</p:attrName>
                                        </p:attrNameLst>
                                      </p:cBhvr>
                                      <p:to>
                                        <p:strVal val="visible"/>
                                      </p:to>
                                    </p:set>
                                    <p:animEffect transition="in" filter="fade">
                                      <p:cBhvr>
                                        <p:cTn id="59" dur="500"/>
                                        <p:tgtEl>
                                          <p:spTgt spid="70"/>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500"/>
                                        <p:tgtEl>
                                          <p:spTgt spid="17"/>
                                        </p:tgtEl>
                                      </p:cBhvr>
                                    </p:animEffect>
                                  </p:childTnLst>
                                </p:cTn>
                              </p:par>
                              <p:par>
                                <p:cTn id="65" presetID="10" presetClass="entr" presetSubtype="0" fill="hold"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500"/>
                                        <p:tgtEl>
                                          <p:spTgt spid="2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09"/>
                                        </p:tgtEl>
                                        <p:attrNameLst>
                                          <p:attrName>style.visibility</p:attrName>
                                        </p:attrNameLst>
                                      </p:cBhvr>
                                      <p:to>
                                        <p:strVal val="visible"/>
                                      </p:to>
                                    </p:set>
                                    <p:animEffect transition="in" filter="fade">
                                      <p:cBhvr>
                                        <p:cTn id="70" dur="500"/>
                                        <p:tgtEl>
                                          <p:spTgt spid="10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4"/>
                                        </p:tgtEl>
                                        <p:attrNameLst>
                                          <p:attrName>style.visibility</p:attrName>
                                        </p:attrNameLst>
                                      </p:cBhvr>
                                      <p:to>
                                        <p:strVal val="visible"/>
                                      </p:to>
                                    </p:set>
                                    <p:animEffect transition="in" filter="fade">
                                      <p:cBhvr>
                                        <p:cTn id="73" dur="500"/>
                                        <p:tgtEl>
                                          <p:spTgt spid="74"/>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00"/>
                                        </p:tgtEl>
                                        <p:attrNameLst>
                                          <p:attrName>style.visibility</p:attrName>
                                        </p:attrNameLst>
                                      </p:cBhvr>
                                      <p:to>
                                        <p:strVal val="visible"/>
                                      </p:to>
                                    </p:set>
                                    <p:animEffect transition="in" filter="fade">
                                      <p:cBhvr>
                                        <p:cTn id="78" dur="500"/>
                                        <p:tgtEl>
                                          <p:spTgt spid="100"/>
                                        </p:tgtEl>
                                      </p:cBhvr>
                                    </p:animEffect>
                                  </p:childTnLst>
                                </p:cTn>
                              </p:par>
                              <p:par>
                                <p:cTn id="79" presetID="10" presetClass="entr" presetSubtype="0" fill="hold" nodeType="withEffect">
                                  <p:stCondLst>
                                    <p:cond delay="0"/>
                                  </p:stCondLst>
                                  <p:childTnLst>
                                    <p:set>
                                      <p:cBhvr>
                                        <p:cTn id="80" dur="1" fill="hold">
                                          <p:stCondLst>
                                            <p:cond delay="0"/>
                                          </p:stCondLst>
                                        </p:cTn>
                                        <p:tgtEl>
                                          <p:spTgt spid="84"/>
                                        </p:tgtEl>
                                        <p:attrNameLst>
                                          <p:attrName>style.visibility</p:attrName>
                                        </p:attrNameLst>
                                      </p:cBhvr>
                                      <p:to>
                                        <p:strVal val="visible"/>
                                      </p:to>
                                    </p:set>
                                    <p:animEffect transition="in" filter="fade">
                                      <p:cBhvr>
                                        <p:cTn id="81" dur="500"/>
                                        <p:tgtEl>
                                          <p:spTgt spid="84"/>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98"/>
                                        </p:tgtEl>
                                        <p:attrNameLst>
                                          <p:attrName>style.visibility</p:attrName>
                                        </p:attrNameLst>
                                      </p:cBhvr>
                                      <p:to>
                                        <p:strVal val="visible"/>
                                      </p:to>
                                    </p:set>
                                    <p:animEffect transition="in" filter="fade">
                                      <p:cBhvr>
                                        <p:cTn id="84" dur="500"/>
                                        <p:tgtEl>
                                          <p:spTgt spid="98"/>
                                        </p:tgtEl>
                                      </p:cBhvr>
                                    </p:animEffect>
                                  </p:childTnLst>
                                </p:cTn>
                              </p:par>
                              <p:par>
                                <p:cTn id="85" presetID="10" presetClass="entr" presetSubtype="0" fill="hold" nodeType="withEffect">
                                  <p:stCondLst>
                                    <p:cond delay="0"/>
                                  </p:stCondLst>
                                  <p:childTnLst>
                                    <p:set>
                                      <p:cBhvr>
                                        <p:cTn id="86" dur="1" fill="hold">
                                          <p:stCondLst>
                                            <p:cond delay="0"/>
                                          </p:stCondLst>
                                        </p:cTn>
                                        <p:tgtEl>
                                          <p:spTgt spid="75"/>
                                        </p:tgtEl>
                                        <p:attrNameLst>
                                          <p:attrName>style.visibility</p:attrName>
                                        </p:attrNameLst>
                                      </p:cBhvr>
                                      <p:to>
                                        <p:strVal val="visible"/>
                                      </p:to>
                                    </p:set>
                                    <p:animEffect transition="in" filter="fade">
                                      <p:cBhvr>
                                        <p:cTn id="87" dur="500"/>
                                        <p:tgtEl>
                                          <p:spTgt spid="7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61"/>
                                        </p:tgtEl>
                                        <p:attrNameLst>
                                          <p:attrName>style.visibility</p:attrName>
                                        </p:attrNameLst>
                                      </p:cBhvr>
                                      <p:to>
                                        <p:strVal val="visible"/>
                                      </p:to>
                                    </p:set>
                                    <p:animEffect transition="in" filter="fade">
                                      <p:cBhvr>
                                        <p:cTn id="90" dur="500"/>
                                        <p:tgtEl>
                                          <p:spTgt spid="61"/>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73"/>
                                        </p:tgtEl>
                                        <p:attrNameLst>
                                          <p:attrName>style.visibility</p:attrName>
                                        </p:attrNameLst>
                                      </p:cBhvr>
                                      <p:to>
                                        <p:strVal val="visible"/>
                                      </p:to>
                                    </p:set>
                                    <p:animEffect transition="in" filter="fade">
                                      <p:cBhvr>
                                        <p:cTn id="93" dur="500"/>
                                        <p:tgtEl>
                                          <p:spTgt spid="73"/>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03"/>
                                        </p:tgtEl>
                                        <p:attrNameLst>
                                          <p:attrName>style.visibility</p:attrName>
                                        </p:attrNameLst>
                                      </p:cBhvr>
                                      <p:to>
                                        <p:strVal val="visible"/>
                                      </p:to>
                                    </p:set>
                                    <p:animEffect transition="in" filter="fade">
                                      <p:cBhvr>
                                        <p:cTn id="96" dur="500"/>
                                        <p:tgtEl>
                                          <p:spTgt spid="103"/>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18"/>
                                        </p:tgtEl>
                                        <p:attrNameLst>
                                          <p:attrName>style.visibility</p:attrName>
                                        </p:attrNameLst>
                                      </p:cBhvr>
                                      <p:to>
                                        <p:strVal val="visible"/>
                                      </p:to>
                                    </p:set>
                                    <p:animEffect transition="in" filter="fade">
                                      <p:cBhvr>
                                        <p:cTn id="101" dur="500"/>
                                        <p:tgtEl>
                                          <p:spTgt spid="18"/>
                                        </p:tgtEl>
                                      </p:cBhvr>
                                    </p:animEffect>
                                  </p:childTnLst>
                                </p:cTn>
                              </p:par>
                              <p:par>
                                <p:cTn id="102" presetID="10" presetClass="entr" presetSubtype="0" fill="hold" nodeType="withEffect">
                                  <p:stCondLst>
                                    <p:cond delay="0"/>
                                  </p:stCondLst>
                                  <p:childTnLst>
                                    <p:set>
                                      <p:cBhvr>
                                        <p:cTn id="103" dur="1" fill="hold">
                                          <p:stCondLst>
                                            <p:cond delay="0"/>
                                          </p:stCondLst>
                                        </p:cTn>
                                        <p:tgtEl>
                                          <p:spTgt spid="19"/>
                                        </p:tgtEl>
                                        <p:attrNameLst>
                                          <p:attrName>style.visibility</p:attrName>
                                        </p:attrNameLst>
                                      </p:cBhvr>
                                      <p:to>
                                        <p:strVal val="visible"/>
                                      </p:to>
                                    </p:set>
                                    <p:animEffect transition="in" filter="fade">
                                      <p:cBhvr>
                                        <p:cTn id="104" dur="500"/>
                                        <p:tgtEl>
                                          <p:spTgt spid="19"/>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58"/>
                                        </p:tgtEl>
                                        <p:attrNameLst>
                                          <p:attrName>style.visibility</p:attrName>
                                        </p:attrNameLst>
                                      </p:cBhvr>
                                      <p:to>
                                        <p:strVal val="visible"/>
                                      </p:to>
                                    </p:set>
                                    <p:animEffect transition="in" filter="fade">
                                      <p:cBhvr>
                                        <p:cTn id="107" dur="500"/>
                                        <p:tgtEl>
                                          <p:spTgt spid="58"/>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69"/>
                                        </p:tgtEl>
                                        <p:attrNameLst>
                                          <p:attrName>style.visibility</p:attrName>
                                        </p:attrNameLst>
                                      </p:cBhvr>
                                      <p:to>
                                        <p:strVal val="visible"/>
                                      </p:to>
                                    </p:set>
                                    <p:animEffect transition="in" filter="fade">
                                      <p:cBhvr>
                                        <p:cTn id="110" dur="500"/>
                                        <p:tgtEl>
                                          <p:spTgt spid="6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04"/>
                                        </p:tgtEl>
                                        <p:attrNameLst>
                                          <p:attrName>style.visibility</p:attrName>
                                        </p:attrNameLst>
                                      </p:cBhvr>
                                      <p:to>
                                        <p:strVal val="visible"/>
                                      </p:to>
                                    </p:set>
                                    <p:animEffect transition="in" filter="fade">
                                      <p:cBhvr>
                                        <p:cTn id="113" dur="500"/>
                                        <p:tgtEl>
                                          <p:spTgt spid="104"/>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05"/>
                                        </p:tgtEl>
                                        <p:attrNameLst>
                                          <p:attrName>style.visibility</p:attrName>
                                        </p:attrNameLst>
                                      </p:cBhvr>
                                      <p:to>
                                        <p:strVal val="visible"/>
                                      </p:to>
                                    </p:set>
                                    <p:animEffect transition="in" filter="fade">
                                      <p:cBhvr>
                                        <p:cTn id="116" dur="500"/>
                                        <p:tgtEl>
                                          <p:spTgt spid="105"/>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59"/>
                                        </p:tgtEl>
                                        <p:attrNameLst>
                                          <p:attrName>style.visibility</p:attrName>
                                        </p:attrNameLst>
                                      </p:cBhvr>
                                      <p:to>
                                        <p:strVal val="visible"/>
                                      </p:to>
                                    </p:set>
                                    <p:animEffect transition="in" filter="fade">
                                      <p:cBhvr>
                                        <p:cTn id="119" dur="500"/>
                                        <p:tgtEl>
                                          <p:spTgt spid="59"/>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06"/>
                                        </p:tgtEl>
                                        <p:attrNameLst>
                                          <p:attrName>style.visibility</p:attrName>
                                        </p:attrNameLst>
                                      </p:cBhvr>
                                      <p:to>
                                        <p:strVal val="visible"/>
                                      </p:to>
                                    </p:set>
                                    <p:animEffect transition="in" filter="fade">
                                      <p:cBhvr>
                                        <p:cTn id="122" dur="500"/>
                                        <p:tgtEl>
                                          <p:spTgt spid="106"/>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07"/>
                                        </p:tgtEl>
                                        <p:attrNameLst>
                                          <p:attrName>style.visibility</p:attrName>
                                        </p:attrNameLst>
                                      </p:cBhvr>
                                      <p:to>
                                        <p:strVal val="visible"/>
                                      </p:to>
                                    </p:set>
                                    <p:animEffect transition="in" filter="fade">
                                      <p:cBhvr>
                                        <p:cTn id="125" dur="500"/>
                                        <p:tgtEl>
                                          <p:spTgt spid="107"/>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102"/>
                                        </p:tgtEl>
                                        <p:attrNameLst>
                                          <p:attrName>style.visibility</p:attrName>
                                        </p:attrNameLst>
                                      </p:cBhvr>
                                      <p:to>
                                        <p:strVal val="visible"/>
                                      </p:to>
                                    </p:set>
                                    <p:animEffect transition="in" filter="fade">
                                      <p:cBhvr>
                                        <p:cTn id="130" dur="500"/>
                                        <p:tgtEl>
                                          <p:spTgt spid="102"/>
                                        </p:tgtEl>
                                      </p:cBhvr>
                                    </p:animEffect>
                                  </p:childTnLst>
                                </p:cTn>
                              </p:par>
                              <p:par>
                                <p:cTn id="131" presetID="10" presetClass="entr" presetSubtype="0" fill="hold" nodeType="withEffect">
                                  <p:stCondLst>
                                    <p:cond delay="0"/>
                                  </p:stCondLst>
                                  <p:childTnLst>
                                    <p:set>
                                      <p:cBhvr>
                                        <p:cTn id="132" dur="1" fill="hold">
                                          <p:stCondLst>
                                            <p:cond delay="0"/>
                                          </p:stCondLst>
                                        </p:cTn>
                                        <p:tgtEl>
                                          <p:spTgt spid="78"/>
                                        </p:tgtEl>
                                        <p:attrNameLst>
                                          <p:attrName>style.visibility</p:attrName>
                                        </p:attrNameLst>
                                      </p:cBhvr>
                                      <p:to>
                                        <p:strVal val="visible"/>
                                      </p:to>
                                    </p:set>
                                    <p:animEffect transition="in" filter="fade">
                                      <p:cBhvr>
                                        <p:cTn id="133" dur="500"/>
                                        <p:tgtEl>
                                          <p:spTgt spid="78"/>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60"/>
                                        </p:tgtEl>
                                        <p:attrNameLst>
                                          <p:attrName>style.visibility</p:attrName>
                                        </p:attrNameLst>
                                      </p:cBhvr>
                                      <p:to>
                                        <p:strVal val="visible"/>
                                      </p:to>
                                    </p:set>
                                    <p:animEffect transition="in" filter="fade">
                                      <p:cBhvr>
                                        <p:cTn id="136" dur="500"/>
                                        <p:tgtEl>
                                          <p:spTgt spid="60"/>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65"/>
                                        </p:tgtEl>
                                        <p:attrNameLst>
                                          <p:attrName>style.visibility</p:attrName>
                                        </p:attrNameLst>
                                      </p:cBhvr>
                                      <p:to>
                                        <p:strVal val="visible"/>
                                      </p:to>
                                    </p:set>
                                    <p:animEffect transition="in" filter="fade">
                                      <p:cBhvr>
                                        <p:cTn id="139" dur="500"/>
                                        <p:tgtEl>
                                          <p:spTgt spid="65"/>
                                        </p:tgtEl>
                                      </p:cBhvr>
                                    </p:animEffect>
                                  </p:childTnLst>
                                </p:cTn>
                              </p:par>
                            </p:childTnLst>
                          </p:cTn>
                        </p:par>
                        <p:par>
                          <p:cTn id="140" fill="hold">
                            <p:stCondLst>
                              <p:cond delay="500"/>
                            </p:stCondLst>
                            <p:childTnLst>
                              <p:par>
                                <p:cTn id="141" presetID="10" presetClass="entr" presetSubtype="0" fill="hold" grpId="0" nodeType="afterEffect">
                                  <p:stCondLst>
                                    <p:cond delay="0"/>
                                  </p:stCondLst>
                                  <p:childTnLst>
                                    <p:set>
                                      <p:cBhvr>
                                        <p:cTn id="142" dur="1" fill="hold">
                                          <p:stCondLst>
                                            <p:cond delay="0"/>
                                          </p:stCondLst>
                                        </p:cTn>
                                        <p:tgtEl>
                                          <p:spTgt spid="101"/>
                                        </p:tgtEl>
                                        <p:attrNameLst>
                                          <p:attrName>style.visibility</p:attrName>
                                        </p:attrNameLst>
                                      </p:cBhvr>
                                      <p:to>
                                        <p:strVal val="visible"/>
                                      </p:to>
                                    </p:set>
                                    <p:animEffect transition="in" filter="fade">
                                      <p:cBhvr>
                                        <p:cTn id="143" dur="500"/>
                                        <p:tgtEl>
                                          <p:spTgt spid="101"/>
                                        </p:tgtEl>
                                      </p:cBhvr>
                                    </p:animEffect>
                                  </p:childTnLst>
                                </p:cTn>
                              </p:par>
                              <p:par>
                                <p:cTn id="144" presetID="10" presetClass="entr" presetSubtype="0" fill="hold" nodeType="withEffect">
                                  <p:stCondLst>
                                    <p:cond delay="0"/>
                                  </p:stCondLst>
                                  <p:childTnLst>
                                    <p:set>
                                      <p:cBhvr>
                                        <p:cTn id="145" dur="1" fill="hold">
                                          <p:stCondLst>
                                            <p:cond delay="0"/>
                                          </p:stCondLst>
                                        </p:cTn>
                                        <p:tgtEl>
                                          <p:spTgt spid="87"/>
                                        </p:tgtEl>
                                        <p:attrNameLst>
                                          <p:attrName>style.visibility</p:attrName>
                                        </p:attrNameLst>
                                      </p:cBhvr>
                                      <p:to>
                                        <p:strVal val="visible"/>
                                      </p:to>
                                    </p:set>
                                    <p:animEffect transition="in" filter="fade">
                                      <p:cBhvr>
                                        <p:cTn id="146" dur="500"/>
                                        <p:tgtEl>
                                          <p:spTgt spid="87"/>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67"/>
                                        </p:tgtEl>
                                        <p:attrNameLst>
                                          <p:attrName>style.visibility</p:attrName>
                                        </p:attrNameLst>
                                      </p:cBhvr>
                                      <p:to>
                                        <p:strVal val="visible"/>
                                      </p:to>
                                    </p:set>
                                    <p:animEffect transition="in" filter="fade">
                                      <p:cBhvr>
                                        <p:cTn id="149" dur="500"/>
                                        <p:tgtEl>
                                          <p:spTgt spid="67"/>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71"/>
                                        </p:tgtEl>
                                        <p:attrNameLst>
                                          <p:attrName>style.visibility</p:attrName>
                                        </p:attrNameLst>
                                      </p:cBhvr>
                                      <p:to>
                                        <p:strVal val="visible"/>
                                      </p:to>
                                    </p:set>
                                    <p:animEffect transition="in" filter="fade">
                                      <p:cBhvr>
                                        <p:cTn id="152" dur="500"/>
                                        <p:tgtEl>
                                          <p:spTgt spid="71"/>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97"/>
                                        </p:tgtEl>
                                        <p:attrNameLst>
                                          <p:attrName>style.visibility</p:attrName>
                                        </p:attrNameLst>
                                      </p:cBhvr>
                                      <p:to>
                                        <p:strVal val="visible"/>
                                      </p:to>
                                    </p:set>
                                    <p:animEffect transition="in" filter="fade">
                                      <p:cBhvr>
                                        <p:cTn id="157" dur="500"/>
                                        <p:tgtEl>
                                          <p:spTgt spid="97"/>
                                        </p:tgtEl>
                                      </p:cBhvr>
                                    </p:animEffect>
                                  </p:childTnLst>
                                </p:cTn>
                              </p:par>
                              <p:par>
                                <p:cTn id="158" presetID="10" presetClass="entr" presetSubtype="0" fill="hold" nodeType="withEffect">
                                  <p:stCondLst>
                                    <p:cond delay="0"/>
                                  </p:stCondLst>
                                  <p:childTnLst>
                                    <p:set>
                                      <p:cBhvr>
                                        <p:cTn id="159" dur="1" fill="hold">
                                          <p:stCondLst>
                                            <p:cond delay="0"/>
                                          </p:stCondLst>
                                        </p:cTn>
                                        <p:tgtEl>
                                          <p:spTgt spid="110"/>
                                        </p:tgtEl>
                                        <p:attrNameLst>
                                          <p:attrName>style.visibility</p:attrName>
                                        </p:attrNameLst>
                                      </p:cBhvr>
                                      <p:to>
                                        <p:strVal val="visible"/>
                                      </p:to>
                                    </p:set>
                                    <p:animEffect transition="in" filter="fade">
                                      <p:cBhvr>
                                        <p:cTn id="160" dur="500"/>
                                        <p:tgtEl>
                                          <p:spTgt spid="110"/>
                                        </p:tgtEl>
                                      </p:cBhvr>
                                    </p:animEffect>
                                  </p:childTnLst>
                                </p:cTn>
                              </p:par>
                              <p:par>
                                <p:cTn id="161" presetID="10" presetClass="entr" presetSubtype="0" fill="hold" nodeType="withEffect">
                                  <p:stCondLst>
                                    <p:cond delay="0"/>
                                  </p:stCondLst>
                                  <p:childTnLst>
                                    <p:set>
                                      <p:cBhvr>
                                        <p:cTn id="162" dur="1" fill="hold">
                                          <p:stCondLst>
                                            <p:cond delay="0"/>
                                          </p:stCondLst>
                                        </p:cTn>
                                        <p:tgtEl>
                                          <p:spTgt spid="111"/>
                                        </p:tgtEl>
                                        <p:attrNameLst>
                                          <p:attrName>style.visibility</p:attrName>
                                        </p:attrNameLst>
                                      </p:cBhvr>
                                      <p:to>
                                        <p:strVal val="visible"/>
                                      </p:to>
                                    </p:set>
                                    <p:animEffect transition="in" filter="fade">
                                      <p:cBhvr>
                                        <p:cTn id="163" dur="500"/>
                                        <p:tgtEl>
                                          <p:spTgt spid="111"/>
                                        </p:tgtEl>
                                      </p:cBhvr>
                                    </p:animEffect>
                                  </p:childTnLst>
                                </p:cTn>
                              </p:par>
                              <p:par>
                                <p:cTn id="164" presetID="10" presetClass="entr" presetSubtype="0" fill="hold" nodeType="withEffect">
                                  <p:stCondLst>
                                    <p:cond delay="0"/>
                                  </p:stCondLst>
                                  <p:childTnLst>
                                    <p:set>
                                      <p:cBhvr>
                                        <p:cTn id="165" dur="1" fill="hold">
                                          <p:stCondLst>
                                            <p:cond delay="0"/>
                                          </p:stCondLst>
                                        </p:cTn>
                                        <p:tgtEl>
                                          <p:spTgt spid="63"/>
                                        </p:tgtEl>
                                        <p:attrNameLst>
                                          <p:attrName>style.visibility</p:attrName>
                                        </p:attrNameLst>
                                      </p:cBhvr>
                                      <p:to>
                                        <p:strVal val="visible"/>
                                      </p:to>
                                    </p:set>
                                    <p:animEffect transition="in" filter="fade">
                                      <p:cBhvr>
                                        <p:cTn id="166" dur="500"/>
                                        <p:tgtEl>
                                          <p:spTgt spid="63"/>
                                        </p:tgtEl>
                                      </p:cBhvr>
                                    </p:animEffect>
                                  </p:childTnLst>
                                </p:cTn>
                              </p:par>
                              <p:par>
                                <p:cTn id="167" presetID="10" presetClass="entr" presetSubtype="0" fill="hold" nodeType="withEffect">
                                  <p:stCondLst>
                                    <p:cond delay="0"/>
                                  </p:stCondLst>
                                  <p:childTnLst>
                                    <p:set>
                                      <p:cBhvr>
                                        <p:cTn id="168" dur="1" fill="hold">
                                          <p:stCondLst>
                                            <p:cond delay="0"/>
                                          </p:stCondLst>
                                        </p:cTn>
                                        <p:tgtEl>
                                          <p:spTgt spid="93"/>
                                        </p:tgtEl>
                                        <p:attrNameLst>
                                          <p:attrName>style.visibility</p:attrName>
                                        </p:attrNameLst>
                                      </p:cBhvr>
                                      <p:to>
                                        <p:strVal val="visible"/>
                                      </p:to>
                                    </p:set>
                                    <p:animEffect transition="in" filter="fade">
                                      <p:cBhvr>
                                        <p:cTn id="169" dur="500"/>
                                        <p:tgtEl>
                                          <p:spTgt spid="93"/>
                                        </p:tgtEl>
                                      </p:cBhvr>
                                    </p:animEffect>
                                  </p:childTnLst>
                                </p:cTn>
                              </p:par>
                              <p:par>
                                <p:cTn id="170" presetID="10" presetClass="entr" presetSubtype="0" fill="hold" nodeType="withEffect">
                                  <p:stCondLst>
                                    <p:cond delay="0"/>
                                  </p:stCondLst>
                                  <p:childTnLst>
                                    <p:set>
                                      <p:cBhvr>
                                        <p:cTn id="171" dur="1" fill="hold">
                                          <p:stCondLst>
                                            <p:cond delay="0"/>
                                          </p:stCondLst>
                                        </p:cTn>
                                        <p:tgtEl>
                                          <p:spTgt spid="112"/>
                                        </p:tgtEl>
                                        <p:attrNameLst>
                                          <p:attrName>style.visibility</p:attrName>
                                        </p:attrNameLst>
                                      </p:cBhvr>
                                      <p:to>
                                        <p:strVal val="visible"/>
                                      </p:to>
                                    </p:set>
                                    <p:animEffect transition="in" filter="fade">
                                      <p:cBhvr>
                                        <p:cTn id="172" dur="500"/>
                                        <p:tgtEl>
                                          <p:spTgt spid="112"/>
                                        </p:tgtEl>
                                      </p:cBhvr>
                                    </p:animEffect>
                                  </p:childTnLst>
                                </p:cTn>
                              </p:par>
                              <p:par>
                                <p:cTn id="173" presetID="10" presetClass="entr" presetSubtype="0" fill="hold" nodeType="withEffect">
                                  <p:stCondLst>
                                    <p:cond delay="0"/>
                                  </p:stCondLst>
                                  <p:childTnLst>
                                    <p:set>
                                      <p:cBhvr>
                                        <p:cTn id="174" dur="1" fill="hold">
                                          <p:stCondLst>
                                            <p:cond delay="0"/>
                                          </p:stCondLst>
                                        </p:cTn>
                                        <p:tgtEl>
                                          <p:spTgt spid="113"/>
                                        </p:tgtEl>
                                        <p:attrNameLst>
                                          <p:attrName>style.visibility</p:attrName>
                                        </p:attrNameLst>
                                      </p:cBhvr>
                                      <p:to>
                                        <p:strVal val="visible"/>
                                      </p:to>
                                    </p:set>
                                    <p:animEffect transition="in" filter="fade">
                                      <p:cBhvr>
                                        <p:cTn id="175" dur="500"/>
                                        <p:tgtEl>
                                          <p:spTgt spid="113"/>
                                        </p:tgtEl>
                                      </p:cBhvr>
                                    </p:animEffect>
                                  </p:childTnLst>
                                </p:cTn>
                              </p:par>
                              <p:par>
                                <p:cTn id="176" presetID="10" presetClass="entr" presetSubtype="0" fill="hold" nodeType="withEffect">
                                  <p:stCondLst>
                                    <p:cond delay="0"/>
                                  </p:stCondLst>
                                  <p:childTnLst>
                                    <p:set>
                                      <p:cBhvr>
                                        <p:cTn id="177" dur="1" fill="hold">
                                          <p:stCondLst>
                                            <p:cond delay="0"/>
                                          </p:stCondLst>
                                        </p:cTn>
                                        <p:tgtEl>
                                          <p:spTgt spid="2"/>
                                        </p:tgtEl>
                                        <p:attrNameLst>
                                          <p:attrName>style.visibility</p:attrName>
                                        </p:attrNameLst>
                                      </p:cBhvr>
                                      <p:to>
                                        <p:strVal val="visible"/>
                                      </p:to>
                                    </p:set>
                                    <p:animEffect transition="in" filter="fade">
                                      <p:cBhvr>
                                        <p:cTn id="178" dur="500"/>
                                        <p:tgtEl>
                                          <p:spTgt spid="2"/>
                                        </p:tgtEl>
                                      </p:cBhvr>
                                    </p:animEffect>
                                  </p:childTnLst>
                                </p:cTn>
                              </p:par>
                              <p:par>
                                <p:cTn id="179" presetID="10" presetClass="entr" presetSubtype="0" fill="hold" nodeType="withEffect">
                                  <p:stCondLst>
                                    <p:cond delay="0"/>
                                  </p:stCondLst>
                                  <p:childTnLst>
                                    <p:set>
                                      <p:cBhvr>
                                        <p:cTn id="180" dur="1" fill="hold">
                                          <p:stCondLst>
                                            <p:cond delay="0"/>
                                          </p:stCondLst>
                                        </p:cTn>
                                        <p:tgtEl>
                                          <p:spTgt spid="114"/>
                                        </p:tgtEl>
                                        <p:attrNameLst>
                                          <p:attrName>style.visibility</p:attrName>
                                        </p:attrNameLst>
                                      </p:cBhvr>
                                      <p:to>
                                        <p:strVal val="visible"/>
                                      </p:to>
                                    </p:set>
                                    <p:animEffect transition="in" filter="fade">
                                      <p:cBhvr>
                                        <p:cTn id="181" dur="500"/>
                                        <p:tgtEl>
                                          <p:spTgt spid="114"/>
                                        </p:tgtEl>
                                      </p:cBhvr>
                                    </p:animEffect>
                                  </p:childTnLst>
                                </p:cTn>
                              </p:par>
                              <p:par>
                                <p:cTn id="182" presetID="10" presetClass="entr" presetSubtype="0" fill="hold" nodeType="withEffect">
                                  <p:stCondLst>
                                    <p:cond delay="0"/>
                                  </p:stCondLst>
                                  <p:childTnLst>
                                    <p:set>
                                      <p:cBhvr>
                                        <p:cTn id="183" dur="1" fill="hold">
                                          <p:stCondLst>
                                            <p:cond delay="0"/>
                                          </p:stCondLst>
                                        </p:cTn>
                                        <p:tgtEl>
                                          <p:spTgt spid="115"/>
                                        </p:tgtEl>
                                        <p:attrNameLst>
                                          <p:attrName>style.visibility</p:attrName>
                                        </p:attrNameLst>
                                      </p:cBhvr>
                                      <p:to>
                                        <p:strVal val="visible"/>
                                      </p:to>
                                    </p:set>
                                    <p:animEffect transition="in" filter="fade">
                                      <p:cBhvr>
                                        <p:cTn id="184" dur="500"/>
                                        <p:tgtEl>
                                          <p:spTgt spid="115"/>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108"/>
                                        </p:tgtEl>
                                        <p:attrNameLst>
                                          <p:attrName>style.visibility</p:attrName>
                                        </p:attrNameLst>
                                      </p:cBhvr>
                                      <p:to>
                                        <p:strVal val="visible"/>
                                      </p:to>
                                    </p:set>
                                    <p:animEffect transition="in" filter="fade">
                                      <p:cBhvr>
                                        <p:cTn id="187" dur="500"/>
                                        <p:tgtEl>
                                          <p:spTgt spid="108"/>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117"/>
                                        </p:tgtEl>
                                        <p:attrNameLst>
                                          <p:attrName>style.visibility</p:attrName>
                                        </p:attrNameLst>
                                      </p:cBhvr>
                                      <p:to>
                                        <p:strVal val="visible"/>
                                      </p:to>
                                    </p:set>
                                    <p:animEffect transition="in" filter="fade">
                                      <p:cBhvr>
                                        <p:cTn id="190" dur="500"/>
                                        <p:tgtEl>
                                          <p:spTgt spid="117"/>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118"/>
                                        </p:tgtEl>
                                        <p:attrNameLst>
                                          <p:attrName>style.visibility</p:attrName>
                                        </p:attrNameLst>
                                      </p:cBhvr>
                                      <p:to>
                                        <p:strVal val="visible"/>
                                      </p:to>
                                    </p:set>
                                    <p:animEffect transition="in" filter="fade">
                                      <p:cBhvr>
                                        <p:cTn id="193" dur="500"/>
                                        <p:tgtEl>
                                          <p:spTgt spid="118"/>
                                        </p:tgtEl>
                                      </p:cBhvr>
                                    </p:animEffect>
                                  </p:childTnLst>
                                </p:cTn>
                              </p:par>
                            </p:childTnLst>
                          </p:cTn>
                        </p:par>
                        <p:par>
                          <p:cTn id="194" fill="hold">
                            <p:stCondLst>
                              <p:cond delay="500"/>
                            </p:stCondLst>
                            <p:childTnLst>
                              <p:par>
                                <p:cTn id="195" presetID="10" presetClass="entr" presetSubtype="0" fill="hold" nodeType="afterEffect">
                                  <p:stCondLst>
                                    <p:cond delay="0"/>
                                  </p:stCondLst>
                                  <p:childTnLst>
                                    <p:set>
                                      <p:cBhvr>
                                        <p:cTn id="196" dur="1" fill="hold">
                                          <p:stCondLst>
                                            <p:cond delay="0"/>
                                          </p:stCondLst>
                                        </p:cTn>
                                        <p:tgtEl>
                                          <p:spTgt spid="4"/>
                                        </p:tgtEl>
                                        <p:attrNameLst>
                                          <p:attrName>style.visibility</p:attrName>
                                        </p:attrNameLst>
                                      </p:cBhvr>
                                      <p:to>
                                        <p:strVal val="visible"/>
                                      </p:to>
                                    </p:set>
                                    <p:animEffect transition="in" filter="fade">
                                      <p:cBhvr>
                                        <p:cTn id="19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17" grpId="0"/>
      <p:bldP spid="18" grpId="0"/>
      <p:bldP spid="58" grpId="0"/>
      <p:bldP spid="59" grpId="0" animBg="1"/>
      <p:bldP spid="60" grpId="0" animBg="1"/>
      <p:bldP spid="61" grpId="0" animBg="1"/>
      <p:bldP spid="65" grpId="0"/>
      <p:bldP spid="66" grpId="0"/>
      <p:bldP spid="67" grpId="0"/>
      <p:bldP spid="68" grpId="0"/>
      <p:bldP spid="69" grpId="0" animBg="1"/>
      <p:bldP spid="70" grpId="0" animBg="1"/>
      <p:bldP spid="71" grpId="0" animBg="1"/>
      <p:bldP spid="72" grpId="0" animBg="1"/>
      <p:bldP spid="73" grpId="0"/>
      <p:bldP spid="74" grpId="0"/>
      <p:bldP spid="96" grpId="0" animBg="1"/>
      <p:bldP spid="97" grpId="0" animBg="1"/>
      <p:bldP spid="98" grpId="0" animBg="1"/>
      <p:bldP spid="99" grpId="0" animBg="1"/>
      <p:bldP spid="100" grpId="0" animBg="1"/>
      <p:bldP spid="101" grpId="0" animBg="1"/>
      <p:bldP spid="102" grpId="0" animBg="1"/>
      <p:bldP spid="103" grpId="0" animBg="1"/>
      <p:bldP spid="104" grpId="0" animBg="1"/>
      <p:bldP spid="105" grpId="0"/>
      <p:bldP spid="106" grpId="0" animBg="1"/>
      <p:bldP spid="107" grpId="0" animBg="1"/>
      <p:bldP spid="108" grpId="0" animBg="1"/>
      <p:bldP spid="109" grpId="0" animBg="1"/>
      <p:bldP spid="117" grpId="0" animBg="1"/>
      <p:bldP spid="118" grpId="0" animBg="1"/>
      <p:bldP spid="119" grpId="0" animBg="1"/>
      <p:bldP spid="1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E84A1E-CCBD-B573-F936-3F4A87E4E04C}"/>
              </a:ext>
            </a:extLst>
          </p:cNvPr>
          <p:cNvSpPr>
            <a:spLocks noGrp="1"/>
          </p:cNvSpPr>
          <p:nvPr>
            <p:ph type="sldNum" sz="quarter" idx="4294967295"/>
          </p:nvPr>
        </p:nvSpPr>
        <p:spPr>
          <a:xfrm>
            <a:off x="865" y="6486091"/>
            <a:ext cx="138093" cy="103173"/>
          </a:xfrm>
          <a:prstGeom prst="rect">
            <a:avLst/>
          </a:prstGeom>
        </p:spPr>
        <p:txBody>
          <a:bodyPr/>
          <a:lstStyle/>
          <a:p>
            <a:pPr marL="21162" defTabSz="914225">
              <a:spcBef>
                <a:spcPts val="124"/>
              </a:spcBef>
            </a:pPr>
            <a:fld id="{81D60167-4931-47E6-BA6A-407CBD079E47}" type="slidenum">
              <a:rPr lang="uk-UA">
                <a:solidFill>
                  <a:srgbClr val="000000"/>
                </a:solidFill>
                <a:latin typeface="Segoe UI"/>
              </a:rPr>
              <a:pPr marL="21162" defTabSz="914225">
                <a:spcBef>
                  <a:spcPts val="124"/>
                </a:spcBef>
              </a:pPr>
              <a:t>6</a:t>
            </a:fld>
            <a:endParaRPr lang="uk-UA">
              <a:solidFill>
                <a:srgbClr val="000000"/>
              </a:solidFill>
              <a:latin typeface="Segoe UI"/>
            </a:endParaRPr>
          </a:p>
        </p:txBody>
      </p:sp>
      <p:pic>
        <p:nvPicPr>
          <p:cNvPr id="8" name="Picture 7">
            <a:extLst>
              <a:ext uri="{FF2B5EF4-FFF2-40B4-BE49-F238E27FC236}">
                <a16:creationId xmlns:a16="http://schemas.microsoft.com/office/drawing/2014/main" id="{7E29D974-60C6-5D70-3569-72EADDD8AE10}"/>
              </a:ext>
            </a:extLst>
          </p:cNvPr>
          <p:cNvPicPr>
            <a:picLocks noChangeAspect="1"/>
          </p:cNvPicPr>
          <p:nvPr/>
        </p:nvPicPr>
        <p:blipFill>
          <a:blip r:embed="rId3"/>
          <a:stretch>
            <a:fillRect/>
          </a:stretch>
        </p:blipFill>
        <p:spPr>
          <a:xfrm>
            <a:off x="865" y="3615"/>
            <a:ext cx="12190271" cy="6850770"/>
          </a:xfrm>
          <a:prstGeom prst="rect">
            <a:avLst/>
          </a:prstGeom>
        </p:spPr>
      </p:pic>
      <p:sp>
        <p:nvSpPr>
          <p:cNvPr id="13" name="Rectangle 12">
            <a:extLst>
              <a:ext uri="{FF2B5EF4-FFF2-40B4-BE49-F238E27FC236}">
                <a16:creationId xmlns:a16="http://schemas.microsoft.com/office/drawing/2014/main" id="{5098E37B-C9DD-6143-1CCA-DA9209BE0437}"/>
              </a:ext>
            </a:extLst>
          </p:cNvPr>
          <p:cNvSpPr/>
          <p:nvPr/>
        </p:nvSpPr>
        <p:spPr bwMode="auto">
          <a:xfrm>
            <a:off x="3156311" y="1286938"/>
            <a:ext cx="9034824" cy="5564311"/>
          </a:xfrm>
          <a:prstGeom prst="rect">
            <a:avLst/>
          </a:prstGeom>
          <a:noFill/>
          <a:ln w="762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pPr>
            <a:endParaRPr lang="en-US" sz="2000" err="1">
              <a:solidFill>
                <a:srgbClr val="FFFFFF"/>
              </a:solidFill>
              <a:latin typeface="Segoe UI"/>
              <a:ea typeface="Segoe UI" pitchFamily="34" charset="0"/>
              <a:cs typeface="Segoe UI" pitchFamily="34" charset="0"/>
            </a:endParaRPr>
          </a:p>
        </p:txBody>
      </p:sp>
      <p:sp>
        <p:nvSpPr>
          <p:cNvPr id="6" name="Callout: Line 5">
            <a:extLst>
              <a:ext uri="{FF2B5EF4-FFF2-40B4-BE49-F238E27FC236}">
                <a16:creationId xmlns:a16="http://schemas.microsoft.com/office/drawing/2014/main" id="{CC97AF07-590C-4AF2-3727-EF8656D92636}"/>
              </a:ext>
            </a:extLst>
          </p:cNvPr>
          <p:cNvSpPr/>
          <p:nvPr/>
        </p:nvSpPr>
        <p:spPr bwMode="auto">
          <a:xfrm>
            <a:off x="717451" y="5670062"/>
            <a:ext cx="1494041" cy="597617"/>
          </a:xfrm>
          <a:prstGeom prst="borderCallout1">
            <a:avLst>
              <a:gd name="adj1" fmla="val 69515"/>
              <a:gd name="adj2" fmla="val 99557"/>
              <a:gd name="adj3" fmla="val -15788"/>
              <a:gd name="adj4" fmla="val 158181"/>
            </a:avLst>
          </a:prstGeom>
          <a:solidFill>
            <a:srgbClr val="000000">
              <a:alpha val="69804"/>
            </a:srgbClr>
          </a:solidFill>
          <a:ln w="7620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961" b="1" err="1">
                <a:solidFill>
                  <a:schemeClr val="tx1"/>
                </a:solidFill>
                <a:ea typeface="Segoe UI" pitchFamily="34" charset="0"/>
                <a:cs typeface="Segoe UI" pitchFamily="34" charset="0"/>
              </a:rPr>
              <a:t>BizChat</a:t>
            </a:r>
            <a:endParaRPr lang="en-US" sz="1961" b="1">
              <a:solidFill>
                <a:schemeClr val="tx1"/>
              </a:solidFill>
              <a:ea typeface="Segoe UI" pitchFamily="34" charset="0"/>
              <a:cs typeface="Segoe UI" pitchFamily="34" charset="0"/>
            </a:endParaRPr>
          </a:p>
        </p:txBody>
      </p:sp>
      <p:sp>
        <p:nvSpPr>
          <p:cNvPr id="7" name="Callout: Line 6">
            <a:extLst>
              <a:ext uri="{FF2B5EF4-FFF2-40B4-BE49-F238E27FC236}">
                <a16:creationId xmlns:a16="http://schemas.microsoft.com/office/drawing/2014/main" id="{07CEDBDD-328F-2EA4-64C3-C2127AF1E5B2}"/>
              </a:ext>
            </a:extLst>
          </p:cNvPr>
          <p:cNvSpPr/>
          <p:nvPr/>
        </p:nvSpPr>
        <p:spPr bwMode="auto">
          <a:xfrm>
            <a:off x="8859976" y="1710852"/>
            <a:ext cx="1867552" cy="597617"/>
          </a:xfrm>
          <a:prstGeom prst="borderCallout1">
            <a:avLst>
              <a:gd name="adj1" fmla="val 69515"/>
              <a:gd name="adj2" fmla="val 99557"/>
              <a:gd name="adj3" fmla="val -15788"/>
              <a:gd name="adj4" fmla="val 158181"/>
            </a:avLst>
          </a:prstGeom>
          <a:solidFill>
            <a:srgbClr val="000000">
              <a:alpha val="69804"/>
            </a:srgbClr>
          </a:solidFill>
          <a:ln w="7620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961" b="1">
                <a:solidFill>
                  <a:schemeClr val="tx1"/>
                </a:solidFill>
                <a:ea typeface="Segoe UI" pitchFamily="34" charset="0"/>
                <a:cs typeface="Segoe UI" pitchFamily="34" charset="0"/>
              </a:rPr>
              <a:t>Open panel</a:t>
            </a:r>
          </a:p>
        </p:txBody>
      </p:sp>
    </p:spTree>
    <p:extLst>
      <p:ext uri="{BB962C8B-B14F-4D97-AF65-F5344CB8AC3E}">
        <p14:creationId xmlns:p14="http://schemas.microsoft.com/office/powerpoint/2010/main" val="13753232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xit" presetSubtype="0" fill="hold" grpId="0" nodeType="withEffect">
                                  <p:stCondLst>
                                    <p:cond delay="0"/>
                                  </p:stCondLst>
                                  <p:childTnLst>
                                    <p:animEffect transition="out" filter="fade">
                                      <p:cBhvr>
                                        <p:cTn id="18" dur="500"/>
                                        <p:tgtEl>
                                          <p:spTgt spid="13"/>
                                        </p:tgtEl>
                                      </p:cBhvr>
                                    </p:animEffect>
                                    <p:set>
                                      <p:cBhvr>
                                        <p:cTn id="19" dur="1" fill="hold">
                                          <p:stCondLst>
                                            <p:cond delay="499"/>
                                          </p:stCondLst>
                                        </p:cTn>
                                        <p:tgtEl>
                                          <p:spTgt spid="13"/>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6" grpId="0" animBg="1"/>
      <p:bldP spid="6" grpId="1"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D33E8-A462-A6B7-3068-9DD0EE8465E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2F3F47-8992-F212-545D-6F86A5963DEE}"/>
              </a:ext>
            </a:extLst>
          </p:cNvPr>
          <p:cNvSpPr>
            <a:spLocks noGrp="1"/>
          </p:cNvSpPr>
          <p:nvPr>
            <p:ph type="sldNum" sz="quarter" idx="4294967295"/>
          </p:nvPr>
        </p:nvSpPr>
        <p:spPr>
          <a:xfrm>
            <a:off x="865" y="6486091"/>
            <a:ext cx="138093" cy="103173"/>
          </a:xfrm>
          <a:prstGeom prst="rect">
            <a:avLst/>
          </a:prstGeom>
        </p:spPr>
        <p:txBody>
          <a:bodyPr/>
          <a:lstStyle/>
          <a:p>
            <a:pPr marL="21162" defTabSz="914225">
              <a:spcBef>
                <a:spcPts val="124"/>
              </a:spcBef>
            </a:pPr>
            <a:fld id="{81D60167-4931-47E6-BA6A-407CBD079E47}" type="slidenum">
              <a:rPr lang="uk-UA">
                <a:solidFill>
                  <a:srgbClr val="000000"/>
                </a:solidFill>
                <a:latin typeface="Segoe UI"/>
              </a:rPr>
              <a:pPr marL="21162" defTabSz="914225">
                <a:spcBef>
                  <a:spcPts val="124"/>
                </a:spcBef>
              </a:pPr>
              <a:t>7</a:t>
            </a:fld>
            <a:endParaRPr lang="uk-UA">
              <a:solidFill>
                <a:srgbClr val="000000"/>
              </a:solidFill>
              <a:latin typeface="Segoe UI"/>
            </a:endParaRPr>
          </a:p>
        </p:txBody>
      </p:sp>
      <p:pic>
        <p:nvPicPr>
          <p:cNvPr id="6" name="Picture 5">
            <a:extLst>
              <a:ext uri="{FF2B5EF4-FFF2-40B4-BE49-F238E27FC236}">
                <a16:creationId xmlns:a16="http://schemas.microsoft.com/office/drawing/2014/main" id="{E9861AE6-7341-8678-D534-C46AB4E0A103}"/>
              </a:ext>
            </a:extLst>
          </p:cNvPr>
          <p:cNvPicPr>
            <a:picLocks noChangeAspect="1"/>
          </p:cNvPicPr>
          <p:nvPr/>
        </p:nvPicPr>
        <p:blipFill>
          <a:blip r:embed="rId3"/>
          <a:stretch>
            <a:fillRect/>
          </a:stretch>
        </p:blipFill>
        <p:spPr>
          <a:xfrm>
            <a:off x="865" y="6751"/>
            <a:ext cx="12190271" cy="6844499"/>
          </a:xfrm>
          <a:prstGeom prst="rect">
            <a:avLst/>
          </a:prstGeom>
        </p:spPr>
      </p:pic>
      <p:sp>
        <p:nvSpPr>
          <p:cNvPr id="4" name="Callout: Line 3">
            <a:extLst>
              <a:ext uri="{FF2B5EF4-FFF2-40B4-BE49-F238E27FC236}">
                <a16:creationId xmlns:a16="http://schemas.microsoft.com/office/drawing/2014/main" id="{184EDC0F-FCD5-2026-E28B-7E08F690AC4C}"/>
              </a:ext>
            </a:extLst>
          </p:cNvPr>
          <p:cNvSpPr/>
          <p:nvPr/>
        </p:nvSpPr>
        <p:spPr bwMode="auto">
          <a:xfrm>
            <a:off x="6544212" y="2831383"/>
            <a:ext cx="1867552" cy="597617"/>
          </a:xfrm>
          <a:prstGeom prst="borderCallout1">
            <a:avLst>
              <a:gd name="adj1" fmla="val 69515"/>
              <a:gd name="adj2" fmla="val 99557"/>
              <a:gd name="adj3" fmla="val -15788"/>
              <a:gd name="adj4" fmla="val 158181"/>
            </a:avLst>
          </a:prstGeom>
          <a:solidFill>
            <a:srgbClr val="000000">
              <a:alpha val="69804"/>
            </a:srgbClr>
          </a:solidFill>
          <a:ln w="76200">
            <a:solidFill>
              <a:srgbClr val="FF0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961" b="1">
                <a:solidFill>
                  <a:schemeClr val="tx1"/>
                </a:solidFill>
                <a:ea typeface="Segoe UI" pitchFamily="34" charset="0"/>
                <a:cs typeface="Segoe UI" pitchFamily="34" charset="0"/>
              </a:rPr>
              <a:t>Agents</a:t>
            </a:r>
          </a:p>
        </p:txBody>
      </p:sp>
    </p:spTree>
    <p:extLst>
      <p:ext uri="{BB962C8B-B14F-4D97-AF65-F5344CB8AC3E}">
        <p14:creationId xmlns:p14="http://schemas.microsoft.com/office/powerpoint/2010/main" val="2372022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3FB7313-57E1-CEE1-CD17-A08C1B200DE6}"/>
              </a:ext>
            </a:extLst>
          </p:cNvPr>
          <p:cNvPicPr>
            <a:picLocks noChangeAspect="1"/>
          </p:cNvPicPr>
          <p:nvPr/>
        </p:nvPicPr>
        <p:blipFill>
          <a:blip r:embed="rId3"/>
          <a:stretch>
            <a:fillRect/>
          </a:stretch>
        </p:blipFill>
        <p:spPr>
          <a:xfrm>
            <a:off x="1" y="18200"/>
            <a:ext cx="12192000" cy="6821601"/>
          </a:xfrm>
          <a:prstGeom prst="rect">
            <a:avLst/>
          </a:prstGeom>
        </p:spPr>
      </p:pic>
      <p:sp>
        <p:nvSpPr>
          <p:cNvPr id="7" name="TextBox 6">
            <a:extLst>
              <a:ext uri="{FF2B5EF4-FFF2-40B4-BE49-F238E27FC236}">
                <a16:creationId xmlns:a16="http://schemas.microsoft.com/office/drawing/2014/main" id="{3C7C0CAF-246B-57EF-9D73-E72A488ED82F}"/>
              </a:ext>
            </a:extLst>
          </p:cNvPr>
          <p:cNvSpPr txBox="1"/>
          <p:nvPr/>
        </p:nvSpPr>
        <p:spPr>
          <a:xfrm>
            <a:off x="343941" y="814427"/>
            <a:ext cx="4258018" cy="821723"/>
          </a:xfrm>
          <a:prstGeom prst="rect">
            <a:avLst/>
          </a:prstGeom>
          <a:solidFill>
            <a:srgbClr val="000000">
              <a:alpha val="60000"/>
            </a:srgbClr>
          </a:solidFill>
        </p:spPr>
        <p:txBody>
          <a:bodyPr wrap="square" lIns="0" tIns="0" rIns="0" bIns="0" rtlCol="0" anchor="ctr">
            <a:noAutofit/>
          </a:bodyPr>
          <a:lstStyle/>
          <a:p>
            <a:pPr algn="ctr"/>
            <a:r>
              <a:rPr lang="en-US" sz="2745" b="1"/>
              <a:t>Immersive experience</a:t>
            </a:r>
          </a:p>
        </p:txBody>
      </p:sp>
    </p:spTree>
    <p:extLst>
      <p:ext uri="{BB962C8B-B14F-4D97-AF65-F5344CB8AC3E}">
        <p14:creationId xmlns:p14="http://schemas.microsoft.com/office/powerpoint/2010/main" val="266397321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AB8EDD-8C70-F577-DC6D-8A81E76999CB}"/>
              </a:ext>
            </a:extLst>
          </p:cNvPr>
          <p:cNvPicPr>
            <a:picLocks noChangeAspect="1"/>
          </p:cNvPicPr>
          <p:nvPr/>
        </p:nvPicPr>
        <p:blipFill>
          <a:blip r:embed="rId3"/>
          <a:stretch>
            <a:fillRect/>
          </a:stretch>
        </p:blipFill>
        <p:spPr>
          <a:xfrm>
            <a:off x="9613" y="487"/>
            <a:ext cx="12172775" cy="6857027"/>
          </a:xfrm>
          <a:prstGeom prst="rect">
            <a:avLst/>
          </a:prstGeom>
        </p:spPr>
      </p:pic>
      <p:sp>
        <p:nvSpPr>
          <p:cNvPr id="5" name="TextBox 4">
            <a:extLst>
              <a:ext uri="{FF2B5EF4-FFF2-40B4-BE49-F238E27FC236}">
                <a16:creationId xmlns:a16="http://schemas.microsoft.com/office/drawing/2014/main" id="{E95D1E46-D192-49B4-7BC0-184BEFBBE54F}"/>
              </a:ext>
            </a:extLst>
          </p:cNvPr>
          <p:cNvSpPr txBox="1"/>
          <p:nvPr/>
        </p:nvSpPr>
        <p:spPr>
          <a:xfrm>
            <a:off x="343941" y="814427"/>
            <a:ext cx="4258018" cy="821723"/>
          </a:xfrm>
          <a:prstGeom prst="rect">
            <a:avLst/>
          </a:prstGeom>
          <a:solidFill>
            <a:srgbClr val="000000">
              <a:alpha val="60000"/>
            </a:srgbClr>
          </a:solidFill>
        </p:spPr>
        <p:txBody>
          <a:bodyPr wrap="square" lIns="0" tIns="0" rIns="0" bIns="0" rtlCol="0" anchor="ctr">
            <a:noAutofit/>
          </a:bodyPr>
          <a:lstStyle/>
          <a:p>
            <a:pPr algn="ctr"/>
            <a:r>
              <a:rPr lang="en-US" sz="2745" b="1"/>
              <a:t>In context experience</a:t>
            </a:r>
          </a:p>
        </p:txBody>
      </p:sp>
    </p:spTree>
    <p:extLst>
      <p:ext uri="{BB962C8B-B14F-4D97-AF65-F5344CB8AC3E}">
        <p14:creationId xmlns:p14="http://schemas.microsoft.com/office/powerpoint/2010/main" val="2712524264"/>
      </p:ext>
    </p:extLst>
  </p:cSld>
  <p:clrMapOvr>
    <a:masterClrMapping/>
  </p:clrMapOvr>
  <p:transition>
    <p:fade/>
  </p:transition>
</p:sld>
</file>

<file path=ppt/theme/theme1.xml><?xml version="1.0" encoding="utf-8"?>
<a:theme xmlns:a="http://schemas.openxmlformats.org/drawingml/2006/main" name="Copilot Developer Camp 16:9 Template Dark">
  <a:themeElements>
    <a:clrScheme name="Custom 2">
      <a:dk1>
        <a:srgbClr val="000000"/>
      </a:dk1>
      <a:lt1>
        <a:srgbClr val="FFFFFF"/>
      </a:lt1>
      <a:dk2>
        <a:srgbClr val="000000"/>
      </a:dk2>
      <a:lt2>
        <a:srgbClr val="FFFFFF"/>
      </a:lt2>
      <a:accent1>
        <a:srgbClr val="C382FA"/>
      </a:accent1>
      <a:accent2>
        <a:srgbClr val="AD53E4"/>
      </a:accent2>
      <a:accent3>
        <a:srgbClr val="F35F86"/>
      </a:accent3>
      <a:accent4>
        <a:srgbClr val="FA9563"/>
      </a:accent4>
      <a:accent5>
        <a:srgbClr val="53B470"/>
      </a:accent5>
      <a:accent6>
        <a:srgbClr val="29B3F7"/>
      </a:accent6>
      <a:hlink>
        <a:srgbClr val="C382FA"/>
      </a:hlink>
      <a:folHlink>
        <a:srgbClr val="AD53E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70B4A9AD-6DC0-4552-8771-F55137647088}" vid="{BC005AFD-40E9-4D76-A459-B3744358F7C7}"/>
    </a:ext>
  </a:extLst>
</a:theme>
</file>

<file path=ppt/theme/theme2.xml><?xml version="1.0" encoding="utf-8"?>
<a:theme xmlns:a="http://schemas.openxmlformats.org/drawingml/2006/main" name="Geek Ready 2024">
  <a:themeElements>
    <a:clrScheme name="Geek Ready 2024">
      <a:dk1>
        <a:srgbClr val="000000"/>
      </a:dk1>
      <a:lt1>
        <a:srgbClr val="FFFFFF"/>
      </a:lt1>
      <a:dk2>
        <a:srgbClr val="011B40"/>
      </a:dk2>
      <a:lt2>
        <a:srgbClr val="FFFFFF"/>
      </a:lt2>
      <a:accent1>
        <a:srgbClr val="11A5F7"/>
      </a:accent1>
      <a:accent2>
        <a:srgbClr val="F83880"/>
      </a:accent2>
      <a:accent3>
        <a:srgbClr val="74D601"/>
      </a:accent3>
      <a:accent4>
        <a:srgbClr val="FFB521"/>
      </a:accent4>
      <a:accent5>
        <a:srgbClr val="FD6406"/>
      </a:accent5>
      <a:accent6>
        <a:srgbClr val="B7BFC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resentation3" id="{A27CBA14-79C9-4147-B54D-D1CDFA6A7ECC}" vid="{FA88690D-C47D-D141-9748-5076AC231E5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9234c5e2-589e-4687-a098-5c92d6cd93d0">
      <Terms xmlns="http://schemas.microsoft.com/office/infopath/2007/PartnerControls"/>
    </lcf76f155ced4ddcb4097134ff3c332f>
    <TaxCatchAll xmlns="c317b3b7-5ab7-4b4f-b00d-fe301c6647c6"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791960B78BB6546956448B9883FC68B" ma:contentTypeVersion="16" ma:contentTypeDescription="Create a new document." ma:contentTypeScope="" ma:versionID="36fb21f45fa2ec00745bf01a7468aa4e">
  <xsd:schema xmlns:xsd="http://www.w3.org/2001/XMLSchema" xmlns:xs="http://www.w3.org/2001/XMLSchema" xmlns:p="http://schemas.microsoft.com/office/2006/metadata/properties" xmlns:ns1="http://schemas.microsoft.com/sharepoint/v3" xmlns:ns2="9234c5e2-589e-4687-a098-5c92d6cd93d0" xmlns:ns3="c317b3b7-5ab7-4b4f-b00d-fe301c6647c6" targetNamespace="http://schemas.microsoft.com/office/2006/metadata/properties" ma:root="true" ma:fieldsID="70aafad6a305f4e94f1ab5b9ea9574a0" ns1:_="" ns2:_="" ns3:_="">
    <xsd:import namespace="http://schemas.microsoft.com/sharepoint/v3"/>
    <xsd:import namespace="9234c5e2-589e-4687-a098-5c92d6cd93d0"/>
    <xsd:import namespace="c317b3b7-5ab7-4b4f-b00d-fe301c6647c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234c5e2-589e-4687-a098-5c92d6cd93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317b3b7-5ab7-4b4f-b00d-fe301c6647c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09459323-0166-4dcc-9763-639139dda53e}" ma:internalName="TaxCatchAll" ma:showField="CatchAllData" ma:web="c317b3b7-5ab7-4b4f-b00d-fe301c6647c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77A55F8-B006-4C32-BC3C-1AD6C1EE8975}">
  <ds:schemaRefs>
    <ds:schemaRef ds:uri="http://schemas.microsoft.com/office/2006/metadata/properties"/>
    <ds:schemaRef ds:uri="http://schemas.microsoft.com/office/infopath/2007/PartnerControls"/>
    <ds:schemaRef ds:uri="http://schemas.microsoft.com/sharepoint/v3"/>
    <ds:schemaRef ds:uri="9234c5e2-589e-4687-a098-5c92d6cd93d0"/>
    <ds:schemaRef ds:uri="c317b3b7-5ab7-4b4f-b00d-fe301c6647c6"/>
  </ds:schemaRefs>
</ds:datastoreItem>
</file>

<file path=customXml/itemProps2.xml><?xml version="1.0" encoding="utf-8"?>
<ds:datastoreItem xmlns:ds="http://schemas.openxmlformats.org/officeDocument/2006/customXml" ds:itemID="{04C76773-8674-4B6A-A535-B231BCDF3B05}">
  <ds:schemaRefs>
    <ds:schemaRef ds:uri="http://schemas.microsoft.com/sharepoint/v3/contenttype/forms"/>
  </ds:schemaRefs>
</ds:datastoreItem>
</file>

<file path=customXml/itemProps3.xml><?xml version="1.0" encoding="utf-8"?>
<ds:datastoreItem xmlns:ds="http://schemas.openxmlformats.org/officeDocument/2006/customXml" ds:itemID="{FCD38E89-2B42-4C54-8F96-BED89370D7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234c5e2-589e-4687-a098-5c92d6cd93d0"/>
    <ds:schemaRef ds:uri="c317b3b7-5ab7-4b4f-b00d-fe301c6647c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Copilot Developer Camp Speaker Slide Template</Template>
  <TotalTime>0</TotalTime>
  <Words>4307</Words>
  <Application>Microsoft Macintosh PowerPoint</Application>
  <PresentationFormat>Widescreen</PresentationFormat>
  <Paragraphs>506</Paragraphs>
  <Slides>27</Slides>
  <Notes>25</Notes>
  <HiddenSlides>2</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27</vt:i4>
      </vt:variant>
    </vt:vector>
  </HeadingPairs>
  <TitlesOfParts>
    <vt:vector size="42" baseType="lpstr">
      <vt:lpstr>Aptos</vt:lpstr>
      <vt:lpstr>Arial</vt:lpstr>
      <vt:lpstr>Calibri</vt:lpstr>
      <vt:lpstr>Consolas</vt:lpstr>
      <vt:lpstr>Courier New</vt:lpstr>
      <vt:lpstr>Open Sans ExtraBold</vt:lpstr>
      <vt:lpstr>Segoe Sans Display Semibold</vt:lpstr>
      <vt:lpstr>Segoe UI</vt:lpstr>
      <vt:lpstr>Segoe UI Semibold</vt:lpstr>
      <vt:lpstr>Segoe UI Semibold (Headings)</vt:lpstr>
      <vt:lpstr>Segoe UI Semilight</vt:lpstr>
      <vt:lpstr>Segoe UI Variable Display Semilight</vt:lpstr>
      <vt:lpstr>Wingdings</vt:lpstr>
      <vt:lpstr>Copilot Developer Camp 16:9 Template Dark</vt:lpstr>
      <vt:lpstr>Geek Ready 2024</vt:lpstr>
      <vt:lpstr>PowerPoint Presentation</vt:lpstr>
      <vt:lpstr>Building Microsoft 365 Copilot Agents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365 Copilot Options</vt:lpstr>
      <vt:lpstr>Copilot Agents</vt:lpstr>
      <vt:lpstr>Build Agents</vt:lpstr>
      <vt:lpstr>Anatomy of an Agent</vt:lpstr>
      <vt:lpstr>PowerPoint Presentation</vt:lpstr>
      <vt:lpstr>Copilot extensibility models</vt:lpstr>
      <vt:lpstr>PowerPoint Presentation</vt:lpstr>
      <vt:lpstr>PowerPoint Presentation</vt:lpstr>
      <vt:lpstr>PowerPoint Presentation</vt:lpstr>
      <vt:lpstr>Which AI do you want to use in your chat experience?</vt:lpstr>
      <vt:lpstr>Where do I start?</vt:lpstr>
      <vt:lpstr>Which AI do you want to use in your chat experience?</vt:lpstr>
      <vt:lpstr>Custom engine agent</vt:lpstr>
      <vt:lpstr>Custom engine agent</vt:lpstr>
      <vt:lpstr>Declarative agent</vt:lpstr>
      <vt:lpstr>Declarative agent with API plugin</vt:lpstr>
      <vt:lpstr>PowerPoint Presentation</vt:lpstr>
      <vt:lpstr>https://aka.ms/CopilotDevCamp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2024-09-27T16:02:15Z</dcterms:created>
  <dcterms:modified xsi:type="dcterms:W3CDTF">2024-11-29T01:21:56Z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0x0101005791960B78BB6546956448B9883FC68B</vt:lpwstr>
  </property>
</Properties>
</file>